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518" r:id="rId3"/>
    <p:sldId id="525" r:id="rId4"/>
    <p:sldId id="526" r:id="rId5"/>
    <p:sldId id="508" r:id="rId6"/>
    <p:sldId id="522" r:id="rId7"/>
    <p:sldId id="496" r:id="rId8"/>
    <p:sldId id="527" r:id="rId9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3366FF"/>
    <a:srgbClr val="009900"/>
    <a:srgbClr val="9BBB59"/>
    <a:srgbClr val="000000"/>
    <a:srgbClr val="FF0000"/>
    <a:srgbClr val="00FFFF"/>
    <a:srgbClr val="FFCC00"/>
    <a:srgbClr val="FF99CC"/>
    <a:srgbClr val="CC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20" autoAdjust="0"/>
    <p:restoredTop sz="97441" autoAdjust="0"/>
  </p:normalViewPr>
  <p:slideViewPr>
    <p:cSldViewPr>
      <p:cViewPr varScale="1">
        <p:scale>
          <a:sx n="92" d="100"/>
          <a:sy n="92" d="100"/>
        </p:scale>
        <p:origin x="-108" y="-312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3444" y="-108"/>
      </p:cViewPr>
      <p:guideLst>
        <p:guide orient="horz" pos="3110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6" y="4"/>
            <a:ext cx="2944957" cy="494187"/>
          </a:xfrm>
          <a:prstGeom prst="rect">
            <a:avLst/>
          </a:prstGeom>
        </p:spPr>
        <p:txBody>
          <a:bodyPr vert="horz" lIns="91821" tIns="45910" rIns="91821" bIns="4591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1105" y="4"/>
            <a:ext cx="2944957" cy="494187"/>
          </a:xfrm>
          <a:prstGeom prst="rect">
            <a:avLst/>
          </a:prstGeom>
        </p:spPr>
        <p:txBody>
          <a:bodyPr vert="horz" lIns="91821" tIns="45910" rIns="91821" bIns="45910" rtlCol="0"/>
          <a:lstStyle>
            <a:lvl1pPr algn="r">
              <a:defRPr sz="1200"/>
            </a:lvl1pPr>
          </a:lstStyle>
          <a:p>
            <a:fld id="{483D063B-326E-4C56-BA25-B3E91C54F341}" type="datetimeFigureOut">
              <a:rPr lang="ko-KR" altLang="en-US" smtClean="0"/>
              <a:pPr/>
              <a:t>2012-07-03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6" y="9378489"/>
            <a:ext cx="2944957" cy="494187"/>
          </a:xfrm>
          <a:prstGeom prst="rect">
            <a:avLst/>
          </a:prstGeom>
        </p:spPr>
        <p:txBody>
          <a:bodyPr vert="horz" lIns="91821" tIns="45910" rIns="91821" bIns="4591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1105" y="9378489"/>
            <a:ext cx="2944957" cy="494187"/>
          </a:xfrm>
          <a:prstGeom prst="rect">
            <a:avLst/>
          </a:prstGeom>
        </p:spPr>
        <p:txBody>
          <a:bodyPr vert="horz" lIns="91821" tIns="45910" rIns="91821" bIns="45910" rtlCol="0" anchor="b"/>
          <a:lstStyle>
            <a:lvl1pPr algn="r">
              <a:defRPr sz="1200"/>
            </a:lvl1pPr>
          </a:lstStyle>
          <a:p>
            <a:fld id="{596D8382-BE77-475A-9FB4-1B87064C142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2431965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7"/>
            <a:ext cx="2945659" cy="493712"/>
          </a:xfrm>
          <a:prstGeom prst="rect">
            <a:avLst/>
          </a:prstGeom>
        </p:spPr>
        <p:txBody>
          <a:bodyPr vert="horz" lIns="91821" tIns="45910" rIns="91821" bIns="4591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7"/>
            <a:ext cx="2945659" cy="493712"/>
          </a:xfrm>
          <a:prstGeom prst="rect">
            <a:avLst/>
          </a:prstGeom>
        </p:spPr>
        <p:txBody>
          <a:bodyPr vert="horz" lIns="91821" tIns="45910" rIns="91821" bIns="45910" rtlCol="0"/>
          <a:lstStyle>
            <a:lvl1pPr algn="r">
              <a:defRPr sz="1200"/>
            </a:lvl1pPr>
          </a:lstStyle>
          <a:p>
            <a:fld id="{FB7E1CCD-6A3E-474E-A128-6FDB36CE5CD2}" type="datetimeFigureOut">
              <a:rPr lang="en-US" smtClean="0"/>
              <a:pPr/>
              <a:t>7/3/2012</a:t>
            </a:fld>
            <a:endParaRPr lang="en-GB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1" tIns="45910" rIns="91821" bIns="45910" rtlCol="0" anchor="ctr"/>
          <a:lstStyle/>
          <a:p>
            <a:endParaRPr lang="en-GB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690273"/>
            <a:ext cx="5438140" cy="4443413"/>
          </a:xfrm>
          <a:prstGeom prst="rect">
            <a:avLst/>
          </a:prstGeom>
        </p:spPr>
        <p:txBody>
          <a:bodyPr vert="horz" lIns="91821" tIns="45910" rIns="91821" bIns="4591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GB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829"/>
            <a:ext cx="2945659" cy="493712"/>
          </a:xfrm>
          <a:prstGeom prst="rect">
            <a:avLst/>
          </a:prstGeom>
        </p:spPr>
        <p:txBody>
          <a:bodyPr vert="horz" lIns="91821" tIns="45910" rIns="91821" bIns="4591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378829"/>
            <a:ext cx="2945659" cy="493712"/>
          </a:xfrm>
          <a:prstGeom prst="rect">
            <a:avLst/>
          </a:prstGeom>
        </p:spPr>
        <p:txBody>
          <a:bodyPr vert="horz" lIns="91821" tIns="45910" rIns="91821" bIns="45910" rtlCol="0" anchor="b"/>
          <a:lstStyle>
            <a:lvl1pPr algn="r">
              <a:defRPr sz="1200"/>
            </a:lvl1pPr>
          </a:lstStyle>
          <a:p>
            <a:fld id="{E89ED402-0501-4C2B-B163-21A42B9387F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79271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ED402-0501-4C2B-B163-21A42B9387FC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00800" cy="20002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914400" rtl="0" eaLnBrk="1" fontAlgn="auto" latinLnBrk="1" hangingPunct="1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00288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endParaRPr lang="en-GB" dirty="0"/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 userDrawn="1"/>
        </p:nvGraphicFramePr>
        <p:xfrm>
          <a:off x="611188" y="1643050"/>
          <a:ext cx="8532812" cy="1571636"/>
        </p:xfrm>
        <a:graphic>
          <a:graphicData uri="http://schemas.openxmlformats.org/presentationml/2006/ole">
            <p:oleObj spid="_x0000_s3451" name="Image" r:id="rId3" imgW="7619048" imgH="1460317" progId="">
              <p:embed/>
            </p:oleObj>
          </a:graphicData>
        </a:graphic>
      </p:graphicFrame>
      <p:pic>
        <p:nvPicPr>
          <p:cNvPr id="8" name="Picture 11" descr="Untitled-5 copy"/>
          <p:cNvPicPr>
            <a:picLocks noChangeAspect="1" noChangeArrowheads="1"/>
          </p:cNvPicPr>
          <p:nvPr userDrawn="1"/>
        </p:nvPicPr>
        <p:blipFill>
          <a:blip r:embed="rId4" cstate="print"/>
          <a:srcRect l="88594"/>
          <a:stretch>
            <a:fillRect/>
          </a:stretch>
        </p:blipFill>
        <p:spPr bwMode="auto">
          <a:xfrm>
            <a:off x="0" y="1643050"/>
            <a:ext cx="6111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67891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pic>
        <p:nvPicPr>
          <p:cNvPr id="9" name="Picture 9" descr="워드마크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36468" y="5949280"/>
            <a:ext cx="1571636" cy="325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 typeface="Wingdings" pitchFamily="2" charset="2"/>
              <a:buChar char="q"/>
              <a:defRPr sz="2400" b="1">
                <a:latin typeface="Cambria" pitchFamily="18" charset="0"/>
              </a:defRPr>
            </a:lvl1pPr>
            <a:lvl2pPr>
              <a:buFont typeface="Wingdings" pitchFamily="2" charset="2"/>
              <a:buChar char="v"/>
              <a:defRPr sz="2000" b="0">
                <a:latin typeface="Cambria" pitchFamily="18" charset="0"/>
              </a:defRPr>
            </a:lvl2pPr>
            <a:lvl3pPr>
              <a:buFont typeface="Wingdings" pitchFamily="2" charset="2"/>
              <a:buChar char="Ø"/>
              <a:defRPr sz="1800" b="0">
                <a:latin typeface="Cambria" pitchFamily="18" charset="0"/>
              </a:defRPr>
            </a:lvl3pPr>
            <a:lvl4pPr>
              <a:buFont typeface="Courier New" pitchFamily="49" charset="0"/>
              <a:buChar char="o"/>
              <a:defRPr sz="1600" b="0">
                <a:latin typeface="Cambria" pitchFamily="18" charset="0"/>
              </a:defRPr>
            </a:lvl4pPr>
            <a:lvl5pPr>
              <a:defRPr sz="1400" b="0">
                <a:latin typeface="Cambria" pitchFamily="18" charset="0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36694"/>
            <a:ext cx="3233750" cy="292079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GB" smtClean="0"/>
              <a:t>JCTVC-I0103</a:t>
            </a:r>
            <a:endParaRPr lang="en-GB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72330" y="6536694"/>
            <a:ext cx="1785950" cy="292079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6402424-2B17-451F-8092-69F2D56BACD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3" descr="Untitled-3 copy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170" y="6536694"/>
            <a:ext cx="1579549" cy="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워드마크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595109"/>
            <a:ext cx="736574" cy="1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285720" y="106993"/>
            <a:ext cx="8572560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>
              <a:defRPr sz="4000" b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cxnSp>
        <p:nvCxnSpPr>
          <p:cNvPr id="14" name="직선 연결선 13"/>
          <p:cNvCxnSpPr/>
          <p:nvPr userDrawn="1"/>
        </p:nvCxnSpPr>
        <p:spPr>
          <a:xfrm>
            <a:off x="285720" y="840140"/>
            <a:ext cx="85725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Untitled-5 copy"/>
          <p:cNvPicPr>
            <a:picLocks noChangeArrowheads="1"/>
          </p:cNvPicPr>
          <p:nvPr userDrawn="1"/>
        </p:nvPicPr>
        <p:blipFill>
          <a:blip r:embed="rId2" cstate="print">
            <a:lum bright="10000"/>
          </a:blip>
          <a:srcRect l="88594"/>
          <a:stretch>
            <a:fillRect/>
          </a:stretch>
        </p:blipFill>
        <p:spPr bwMode="auto">
          <a:xfrm>
            <a:off x="714348" y="2027135"/>
            <a:ext cx="7786742" cy="21431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2214554"/>
            <a:ext cx="7772400" cy="13620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>
            <a:lvl1pPr marL="857250" indent="-857250" algn="ctr">
              <a:buFontTx/>
              <a:buNone/>
              <a:defRPr sz="4000" b="0" cap="small" baseline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 hasCustomPrompt="1"/>
          </p:nvPr>
        </p:nvSpPr>
        <p:spPr>
          <a:xfrm>
            <a:off x="1643042" y="3571887"/>
            <a:ext cx="6215106" cy="1571625"/>
          </a:xfrm>
          <a:prstGeom prst="rect">
            <a:avLst/>
          </a:prstGeom>
        </p:spPr>
        <p:txBody>
          <a:bodyPr anchor="b"/>
          <a:lstStyle>
            <a:lvl1pPr marL="0" indent="0">
              <a:buFont typeface="Wingdings" pitchFamily="2" charset="2"/>
              <a:buChar char="Ø"/>
              <a:defRPr sz="2000">
                <a:solidFill>
                  <a:schemeClr val="tx1"/>
                </a:solidFill>
                <a:latin typeface="HY헤드라인M" pitchFamily="18" charset="-127"/>
                <a:ea typeface="HY헤드라인M" pitchFamily="18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dirty="0" smtClean="0"/>
              <a:t> 마스터 텍스트 스타일을 편집합니다</a:t>
            </a:r>
          </a:p>
        </p:txBody>
      </p:sp>
      <p:sp>
        <p:nvSpPr>
          <p:cNvPr id="13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536694"/>
            <a:ext cx="3233750" cy="292079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GB" smtClean="0"/>
              <a:t>JCTVC-I0103</a:t>
            </a:r>
            <a:endParaRPr lang="en-GB" dirty="0"/>
          </a:p>
        </p:txBody>
      </p:sp>
      <p:sp>
        <p:nvSpPr>
          <p:cNvPr id="14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72330" y="6536694"/>
            <a:ext cx="1785950" cy="292079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6402424-2B17-451F-8092-69F2D56BACD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5" name="Picture 3" descr="Untitled-3 cop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5170" y="6536694"/>
            <a:ext cx="1579549" cy="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워드마크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6595109"/>
            <a:ext cx="736574" cy="1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mailto:hykim5@etri.re.kr" TargetMode="External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hyperlink" Target="http://www.etir.re.kr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4362" y="1673223"/>
            <a:ext cx="7958166" cy="1470025"/>
          </a:xfrm>
        </p:spPr>
        <p:txBody>
          <a:bodyPr>
            <a:normAutofit fontScale="90000"/>
          </a:bodyPr>
          <a:lstStyle/>
          <a:p>
            <a:r>
              <a:rPr lang="en-US" altLang="ko-KR" b="1" dirty="0"/>
              <a:t>&lt;</a:t>
            </a:r>
            <a:r>
              <a:rPr lang="en-US" altLang="ko-KR" b="1" dirty="0" smtClean="0"/>
              <a:t>JCTVC-J0202&gt; </a:t>
            </a:r>
            <a:br>
              <a:rPr lang="en-US" altLang="ko-KR" b="1" dirty="0" smtClean="0"/>
            </a:br>
            <a:r>
              <a:rPr lang="en-US" altLang="ko-KR" b="1" dirty="0" smtClean="0"/>
              <a:t>Coefficient Scan for Transform Skip Mode</a:t>
            </a:r>
            <a:endParaRPr lang="en-GB" b="1" dirty="0">
              <a:latin typeface="Cambria" pitchFamily="18" charset="0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949016"/>
            <a:ext cx="6400800" cy="2000264"/>
          </a:xfrm>
        </p:spPr>
        <p:txBody>
          <a:bodyPr>
            <a:normAutofit/>
          </a:bodyPr>
          <a:lstStyle/>
          <a:p>
            <a:r>
              <a:rPr lang="en-US" altLang="ko-KR" sz="2800" b="1" dirty="0" smtClean="0">
                <a:solidFill>
                  <a:schemeClr val="tx1"/>
                </a:solidFill>
                <a:effectLst/>
                <a:latin typeface="Cambria" pitchFamily="18" charset="0"/>
              </a:rPr>
              <a:t>Hui Yong Kim</a:t>
            </a:r>
            <a:endParaRPr lang="en-US" sz="2800" b="1" dirty="0" smtClean="0">
              <a:solidFill>
                <a:schemeClr val="tx1"/>
              </a:solidFill>
              <a:effectLst/>
              <a:latin typeface="Cambria" pitchFamily="18" charset="0"/>
            </a:endParaRPr>
          </a:p>
          <a:p>
            <a:pPr>
              <a:lnSpc>
                <a:spcPts val="1000"/>
              </a:lnSpc>
              <a:spcBef>
                <a:spcPts val="0"/>
              </a:spcBef>
            </a:pPr>
            <a:endParaRPr lang="en-US" sz="1000" dirty="0" smtClean="0">
              <a:effectLst/>
              <a:latin typeface="Cambria" pitchFamily="18" charset="0"/>
              <a:hlinkClick r:id="rId3"/>
            </a:endParaRPr>
          </a:p>
          <a:p>
            <a:r>
              <a:rPr lang="en-US" sz="2000" dirty="0" smtClean="0">
                <a:effectLst/>
                <a:latin typeface="Cambria" pitchFamily="18" charset="0"/>
                <a:cs typeface="Courier New" pitchFamily="49" charset="0"/>
                <a:hlinkClick r:id="rId3"/>
              </a:rPr>
              <a:t>hykim5@etri.re.kr</a:t>
            </a:r>
            <a:endParaRPr lang="en-US" sz="1800" dirty="0" smtClean="0">
              <a:effectLst/>
              <a:latin typeface="Cambria" pitchFamily="18" charset="0"/>
              <a:cs typeface="Courier New" pitchFamily="49" charset="0"/>
            </a:endParaRPr>
          </a:p>
          <a:p>
            <a:pPr>
              <a:lnSpc>
                <a:spcPct val="100000"/>
              </a:lnSpc>
            </a:pPr>
            <a:endParaRPr lang="en-US" sz="1100" dirty="0" smtClean="0">
              <a:latin typeface="Cambria" pitchFamily="18" charset="0"/>
            </a:endParaRPr>
          </a:p>
          <a:p>
            <a:r>
              <a:rPr lang="en-US" altLang="ko-KR" sz="2000" b="1" i="1" dirty="0" smtClean="0">
                <a:solidFill>
                  <a:schemeClr val="tx1"/>
                </a:solidFill>
                <a:effectLst/>
                <a:latin typeface="Cambria" pitchFamily="18" charset="0"/>
              </a:rPr>
              <a:t>Realistic Media Research Team, ETRI</a:t>
            </a:r>
          </a:p>
          <a:p>
            <a:r>
              <a:rPr lang="en-US" altLang="ko-KR" sz="2000" b="1" i="1" dirty="0" smtClean="0">
                <a:solidFill>
                  <a:schemeClr val="tx1"/>
                </a:solidFill>
                <a:effectLst/>
                <a:latin typeface="Cambria" pitchFamily="18" charset="0"/>
              </a:rPr>
              <a:t>Media Lab., Kyung Hee Univ.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3218" y="836712"/>
            <a:ext cx="4108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i="1" dirty="0" smtClean="0">
                <a:latin typeface="Cambria" pitchFamily="18" charset="0"/>
              </a:rPr>
              <a:t>&lt;10</a:t>
            </a:r>
            <a:r>
              <a:rPr lang="en-US" altLang="ko-KR" sz="1600" i="1" baseline="30000" dirty="0" smtClean="0">
                <a:latin typeface="Cambria" pitchFamily="18" charset="0"/>
              </a:rPr>
              <a:t>th</a:t>
            </a:r>
            <a:r>
              <a:rPr lang="en-US" altLang="ko-KR" sz="1600" i="1" dirty="0" smtClean="0">
                <a:latin typeface="Cambria" pitchFamily="18" charset="0"/>
              </a:rPr>
              <a:t> JCT-VC meeting @Stockholm, July 2012&gt;</a:t>
            </a:r>
            <a:endParaRPr lang="ko-KR" altLang="en-US" sz="1600" i="1" dirty="0" smtClean="0">
              <a:latin typeface="Cambria" pitchFamily="18" charset="0"/>
            </a:endParaRPr>
          </a:p>
        </p:txBody>
      </p:sp>
      <p:pic>
        <p:nvPicPr>
          <p:cNvPr id="6" name="Picture 4" descr="Media Lab 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733255"/>
            <a:ext cx="576163" cy="63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http://mpeg101.verkstad.net/wp-content/uploads/2012/04/skola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87" y="0"/>
            <a:ext cx="3510573" cy="81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4876" y="-22123"/>
            <a:ext cx="2850498" cy="839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08686" y="-22122"/>
            <a:ext cx="1322162" cy="839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2218" y="-22122"/>
            <a:ext cx="1462658" cy="839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6002EF-76CB-4AB4-9411-CEB589D01C0C}" type="datetime1">
              <a:rPr lang="ko-KR" altLang="en-US" smtClean="0"/>
              <a:pPr/>
              <a:t>2012-07-03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1060740"/>
          </a:xfrm>
        </p:spPr>
        <p:txBody>
          <a:bodyPr>
            <a:normAutofit fontScale="92500" lnSpcReduction="10000"/>
          </a:bodyPr>
          <a:lstStyle/>
          <a:p>
            <a:r>
              <a:rPr lang="nb-NO" altLang="ko-KR" dirty="0" smtClean="0"/>
              <a:t>HM 7 Mode-Dependent  Coefficient Scanning</a:t>
            </a:r>
          </a:p>
          <a:p>
            <a:pPr lvl="1"/>
            <a:r>
              <a:rPr lang="nb-NO" altLang="ko-KR" dirty="0" smtClean="0"/>
              <a:t>Scanning direction is perpendicular to prediction direction</a:t>
            </a:r>
          </a:p>
          <a:p>
            <a:pPr lvl="1"/>
            <a:r>
              <a:rPr lang="nb-NO" altLang="ko-KR" dirty="0" smtClean="0"/>
              <a:t>Make senes for transformed residue, but not for spatial residue</a:t>
            </a:r>
          </a:p>
          <a:p>
            <a:pPr lvl="1"/>
            <a:endParaRPr lang="nb-NO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Issue</a:t>
            </a:r>
            <a:endParaRPr lang="ko-KR" altLang="en-US" dirty="0"/>
          </a:p>
        </p:txBody>
      </p:sp>
      <p:sp>
        <p:nvSpPr>
          <p:cNvPr id="56" name="모서리가 둥근 직사각형 55"/>
          <p:cNvSpPr/>
          <p:nvPr/>
        </p:nvSpPr>
        <p:spPr>
          <a:xfrm>
            <a:off x="755576" y="2319141"/>
            <a:ext cx="4068452" cy="20882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다이아몬드 69"/>
          <p:cNvSpPr>
            <a:spLocks noChangeArrowheads="1"/>
          </p:cNvSpPr>
          <p:nvPr/>
        </p:nvSpPr>
        <p:spPr bwMode="auto">
          <a:xfrm>
            <a:off x="1079612" y="2535165"/>
            <a:ext cx="2376264" cy="822528"/>
          </a:xfrm>
          <a:prstGeom prst="diamond">
            <a:avLst/>
          </a:prstGeom>
          <a:solidFill>
            <a:schemeClr val="bg1"/>
          </a:solidFill>
          <a:ln w="6350" algn="ctr">
            <a:solidFill>
              <a:srgbClr val="000000"/>
            </a:solidFill>
            <a:round/>
            <a:headEnd/>
            <a:tailEnd/>
          </a:ln>
        </p:spPr>
        <p:txBody>
          <a:bodyPr wrap="none" lIns="0" tIns="9144" rIns="0" bIns="9144" anchor="ctr"/>
          <a:lstStyle/>
          <a:p>
            <a:pPr algn="ctr"/>
            <a:r>
              <a:rPr lang="fr-FR" altLang="ko-KR" sz="900" dirty="0">
                <a:latin typeface="Arial" charset="0"/>
                <a:ea typeface="맑은 고딕" pitchFamily="50" charset="-127"/>
                <a:cs typeface="Arial" charset="0"/>
              </a:rPr>
              <a:t>PredMode  </a:t>
            </a:r>
            <a:r>
              <a:rPr lang="fr-FR" altLang="ko-KR" sz="900" dirty="0" smtClean="0">
                <a:latin typeface="Arial" charset="0"/>
                <a:ea typeface="맑은 고딕" pitchFamily="50" charset="-127"/>
                <a:cs typeface="Arial" charset="0"/>
              </a:rPr>
              <a:t>==  MODE_INTRA</a:t>
            </a:r>
            <a:endParaRPr lang="ko-KR" altLang="en-US" sz="900" b="1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18" name="TextBox 72"/>
          <p:cNvSpPr txBox="1">
            <a:spLocks noChangeArrowheads="1"/>
          </p:cNvSpPr>
          <p:nvPr/>
        </p:nvSpPr>
        <p:spPr bwMode="auto">
          <a:xfrm>
            <a:off x="1795751" y="3327330"/>
            <a:ext cx="3834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dirty="0">
                <a:latin typeface="Arial" charset="0"/>
                <a:cs typeface="Arial" charset="0"/>
              </a:rPr>
              <a:t>yes</a:t>
            </a:r>
            <a:endParaRPr lang="ko-KR" altLang="en-US" sz="1000" dirty="0">
              <a:latin typeface="Arial" charset="0"/>
              <a:cs typeface="Arial" charset="0"/>
            </a:endParaRPr>
          </a:p>
        </p:txBody>
      </p:sp>
      <p:sp>
        <p:nvSpPr>
          <p:cNvPr id="19" name="TextBox 73"/>
          <p:cNvSpPr txBox="1">
            <a:spLocks noChangeArrowheads="1"/>
          </p:cNvSpPr>
          <p:nvPr/>
        </p:nvSpPr>
        <p:spPr bwMode="auto">
          <a:xfrm>
            <a:off x="3706210" y="2713231"/>
            <a:ext cx="3257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dirty="0">
                <a:latin typeface="Arial" charset="0"/>
                <a:cs typeface="Arial" charset="0"/>
              </a:rPr>
              <a:t>no</a:t>
            </a:r>
            <a:endParaRPr lang="ko-KR" altLang="en-US" sz="1000" dirty="0">
              <a:latin typeface="Arial" charset="0"/>
              <a:cs typeface="Arial" charset="0"/>
            </a:endParaRPr>
          </a:p>
        </p:txBody>
      </p:sp>
      <p:cxnSp>
        <p:nvCxnSpPr>
          <p:cNvPr id="20" name="직선 화살표 연결선 56"/>
          <p:cNvCxnSpPr>
            <a:cxnSpLocks noChangeShapeType="1"/>
            <a:stCxn id="17" idx="3"/>
            <a:endCxn id="28" idx="0"/>
          </p:cNvCxnSpPr>
          <p:nvPr/>
        </p:nvCxnSpPr>
        <p:spPr bwMode="auto">
          <a:xfrm>
            <a:off x="3455876" y="2946429"/>
            <a:ext cx="603088" cy="761900"/>
          </a:xfrm>
          <a:prstGeom prst="bentConnector2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21" name="직선 화살표 연결선 56"/>
          <p:cNvCxnSpPr>
            <a:cxnSpLocks noChangeShapeType="1"/>
            <a:stCxn id="17" idx="2"/>
            <a:endCxn id="27" idx="0"/>
          </p:cNvCxnSpPr>
          <p:nvPr/>
        </p:nvCxnSpPr>
        <p:spPr bwMode="auto">
          <a:xfrm flipH="1">
            <a:off x="2266426" y="3357693"/>
            <a:ext cx="1318" cy="32960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27" name="직사각형 50"/>
          <p:cNvSpPr>
            <a:spLocks noChangeArrowheads="1"/>
          </p:cNvSpPr>
          <p:nvPr/>
        </p:nvSpPr>
        <p:spPr bwMode="auto">
          <a:xfrm>
            <a:off x="1076976" y="3687293"/>
            <a:ext cx="2378900" cy="402569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000000"/>
            </a:solidFill>
            <a:round/>
            <a:headEnd/>
            <a:tailEnd/>
          </a:ln>
        </p:spPr>
        <p:txBody>
          <a:bodyPr lIns="0" tIns="9144" rIns="0" bIns="9144" anchor="ctr"/>
          <a:lstStyle/>
          <a:p>
            <a:pPr algn="ctr"/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scanIdx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 = </a:t>
            </a:r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ScanType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/>
            </a:r>
            <a:b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</a:b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[ log2TrafoSize − 2 ][ </a:t>
            </a:r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IntraPredMode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 ]</a:t>
            </a:r>
          </a:p>
        </p:txBody>
      </p:sp>
      <p:sp>
        <p:nvSpPr>
          <p:cNvPr id="28" name="직사각형 50"/>
          <p:cNvSpPr>
            <a:spLocks noChangeArrowheads="1"/>
          </p:cNvSpPr>
          <p:nvPr/>
        </p:nvSpPr>
        <p:spPr bwMode="auto">
          <a:xfrm>
            <a:off x="3581932" y="3708329"/>
            <a:ext cx="954064" cy="381533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000000"/>
            </a:solidFill>
            <a:round/>
            <a:headEnd/>
            <a:tailEnd/>
          </a:ln>
        </p:spPr>
        <p:txBody>
          <a:bodyPr lIns="0" tIns="9144" rIns="0" bIns="9144" anchor="ctr"/>
          <a:lstStyle/>
          <a:p>
            <a:pPr algn="ctr"/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scanIdx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 = 0</a:t>
            </a:r>
          </a:p>
        </p:txBody>
      </p:sp>
      <p:grpSp>
        <p:nvGrpSpPr>
          <p:cNvPr id="30" name="그룹 29"/>
          <p:cNvGrpSpPr/>
          <p:nvPr/>
        </p:nvGrpSpPr>
        <p:grpSpPr>
          <a:xfrm>
            <a:off x="863588" y="4623397"/>
            <a:ext cx="3960440" cy="1872208"/>
            <a:chOff x="5364088" y="846466"/>
            <a:chExt cx="3757364" cy="1624200"/>
          </a:xfrm>
        </p:grpSpPr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64088" y="846466"/>
              <a:ext cx="3757364" cy="16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직사각형 31"/>
            <p:cNvSpPr/>
            <p:nvPr/>
          </p:nvSpPr>
          <p:spPr>
            <a:xfrm>
              <a:off x="5379244" y="1800224"/>
              <a:ext cx="2238375" cy="160249"/>
            </a:xfrm>
            <a:prstGeom prst="rect">
              <a:avLst/>
            </a:prstGeom>
            <a:noFill/>
            <a:ln w="19050">
              <a:solidFill>
                <a:srgbClr val="3366FF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5379244" y="2128094"/>
              <a:ext cx="2238375" cy="160249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5427273" y="2103117"/>
            <a:ext cx="2997155" cy="3184898"/>
            <a:chOff x="6146845" y="2095532"/>
            <a:chExt cx="2997155" cy="3184898"/>
          </a:xfrm>
        </p:grpSpPr>
        <p:grpSp>
          <p:nvGrpSpPr>
            <p:cNvPr id="34" name="그룹 33"/>
            <p:cNvGrpSpPr/>
            <p:nvPr/>
          </p:nvGrpSpPr>
          <p:grpSpPr>
            <a:xfrm>
              <a:off x="6156176" y="2132856"/>
              <a:ext cx="2987824" cy="3147574"/>
              <a:chOff x="51205" y="2462609"/>
              <a:chExt cx="4537075" cy="4422775"/>
            </a:xfrm>
          </p:grpSpPr>
          <p:graphicFrame>
            <p:nvGraphicFramePr>
              <p:cNvPr id="35" name="Object 7"/>
              <p:cNvGraphicFramePr>
                <a:graphicFrameLocks noChangeAspect="1"/>
              </p:cNvGraphicFramePr>
              <p:nvPr/>
            </p:nvGraphicFramePr>
            <p:xfrm>
              <a:off x="51205" y="2462609"/>
              <a:ext cx="4537075" cy="4422775"/>
            </p:xfrm>
            <a:graphic>
              <a:graphicData uri="http://schemas.openxmlformats.org/presentationml/2006/ole">
                <p:oleObj spid="_x0000_s8193" name="Visio" r:id="rId4" imgW="6301623" imgH="6141954" progId="">
                  <p:embed/>
                </p:oleObj>
              </a:graphicData>
            </a:graphic>
          </p:graphicFrame>
          <p:sp>
            <p:nvSpPr>
              <p:cNvPr id="36" name="TextBox 35"/>
              <p:cNvSpPr txBox="1"/>
              <p:nvPr/>
            </p:nvSpPr>
            <p:spPr>
              <a:xfrm>
                <a:off x="454110" y="4542098"/>
                <a:ext cx="1027717" cy="302728"/>
              </a:xfrm>
              <a:prstGeom prst="rect">
                <a:avLst/>
              </a:prstGeom>
              <a:solidFill>
                <a:srgbClr val="0000FF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VER-Scan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771978" y="2916069"/>
                <a:ext cx="1052059" cy="302728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HOR-Scan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67622" y="5951504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DIAG-Scan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311627" y="3119247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DIAG-Scan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3285885" y="3119247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DIAG-Scan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2" name="모서리가 둥근 직사각형 41"/>
            <p:cNvSpPr/>
            <p:nvPr/>
          </p:nvSpPr>
          <p:spPr>
            <a:xfrm>
              <a:off x="6832241" y="2095532"/>
              <a:ext cx="1584176" cy="216024"/>
            </a:xfrm>
            <a:prstGeom prst="roundRect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모서리가 둥근 직사각형 42"/>
            <p:cNvSpPr/>
            <p:nvPr/>
          </p:nvSpPr>
          <p:spPr>
            <a:xfrm rot="16200000">
              <a:off x="5462769" y="3609020"/>
              <a:ext cx="1584176" cy="216024"/>
            </a:xfrm>
            <a:prstGeom prst="roundRect">
              <a:avLst/>
            </a:prstGeom>
            <a:ln w="28575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36" name="그룹 121"/>
          <p:cNvGrpSpPr>
            <a:grpSpLocks/>
          </p:cNvGrpSpPr>
          <p:nvPr/>
        </p:nvGrpSpPr>
        <p:grpSpPr bwMode="auto">
          <a:xfrm>
            <a:off x="5256076" y="5415485"/>
            <a:ext cx="1039929" cy="975516"/>
            <a:chOff x="1073324" y="3395836"/>
            <a:chExt cx="1143000" cy="1143000"/>
          </a:xfrm>
        </p:grpSpPr>
        <p:sp>
          <p:nvSpPr>
            <p:cNvPr id="137" name="Rectangle 6"/>
            <p:cNvSpPr/>
            <p:nvPr/>
          </p:nvSpPr>
          <p:spPr bwMode="auto">
            <a:xfrm>
              <a:off x="1073324" y="339583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38" name="Rectangle 58"/>
            <p:cNvSpPr/>
            <p:nvPr/>
          </p:nvSpPr>
          <p:spPr bwMode="auto">
            <a:xfrm>
              <a:off x="1359074" y="339583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39" name="Rectangle 59"/>
            <p:cNvSpPr/>
            <p:nvPr/>
          </p:nvSpPr>
          <p:spPr bwMode="auto">
            <a:xfrm>
              <a:off x="1644824" y="339583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40" name="Rectangle 60"/>
            <p:cNvSpPr/>
            <p:nvPr/>
          </p:nvSpPr>
          <p:spPr bwMode="auto">
            <a:xfrm>
              <a:off x="1930574" y="339583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41" name="Rectangle 65"/>
            <p:cNvSpPr/>
            <p:nvPr/>
          </p:nvSpPr>
          <p:spPr bwMode="auto">
            <a:xfrm>
              <a:off x="1073324" y="368158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42" name="Rectangle 66"/>
            <p:cNvSpPr/>
            <p:nvPr/>
          </p:nvSpPr>
          <p:spPr bwMode="auto">
            <a:xfrm>
              <a:off x="1359074" y="368158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43" name="Rectangle 67"/>
            <p:cNvSpPr/>
            <p:nvPr/>
          </p:nvSpPr>
          <p:spPr bwMode="auto">
            <a:xfrm>
              <a:off x="1644824" y="368158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44" name="Rectangle 68"/>
            <p:cNvSpPr/>
            <p:nvPr/>
          </p:nvSpPr>
          <p:spPr bwMode="auto">
            <a:xfrm>
              <a:off x="1930574" y="368158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45" name="Rectangle 73"/>
            <p:cNvSpPr/>
            <p:nvPr/>
          </p:nvSpPr>
          <p:spPr bwMode="auto">
            <a:xfrm>
              <a:off x="1073324" y="396733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46" name="Rectangle 74"/>
            <p:cNvSpPr/>
            <p:nvPr/>
          </p:nvSpPr>
          <p:spPr bwMode="auto">
            <a:xfrm>
              <a:off x="1359074" y="396733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47" name="Rectangle 75"/>
            <p:cNvSpPr/>
            <p:nvPr/>
          </p:nvSpPr>
          <p:spPr bwMode="auto">
            <a:xfrm>
              <a:off x="1644824" y="396733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48" name="Rectangle 76"/>
            <p:cNvSpPr/>
            <p:nvPr/>
          </p:nvSpPr>
          <p:spPr bwMode="auto">
            <a:xfrm>
              <a:off x="1930574" y="396733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49" name="Rectangle 81"/>
            <p:cNvSpPr/>
            <p:nvPr/>
          </p:nvSpPr>
          <p:spPr bwMode="auto">
            <a:xfrm>
              <a:off x="1073324" y="425308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50" name="Rectangle 82"/>
            <p:cNvSpPr/>
            <p:nvPr/>
          </p:nvSpPr>
          <p:spPr bwMode="auto">
            <a:xfrm>
              <a:off x="1359074" y="425308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51" name="Rectangle 83"/>
            <p:cNvSpPr/>
            <p:nvPr/>
          </p:nvSpPr>
          <p:spPr bwMode="auto">
            <a:xfrm>
              <a:off x="1644824" y="425308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sp>
          <p:nvSpPr>
            <p:cNvPr id="152" name="Rectangle 84"/>
            <p:cNvSpPr/>
            <p:nvPr/>
          </p:nvSpPr>
          <p:spPr bwMode="auto">
            <a:xfrm>
              <a:off x="1930574" y="4253086"/>
              <a:ext cx="285750" cy="28575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 latinLnBrk="0">
                <a:defRPr/>
              </a:pPr>
              <a:endParaRPr kumimoji="0" lang="en-US" sz="1200" kern="0">
                <a:solidFill>
                  <a:srgbClr val="000000"/>
                </a:solidFill>
                <a:latin typeface="+mn-ea"/>
                <a:ea typeface="+mn-ea"/>
                <a:cs typeface="Times New Roman" pitchFamily="18" charset="0"/>
              </a:endParaRPr>
            </a:p>
          </p:txBody>
        </p:sp>
        <p:grpSp>
          <p:nvGrpSpPr>
            <p:cNvPr id="153" name="Group 116"/>
            <p:cNvGrpSpPr/>
            <p:nvPr/>
          </p:nvGrpSpPr>
          <p:grpSpPr>
            <a:xfrm>
              <a:off x="1187624" y="3510136"/>
              <a:ext cx="915194" cy="915194"/>
              <a:chOff x="1485900" y="1371600"/>
              <a:chExt cx="915194" cy="915194"/>
            </a:xfrm>
            <a:solidFill>
              <a:schemeClr val="tx2">
                <a:lumMod val="20000"/>
                <a:lumOff val="80000"/>
              </a:schemeClr>
            </a:solidFill>
          </p:grpSpPr>
          <p:cxnSp>
            <p:nvCxnSpPr>
              <p:cNvPr id="154" name="Straight Arrow Connector 46"/>
              <p:cNvCxnSpPr/>
              <p:nvPr/>
            </p:nvCxnSpPr>
            <p:spPr bwMode="auto">
              <a:xfrm rot="5400000">
                <a:off x="1314452" y="1543051"/>
                <a:ext cx="342898" cy="1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55" name="Straight Arrow Connector 47"/>
              <p:cNvCxnSpPr/>
              <p:nvPr/>
            </p:nvCxnSpPr>
            <p:spPr bwMode="auto">
              <a:xfrm rot="5400000" flipH="1" flipV="1">
                <a:off x="1485900" y="1371600"/>
                <a:ext cx="342900" cy="34290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56" name="Straight Arrow Connector 48"/>
              <p:cNvCxnSpPr/>
              <p:nvPr/>
            </p:nvCxnSpPr>
            <p:spPr bwMode="auto">
              <a:xfrm rot="5400000" flipH="1" flipV="1">
                <a:off x="1485900" y="1371600"/>
                <a:ext cx="571500" cy="57150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57" name="Straight Connector 49"/>
              <p:cNvCxnSpPr/>
              <p:nvPr/>
            </p:nvCxnSpPr>
            <p:spPr bwMode="auto">
              <a:xfrm rot="5400000">
                <a:off x="1371600" y="1485900"/>
                <a:ext cx="571500" cy="3429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58" name="Straight Arrow Connector 50"/>
              <p:cNvCxnSpPr/>
              <p:nvPr/>
            </p:nvCxnSpPr>
            <p:spPr bwMode="auto">
              <a:xfrm rot="5400000" flipH="1" flipV="1">
                <a:off x="1485900" y="1371600"/>
                <a:ext cx="914400" cy="91440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59" name="Straight Connector 51"/>
              <p:cNvCxnSpPr/>
              <p:nvPr/>
            </p:nvCxnSpPr>
            <p:spPr bwMode="auto">
              <a:xfrm rot="5400000">
                <a:off x="1314450" y="1543050"/>
                <a:ext cx="914400" cy="5715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0" name="Straight Arrow Connector 52"/>
              <p:cNvCxnSpPr/>
              <p:nvPr/>
            </p:nvCxnSpPr>
            <p:spPr bwMode="auto">
              <a:xfrm rot="5400000" flipH="1" flipV="1">
                <a:off x="1828800" y="1714500"/>
                <a:ext cx="571500" cy="57150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61" name="Straight Arrow Connector 53"/>
              <p:cNvCxnSpPr/>
              <p:nvPr/>
            </p:nvCxnSpPr>
            <p:spPr bwMode="auto">
              <a:xfrm rot="5400000" flipH="1" flipV="1">
                <a:off x="2057400" y="1943101"/>
                <a:ext cx="342901" cy="342900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62" name="Straight Arrow Connector 54"/>
              <p:cNvCxnSpPr/>
              <p:nvPr/>
            </p:nvCxnSpPr>
            <p:spPr bwMode="auto">
              <a:xfrm rot="5400000">
                <a:off x="2228850" y="2114550"/>
                <a:ext cx="342900" cy="1588"/>
              </a:xfrm>
              <a:prstGeom prst="straightConnector1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</p:cxnSp>
          <p:cxnSp>
            <p:nvCxnSpPr>
              <p:cNvPr id="163" name="Straight Connector 55"/>
              <p:cNvCxnSpPr/>
              <p:nvPr/>
            </p:nvCxnSpPr>
            <p:spPr bwMode="auto">
              <a:xfrm rot="5400000">
                <a:off x="1657350" y="1543050"/>
                <a:ext cx="914400" cy="571500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64" name="Straight Connector 56"/>
              <p:cNvCxnSpPr/>
              <p:nvPr/>
            </p:nvCxnSpPr>
            <p:spPr bwMode="auto">
              <a:xfrm rot="5400000">
                <a:off x="1943102" y="1828802"/>
                <a:ext cx="571499" cy="342899"/>
              </a:xfrm>
              <a:prstGeom prst="line">
                <a:avLst/>
              </a:prstGeom>
              <a:grpFill/>
              <a:ln w="9525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165" name="그룹 164"/>
          <p:cNvGrpSpPr/>
          <p:nvPr/>
        </p:nvGrpSpPr>
        <p:grpSpPr>
          <a:xfrm>
            <a:off x="6372200" y="5415485"/>
            <a:ext cx="1039929" cy="975516"/>
            <a:chOff x="4956245" y="1222308"/>
            <a:chExt cx="1039929" cy="975516"/>
          </a:xfrm>
        </p:grpSpPr>
        <p:grpSp>
          <p:nvGrpSpPr>
            <p:cNvPr id="166" name="그룹 121"/>
            <p:cNvGrpSpPr>
              <a:grpSpLocks/>
            </p:cNvGrpSpPr>
            <p:nvPr/>
          </p:nvGrpSpPr>
          <p:grpSpPr bwMode="auto">
            <a:xfrm>
              <a:off x="4956245" y="1222308"/>
              <a:ext cx="1039929" cy="975516"/>
              <a:chOff x="1073324" y="3395836"/>
              <a:chExt cx="1143000" cy="1143000"/>
            </a:xfrm>
          </p:grpSpPr>
          <p:sp>
            <p:nvSpPr>
              <p:cNvPr id="174" name="Rectangle 76"/>
              <p:cNvSpPr/>
              <p:nvPr/>
            </p:nvSpPr>
            <p:spPr bwMode="auto">
              <a:xfrm>
                <a:off x="1930574" y="39673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75" name="Rectangle 6"/>
              <p:cNvSpPr/>
              <p:nvPr/>
            </p:nvSpPr>
            <p:spPr bwMode="auto">
              <a:xfrm>
                <a:off x="1073324" y="33958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76" name="Rectangle 58"/>
              <p:cNvSpPr/>
              <p:nvPr/>
            </p:nvSpPr>
            <p:spPr bwMode="auto">
              <a:xfrm>
                <a:off x="1359074" y="33958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77" name="Rectangle 59"/>
              <p:cNvSpPr/>
              <p:nvPr/>
            </p:nvSpPr>
            <p:spPr bwMode="auto">
              <a:xfrm>
                <a:off x="1644824" y="33958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78" name="Rectangle 60"/>
              <p:cNvSpPr/>
              <p:nvPr/>
            </p:nvSpPr>
            <p:spPr bwMode="auto">
              <a:xfrm>
                <a:off x="1930574" y="33958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79" name="Rectangle 65"/>
              <p:cNvSpPr/>
              <p:nvPr/>
            </p:nvSpPr>
            <p:spPr bwMode="auto">
              <a:xfrm>
                <a:off x="1073324" y="36815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0" name="Rectangle 66"/>
              <p:cNvSpPr/>
              <p:nvPr/>
            </p:nvSpPr>
            <p:spPr bwMode="auto">
              <a:xfrm>
                <a:off x="1359074" y="36815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1" name="Rectangle 67"/>
              <p:cNvSpPr/>
              <p:nvPr/>
            </p:nvSpPr>
            <p:spPr bwMode="auto">
              <a:xfrm>
                <a:off x="1644824" y="36815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2" name="Rectangle 68"/>
              <p:cNvSpPr/>
              <p:nvPr/>
            </p:nvSpPr>
            <p:spPr bwMode="auto">
              <a:xfrm>
                <a:off x="1930574" y="36815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3" name="Rectangle 73"/>
              <p:cNvSpPr/>
              <p:nvPr/>
            </p:nvSpPr>
            <p:spPr bwMode="auto">
              <a:xfrm>
                <a:off x="1073324" y="39673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4" name="Rectangle 74"/>
              <p:cNvSpPr/>
              <p:nvPr/>
            </p:nvSpPr>
            <p:spPr bwMode="auto">
              <a:xfrm>
                <a:off x="1359074" y="39673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5" name="Rectangle 75"/>
              <p:cNvSpPr/>
              <p:nvPr/>
            </p:nvSpPr>
            <p:spPr bwMode="auto">
              <a:xfrm>
                <a:off x="1644824" y="39673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6" name="Rectangle 81"/>
              <p:cNvSpPr/>
              <p:nvPr/>
            </p:nvSpPr>
            <p:spPr bwMode="auto">
              <a:xfrm>
                <a:off x="1073324" y="42530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7" name="Rectangle 82"/>
              <p:cNvSpPr/>
              <p:nvPr/>
            </p:nvSpPr>
            <p:spPr bwMode="auto">
              <a:xfrm>
                <a:off x="1359074" y="42530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8" name="Rectangle 83"/>
              <p:cNvSpPr/>
              <p:nvPr/>
            </p:nvSpPr>
            <p:spPr bwMode="auto">
              <a:xfrm>
                <a:off x="1644824" y="42530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189" name="Rectangle 84"/>
              <p:cNvSpPr/>
              <p:nvPr/>
            </p:nvSpPr>
            <p:spPr bwMode="auto">
              <a:xfrm>
                <a:off x="1930574" y="42530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</p:grpSp>
        <p:cxnSp>
          <p:nvCxnSpPr>
            <p:cNvPr id="167" name="Straight Arrow Connector 47"/>
            <p:cNvCxnSpPr/>
            <p:nvPr/>
          </p:nvCxnSpPr>
          <p:spPr bwMode="auto">
            <a:xfrm>
              <a:off x="5095568" y="1342103"/>
              <a:ext cx="781664" cy="0"/>
            </a:xfrm>
            <a:prstGeom prst="straightConnector1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68" name="Straight Arrow Connector 47"/>
            <p:cNvCxnSpPr/>
            <p:nvPr/>
          </p:nvCxnSpPr>
          <p:spPr bwMode="auto">
            <a:xfrm>
              <a:off x="5103820" y="1590365"/>
              <a:ext cx="781664" cy="0"/>
            </a:xfrm>
            <a:prstGeom prst="straightConnector1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69" name="Straight Arrow Connector 47"/>
            <p:cNvCxnSpPr/>
            <p:nvPr/>
          </p:nvCxnSpPr>
          <p:spPr bwMode="auto">
            <a:xfrm>
              <a:off x="5101228" y="1831808"/>
              <a:ext cx="781664" cy="0"/>
            </a:xfrm>
            <a:prstGeom prst="straightConnector1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70" name="Straight Arrow Connector 47"/>
            <p:cNvCxnSpPr/>
            <p:nvPr/>
          </p:nvCxnSpPr>
          <p:spPr bwMode="auto">
            <a:xfrm>
              <a:off x="5112926" y="2075596"/>
              <a:ext cx="781664" cy="0"/>
            </a:xfrm>
            <a:prstGeom prst="straightConnector1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171" name="Straight Connector 49"/>
            <p:cNvCxnSpPr/>
            <p:nvPr/>
          </p:nvCxnSpPr>
          <p:spPr bwMode="auto">
            <a:xfrm flipH="1">
              <a:off x="5110316" y="1349477"/>
              <a:ext cx="737423" cy="235975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2" name="Straight Connector 49"/>
            <p:cNvCxnSpPr/>
            <p:nvPr/>
          </p:nvCxnSpPr>
          <p:spPr bwMode="auto">
            <a:xfrm flipH="1">
              <a:off x="5115973" y="1595833"/>
              <a:ext cx="737423" cy="235975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3" name="Straight Connector 49"/>
            <p:cNvCxnSpPr/>
            <p:nvPr/>
          </p:nvCxnSpPr>
          <p:spPr bwMode="auto">
            <a:xfrm flipH="1">
              <a:off x="5123347" y="1832247"/>
              <a:ext cx="737423" cy="235975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16" name="TextBox 215"/>
          <p:cNvSpPr txBox="1"/>
          <p:nvPr/>
        </p:nvSpPr>
        <p:spPr>
          <a:xfrm>
            <a:off x="5352349" y="6453916"/>
            <a:ext cx="875561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DIAG-Scan (0)</a:t>
            </a:r>
            <a:endParaRPr lang="ko-KR" altLang="en-US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6474843" y="6423597"/>
            <a:ext cx="846707" cy="215444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HOR-Scan (1)</a:t>
            </a:r>
            <a:endParaRPr lang="ko-KR" altLang="en-US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19" name="그룹 218"/>
          <p:cNvGrpSpPr/>
          <p:nvPr/>
        </p:nvGrpSpPr>
        <p:grpSpPr>
          <a:xfrm>
            <a:off x="7492511" y="5415485"/>
            <a:ext cx="1039929" cy="975516"/>
            <a:chOff x="829667" y="4055266"/>
            <a:chExt cx="1039929" cy="975516"/>
          </a:xfrm>
        </p:grpSpPr>
        <p:grpSp>
          <p:nvGrpSpPr>
            <p:cNvPr id="220" name="그룹 121"/>
            <p:cNvGrpSpPr>
              <a:grpSpLocks/>
            </p:cNvGrpSpPr>
            <p:nvPr/>
          </p:nvGrpSpPr>
          <p:grpSpPr bwMode="auto">
            <a:xfrm>
              <a:off x="829667" y="4055266"/>
              <a:ext cx="1039929" cy="975516"/>
              <a:chOff x="1073324" y="3395836"/>
              <a:chExt cx="1143000" cy="1143000"/>
            </a:xfrm>
          </p:grpSpPr>
          <p:sp>
            <p:nvSpPr>
              <p:cNvPr id="228" name="Rectangle 76"/>
              <p:cNvSpPr/>
              <p:nvPr/>
            </p:nvSpPr>
            <p:spPr bwMode="auto">
              <a:xfrm>
                <a:off x="1930574" y="39673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29" name="Rectangle 6"/>
              <p:cNvSpPr/>
              <p:nvPr/>
            </p:nvSpPr>
            <p:spPr bwMode="auto">
              <a:xfrm>
                <a:off x="1073324" y="33958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30" name="Rectangle 58"/>
              <p:cNvSpPr/>
              <p:nvPr/>
            </p:nvSpPr>
            <p:spPr bwMode="auto">
              <a:xfrm>
                <a:off x="1359074" y="33958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31" name="Rectangle 59"/>
              <p:cNvSpPr/>
              <p:nvPr/>
            </p:nvSpPr>
            <p:spPr bwMode="auto">
              <a:xfrm>
                <a:off x="1644824" y="33958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32" name="Rectangle 60"/>
              <p:cNvSpPr/>
              <p:nvPr/>
            </p:nvSpPr>
            <p:spPr bwMode="auto">
              <a:xfrm>
                <a:off x="1930574" y="33958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33" name="Rectangle 65"/>
              <p:cNvSpPr/>
              <p:nvPr/>
            </p:nvSpPr>
            <p:spPr bwMode="auto">
              <a:xfrm>
                <a:off x="1073324" y="36815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34" name="Rectangle 66"/>
              <p:cNvSpPr/>
              <p:nvPr/>
            </p:nvSpPr>
            <p:spPr bwMode="auto">
              <a:xfrm>
                <a:off x="1359074" y="36815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35" name="Rectangle 67"/>
              <p:cNvSpPr/>
              <p:nvPr/>
            </p:nvSpPr>
            <p:spPr bwMode="auto">
              <a:xfrm>
                <a:off x="1644824" y="36815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36" name="Rectangle 68"/>
              <p:cNvSpPr/>
              <p:nvPr/>
            </p:nvSpPr>
            <p:spPr bwMode="auto">
              <a:xfrm>
                <a:off x="1930574" y="36815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37" name="Rectangle 73"/>
              <p:cNvSpPr/>
              <p:nvPr/>
            </p:nvSpPr>
            <p:spPr bwMode="auto">
              <a:xfrm>
                <a:off x="1073324" y="39673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38" name="Rectangle 74"/>
              <p:cNvSpPr/>
              <p:nvPr/>
            </p:nvSpPr>
            <p:spPr bwMode="auto">
              <a:xfrm>
                <a:off x="1359074" y="39673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39" name="Rectangle 75"/>
              <p:cNvSpPr/>
              <p:nvPr/>
            </p:nvSpPr>
            <p:spPr bwMode="auto">
              <a:xfrm>
                <a:off x="1644824" y="396733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40" name="Rectangle 81"/>
              <p:cNvSpPr/>
              <p:nvPr/>
            </p:nvSpPr>
            <p:spPr bwMode="auto">
              <a:xfrm>
                <a:off x="1073324" y="42530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41" name="Rectangle 82"/>
              <p:cNvSpPr/>
              <p:nvPr/>
            </p:nvSpPr>
            <p:spPr bwMode="auto">
              <a:xfrm>
                <a:off x="1359074" y="42530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42" name="Rectangle 83"/>
              <p:cNvSpPr/>
              <p:nvPr/>
            </p:nvSpPr>
            <p:spPr bwMode="auto">
              <a:xfrm>
                <a:off x="1644824" y="42530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  <p:sp>
            <p:nvSpPr>
              <p:cNvPr id="243" name="Rectangle 84"/>
              <p:cNvSpPr/>
              <p:nvPr/>
            </p:nvSpPr>
            <p:spPr bwMode="auto">
              <a:xfrm>
                <a:off x="1930574" y="4253086"/>
                <a:ext cx="285750" cy="28575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algn="ctr" latinLnBrk="0">
                  <a:defRPr/>
                </a:pPr>
                <a:endParaRPr kumimoji="0" lang="en-US" sz="1200" kern="0">
                  <a:solidFill>
                    <a:srgbClr val="000000"/>
                  </a:solidFill>
                  <a:latin typeface="+mn-ea"/>
                  <a:ea typeface="+mn-ea"/>
                  <a:cs typeface="Times New Roman" pitchFamily="18" charset="0"/>
                </a:endParaRPr>
              </a:p>
            </p:txBody>
          </p:sp>
        </p:grpSp>
        <p:cxnSp>
          <p:nvCxnSpPr>
            <p:cNvPr id="221" name="Straight Arrow Connector 47"/>
            <p:cNvCxnSpPr/>
            <p:nvPr/>
          </p:nvCxnSpPr>
          <p:spPr bwMode="auto">
            <a:xfrm>
              <a:off x="968990" y="4175061"/>
              <a:ext cx="4404" cy="736152"/>
            </a:xfrm>
            <a:prstGeom prst="straightConnector1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22" name="Straight Connector 49"/>
            <p:cNvCxnSpPr/>
            <p:nvPr/>
          </p:nvCxnSpPr>
          <p:spPr bwMode="auto">
            <a:xfrm flipH="1">
              <a:off x="973394" y="4195916"/>
              <a:ext cx="258096" cy="671052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3" name="Straight Arrow Connector 47"/>
            <p:cNvCxnSpPr/>
            <p:nvPr/>
          </p:nvCxnSpPr>
          <p:spPr bwMode="auto">
            <a:xfrm>
              <a:off x="1222516" y="4178224"/>
              <a:ext cx="4404" cy="736152"/>
            </a:xfrm>
            <a:prstGeom prst="straightConnector1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24" name="Straight Connector 49"/>
            <p:cNvCxnSpPr/>
            <p:nvPr/>
          </p:nvCxnSpPr>
          <p:spPr bwMode="auto">
            <a:xfrm flipH="1">
              <a:off x="1226921" y="4210665"/>
              <a:ext cx="240544" cy="659466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5" name="Straight Arrow Connector 47"/>
            <p:cNvCxnSpPr/>
            <p:nvPr/>
          </p:nvCxnSpPr>
          <p:spPr bwMode="auto">
            <a:xfrm>
              <a:off x="1468282" y="4191592"/>
              <a:ext cx="4404" cy="736152"/>
            </a:xfrm>
            <a:prstGeom prst="straightConnector1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  <p:cxnSp>
          <p:nvCxnSpPr>
            <p:cNvPr id="226" name="Straight Connector 49"/>
            <p:cNvCxnSpPr/>
            <p:nvPr/>
          </p:nvCxnSpPr>
          <p:spPr bwMode="auto">
            <a:xfrm flipH="1">
              <a:off x="1472686" y="4203290"/>
              <a:ext cx="252875" cy="680209"/>
            </a:xfrm>
            <a:prstGeom prst="line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7" name="Straight Arrow Connector 47"/>
            <p:cNvCxnSpPr/>
            <p:nvPr/>
          </p:nvCxnSpPr>
          <p:spPr bwMode="auto">
            <a:xfrm>
              <a:off x="1724586" y="4191592"/>
              <a:ext cx="4404" cy="736152"/>
            </a:xfrm>
            <a:prstGeom prst="straightConnector1">
              <a:avLst/>
            </a:prstGeom>
            <a:solidFill>
              <a:schemeClr val="tx2">
                <a:lumMod val="20000"/>
                <a:lumOff val="80000"/>
              </a:schemeClr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</p:cxnSp>
      </p:grpSp>
      <p:sp>
        <p:nvSpPr>
          <p:cNvPr id="244" name="TextBox 243"/>
          <p:cNvSpPr txBox="1"/>
          <p:nvPr/>
        </p:nvSpPr>
        <p:spPr>
          <a:xfrm>
            <a:off x="7599123" y="6424177"/>
            <a:ext cx="830677" cy="215444"/>
          </a:xfrm>
          <a:prstGeom prst="rect">
            <a:avLst/>
          </a:prstGeom>
          <a:solidFill>
            <a:srgbClr val="0000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VER-Scan (2)</a:t>
            </a:r>
            <a:endParaRPr lang="ko-KR" altLang="en-US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937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309212"/>
          </a:xfrm>
        </p:spPr>
        <p:txBody>
          <a:bodyPr>
            <a:normAutofit/>
          </a:bodyPr>
          <a:lstStyle/>
          <a:p>
            <a:r>
              <a:rPr lang="nb-NO" altLang="ko-KR" dirty="0" smtClean="0"/>
              <a:t>Method 1</a:t>
            </a:r>
          </a:p>
          <a:p>
            <a:pPr lvl="1"/>
            <a:r>
              <a:rPr lang="nb-NO" altLang="ko-KR" dirty="0" smtClean="0"/>
              <a:t>Always use the diagonal scan (scanIdx == 0) for transform skipped residue</a:t>
            </a:r>
          </a:p>
          <a:p>
            <a:pPr lvl="1"/>
            <a:endParaRPr lang="nb-NO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Proposal (1/2)</a:t>
            </a:r>
            <a:endParaRPr lang="ko-KR" altLang="en-US" dirty="0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755576" y="2836390"/>
            <a:ext cx="4068452" cy="20882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다이아몬드 69"/>
          <p:cNvSpPr>
            <a:spLocks noChangeArrowheads="1"/>
          </p:cNvSpPr>
          <p:nvPr/>
        </p:nvSpPr>
        <p:spPr bwMode="auto">
          <a:xfrm>
            <a:off x="1079612" y="3052414"/>
            <a:ext cx="2376264" cy="822528"/>
          </a:xfrm>
          <a:prstGeom prst="diamond">
            <a:avLst/>
          </a:prstGeom>
          <a:solidFill>
            <a:schemeClr val="bg1"/>
          </a:solidFill>
          <a:ln w="6350" algn="ctr">
            <a:solidFill>
              <a:srgbClr val="000000"/>
            </a:solidFill>
            <a:round/>
            <a:headEnd/>
            <a:tailEnd/>
          </a:ln>
        </p:spPr>
        <p:txBody>
          <a:bodyPr wrap="none" lIns="0" tIns="9144" rIns="0" bIns="9144" anchor="ctr"/>
          <a:lstStyle/>
          <a:p>
            <a:pPr algn="ctr"/>
            <a:r>
              <a:rPr lang="fr-FR" altLang="ko-KR" sz="900" dirty="0">
                <a:latin typeface="Arial" charset="0"/>
                <a:ea typeface="맑은 고딕" pitchFamily="50" charset="-127"/>
                <a:cs typeface="Arial" charset="0"/>
              </a:rPr>
              <a:t>PredMode  </a:t>
            </a:r>
            <a:r>
              <a:rPr lang="fr-FR" altLang="ko-KR" sz="900" dirty="0" smtClean="0">
                <a:latin typeface="Arial" charset="0"/>
                <a:ea typeface="맑은 고딕" pitchFamily="50" charset="-127"/>
                <a:cs typeface="Arial" charset="0"/>
              </a:rPr>
              <a:t>==  MODE_INTRA</a:t>
            </a:r>
          </a:p>
          <a:p>
            <a:pPr algn="ctr"/>
            <a:r>
              <a:rPr lang="fr-FR" altLang="ko-KR" sz="900" dirty="0" smtClean="0">
                <a:solidFill>
                  <a:srgbClr val="FF0000"/>
                </a:solidFill>
                <a:latin typeface="Arial" charset="0"/>
                <a:ea typeface="맑은 고딕" pitchFamily="50" charset="-127"/>
                <a:cs typeface="Arial" charset="0"/>
              </a:rPr>
              <a:t>||  ! transform_skip_flag</a:t>
            </a:r>
            <a:endParaRPr lang="ko-KR" altLang="en-US" sz="900" dirty="0">
              <a:solidFill>
                <a:srgbClr val="FF0000"/>
              </a:solidFill>
              <a:latin typeface="Arial" charset="0"/>
              <a:ea typeface="맑은 고딕" pitchFamily="50" charset="-127"/>
              <a:cs typeface="Arial" charset="0"/>
            </a:endParaRPr>
          </a:p>
        </p:txBody>
      </p:sp>
      <p:sp>
        <p:nvSpPr>
          <p:cNvPr id="36" name="TextBox 72"/>
          <p:cNvSpPr txBox="1">
            <a:spLocks noChangeArrowheads="1"/>
          </p:cNvSpPr>
          <p:nvPr/>
        </p:nvSpPr>
        <p:spPr bwMode="auto">
          <a:xfrm>
            <a:off x="1795751" y="3844579"/>
            <a:ext cx="3834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dirty="0">
                <a:latin typeface="Arial" charset="0"/>
                <a:cs typeface="Arial" charset="0"/>
              </a:rPr>
              <a:t>yes</a:t>
            </a:r>
            <a:endParaRPr lang="ko-KR" altLang="en-US" sz="1000" dirty="0">
              <a:latin typeface="Arial" charset="0"/>
              <a:cs typeface="Arial" charset="0"/>
            </a:endParaRPr>
          </a:p>
        </p:txBody>
      </p:sp>
      <p:sp>
        <p:nvSpPr>
          <p:cNvPr id="37" name="TextBox 73"/>
          <p:cNvSpPr txBox="1">
            <a:spLocks noChangeArrowheads="1"/>
          </p:cNvSpPr>
          <p:nvPr/>
        </p:nvSpPr>
        <p:spPr bwMode="auto">
          <a:xfrm>
            <a:off x="3706210" y="3230480"/>
            <a:ext cx="3257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dirty="0">
                <a:latin typeface="Arial" charset="0"/>
                <a:cs typeface="Arial" charset="0"/>
              </a:rPr>
              <a:t>no</a:t>
            </a:r>
            <a:endParaRPr lang="ko-KR" altLang="en-US" sz="1000" dirty="0">
              <a:latin typeface="Arial" charset="0"/>
              <a:cs typeface="Arial" charset="0"/>
            </a:endParaRPr>
          </a:p>
        </p:txBody>
      </p:sp>
      <p:cxnSp>
        <p:nvCxnSpPr>
          <p:cNvPr id="38" name="직선 화살표 연결선 56"/>
          <p:cNvCxnSpPr>
            <a:cxnSpLocks noChangeShapeType="1"/>
            <a:stCxn id="35" idx="3"/>
            <a:endCxn id="41" idx="0"/>
          </p:cNvCxnSpPr>
          <p:nvPr/>
        </p:nvCxnSpPr>
        <p:spPr bwMode="auto">
          <a:xfrm>
            <a:off x="3455876" y="3463678"/>
            <a:ext cx="603088" cy="761900"/>
          </a:xfrm>
          <a:prstGeom prst="bentConnector2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9" name="직선 화살표 연결선 56"/>
          <p:cNvCxnSpPr>
            <a:cxnSpLocks noChangeShapeType="1"/>
            <a:stCxn id="35" idx="2"/>
            <a:endCxn id="40" idx="0"/>
          </p:cNvCxnSpPr>
          <p:nvPr/>
        </p:nvCxnSpPr>
        <p:spPr bwMode="auto">
          <a:xfrm flipH="1">
            <a:off x="2266426" y="3874942"/>
            <a:ext cx="1318" cy="32960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40" name="직사각형 50"/>
          <p:cNvSpPr>
            <a:spLocks noChangeArrowheads="1"/>
          </p:cNvSpPr>
          <p:nvPr/>
        </p:nvSpPr>
        <p:spPr bwMode="auto">
          <a:xfrm>
            <a:off x="1076976" y="4204542"/>
            <a:ext cx="2378900" cy="402569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000000"/>
            </a:solidFill>
            <a:round/>
            <a:headEnd/>
            <a:tailEnd/>
          </a:ln>
        </p:spPr>
        <p:txBody>
          <a:bodyPr lIns="0" tIns="9144" rIns="0" bIns="9144" anchor="ctr"/>
          <a:lstStyle/>
          <a:p>
            <a:pPr algn="ctr"/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scanIdx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 = </a:t>
            </a:r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ScanType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/>
            </a:r>
            <a:b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</a:b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[ log2TrafoSize − 2 ][ </a:t>
            </a:r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IntraPredMode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 ]</a:t>
            </a:r>
          </a:p>
        </p:txBody>
      </p:sp>
      <p:sp>
        <p:nvSpPr>
          <p:cNvPr id="41" name="직사각형 50"/>
          <p:cNvSpPr>
            <a:spLocks noChangeArrowheads="1"/>
          </p:cNvSpPr>
          <p:nvPr/>
        </p:nvSpPr>
        <p:spPr bwMode="auto">
          <a:xfrm>
            <a:off x="3581932" y="4225578"/>
            <a:ext cx="954064" cy="381533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000000"/>
            </a:solidFill>
            <a:round/>
            <a:headEnd/>
            <a:tailEnd/>
          </a:ln>
        </p:spPr>
        <p:txBody>
          <a:bodyPr lIns="0" tIns="9144" rIns="0" bIns="9144" anchor="ctr"/>
          <a:lstStyle/>
          <a:p>
            <a:pPr algn="ctr"/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scanIdx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 = 0</a:t>
            </a:r>
          </a:p>
        </p:txBody>
      </p:sp>
      <p:grpSp>
        <p:nvGrpSpPr>
          <p:cNvPr id="140" name="그룹 139"/>
          <p:cNvGrpSpPr/>
          <p:nvPr/>
        </p:nvGrpSpPr>
        <p:grpSpPr>
          <a:xfrm>
            <a:off x="5427273" y="2620366"/>
            <a:ext cx="2997155" cy="3184898"/>
            <a:chOff x="6146845" y="2095532"/>
            <a:chExt cx="2997155" cy="3184898"/>
          </a:xfrm>
        </p:grpSpPr>
        <p:grpSp>
          <p:nvGrpSpPr>
            <p:cNvPr id="141" name="그룹 33"/>
            <p:cNvGrpSpPr/>
            <p:nvPr/>
          </p:nvGrpSpPr>
          <p:grpSpPr>
            <a:xfrm>
              <a:off x="6156176" y="2132856"/>
              <a:ext cx="2987824" cy="3147574"/>
              <a:chOff x="51205" y="2462609"/>
              <a:chExt cx="4537075" cy="4422775"/>
            </a:xfrm>
          </p:grpSpPr>
          <p:graphicFrame>
            <p:nvGraphicFramePr>
              <p:cNvPr id="144" name="Object 7"/>
              <p:cNvGraphicFramePr>
                <a:graphicFrameLocks noChangeAspect="1"/>
              </p:cNvGraphicFramePr>
              <p:nvPr/>
            </p:nvGraphicFramePr>
            <p:xfrm>
              <a:off x="51205" y="2462609"/>
              <a:ext cx="4537075" cy="4422775"/>
            </p:xfrm>
            <a:graphic>
              <a:graphicData uri="http://schemas.openxmlformats.org/presentationml/2006/ole">
                <p:oleObj spid="_x0000_s7170" name="Visio" r:id="rId3" imgW="6301623" imgH="6141954" progId="">
                  <p:embed/>
                </p:oleObj>
              </a:graphicData>
            </a:graphic>
          </p:graphicFrame>
          <p:sp>
            <p:nvSpPr>
              <p:cNvPr id="147" name="TextBox 146"/>
              <p:cNvSpPr txBox="1"/>
              <p:nvPr/>
            </p:nvSpPr>
            <p:spPr>
              <a:xfrm>
                <a:off x="267622" y="5951504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DIAG-Scan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311627" y="3119247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DIAG-Scan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3285885" y="3119247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DIAG-Scan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42" name="모서리가 둥근 직사각형 141"/>
            <p:cNvSpPr/>
            <p:nvPr/>
          </p:nvSpPr>
          <p:spPr>
            <a:xfrm>
              <a:off x="6832241" y="2095532"/>
              <a:ext cx="1584176" cy="216024"/>
            </a:xfrm>
            <a:prstGeom prst="roundRect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모서리가 둥근 직사각형 142"/>
            <p:cNvSpPr/>
            <p:nvPr/>
          </p:nvSpPr>
          <p:spPr>
            <a:xfrm rot="16200000">
              <a:off x="5462769" y="3609020"/>
              <a:ext cx="1584176" cy="216024"/>
            </a:xfrm>
            <a:prstGeom prst="roundRect">
              <a:avLst/>
            </a:prstGeom>
            <a:ln w="28575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32" name="TextBox 231"/>
          <p:cNvSpPr txBox="1"/>
          <p:nvPr/>
        </p:nvSpPr>
        <p:spPr>
          <a:xfrm>
            <a:off x="6588224" y="3010145"/>
            <a:ext cx="721672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DIAG-Scan</a:t>
            </a:r>
            <a:endParaRPr lang="ko-KR" altLang="en-US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5724128" y="4090845"/>
            <a:ext cx="721672" cy="215444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DIAG-Scan</a:t>
            </a:r>
            <a:endParaRPr lang="ko-KR" altLang="en-US" sz="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937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1708812"/>
          </a:xfrm>
        </p:spPr>
        <p:txBody>
          <a:bodyPr>
            <a:normAutofit lnSpcReduction="10000"/>
          </a:bodyPr>
          <a:lstStyle/>
          <a:p>
            <a:r>
              <a:rPr lang="nb-NO" altLang="ko-KR" dirty="0" smtClean="0"/>
              <a:t>Method 2</a:t>
            </a:r>
          </a:p>
          <a:p>
            <a:pPr lvl="1"/>
            <a:r>
              <a:rPr lang="nb-NO" altLang="ko-KR" dirty="0" smtClean="0"/>
              <a:t>Use the scanning direction similar to prediction direction for transform skipped residue</a:t>
            </a:r>
          </a:p>
          <a:p>
            <a:pPr lvl="2"/>
            <a:r>
              <a:rPr lang="nb-NO" altLang="ko-KR" dirty="0" smtClean="0"/>
              <a:t>Vertical-like prediction </a:t>
            </a:r>
            <a:r>
              <a:rPr lang="nb-NO" altLang="ko-KR" dirty="0" smtClean="0">
                <a:sym typeface="Wingdings" pitchFamily="2" charset="2"/>
              </a:rPr>
              <a:t> vertical scan</a:t>
            </a:r>
          </a:p>
          <a:p>
            <a:pPr lvl="2"/>
            <a:r>
              <a:rPr lang="nb-NO" altLang="ko-KR" dirty="0" smtClean="0">
                <a:sym typeface="Wingdings" pitchFamily="2" charset="2"/>
              </a:rPr>
              <a:t>Horizontal-like prediction  horizontal scan</a:t>
            </a:r>
            <a:endParaRPr lang="nb-NO" altLang="ko-KR" dirty="0" smtClean="0"/>
          </a:p>
          <a:p>
            <a:pPr lvl="1"/>
            <a:endParaRPr lang="nb-NO" altLang="ko-KR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Proposal (2/2)</a:t>
            </a:r>
            <a:endParaRPr lang="ko-KR" altLang="en-US" dirty="0"/>
          </a:p>
        </p:txBody>
      </p:sp>
      <p:sp>
        <p:nvSpPr>
          <p:cNvPr id="34" name="모서리가 둥근 직사각형 33"/>
          <p:cNvSpPr/>
          <p:nvPr/>
        </p:nvSpPr>
        <p:spPr>
          <a:xfrm>
            <a:off x="755576" y="2895204"/>
            <a:ext cx="4068452" cy="34141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다이아몬드 69"/>
          <p:cNvSpPr>
            <a:spLocks noChangeArrowheads="1"/>
          </p:cNvSpPr>
          <p:nvPr/>
        </p:nvSpPr>
        <p:spPr bwMode="auto">
          <a:xfrm>
            <a:off x="1079612" y="3111229"/>
            <a:ext cx="2376264" cy="822528"/>
          </a:xfrm>
          <a:prstGeom prst="diamond">
            <a:avLst/>
          </a:prstGeom>
          <a:solidFill>
            <a:schemeClr val="bg1"/>
          </a:solidFill>
          <a:ln w="6350" algn="ctr">
            <a:solidFill>
              <a:srgbClr val="000000"/>
            </a:solidFill>
            <a:round/>
            <a:headEnd/>
            <a:tailEnd/>
          </a:ln>
        </p:spPr>
        <p:txBody>
          <a:bodyPr wrap="none" lIns="0" tIns="9144" rIns="0" bIns="9144" anchor="ctr"/>
          <a:lstStyle/>
          <a:p>
            <a:pPr algn="ctr"/>
            <a:r>
              <a:rPr lang="fr-FR" altLang="ko-KR" sz="900" dirty="0">
                <a:latin typeface="Arial" charset="0"/>
                <a:ea typeface="맑은 고딕" pitchFamily="50" charset="-127"/>
                <a:cs typeface="Arial" charset="0"/>
              </a:rPr>
              <a:t>PredMode  </a:t>
            </a:r>
            <a:r>
              <a:rPr lang="fr-FR" altLang="ko-KR" sz="900" dirty="0" smtClean="0">
                <a:latin typeface="Arial" charset="0"/>
                <a:ea typeface="맑은 고딕" pitchFamily="50" charset="-127"/>
                <a:cs typeface="Arial" charset="0"/>
              </a:rPr>
              <a:t>==  MODE_INTRA</a:t>
            </a:r>
          </a:p>
        </p:txBody>
      </p:sp>
      <p:sp>
        <p:nvSpPr>
          <p:cNvPr id="36" name="TextBox 72"/>
          <p:cNvSpPr txBox="1">
            <a:spLocks noChangeArrowheads="1"/>
          </p:cNvSpPr>
          <p:nvPr/>
        </p:nvSpPr>
        <p:spPr bwMode="auto">
          <a:xfrm>
            <a:off x="1795751" y="3903394"/>
            <a:ext cx="3834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dirty="0">
                <a:latin typeface="Arial" charset="0"/>
                <a:cs typeface="Arial" charset="0"/>
              </a:rPr>
              <a:t>yes</a:t>
            </a:r>
            <a:endParaRPr lang="ko-KR" altLang="en-US" sz="1000" dirty="0">
              <a:latin typeface="Arial" charset="0"/>
              <a:cs typeface="Arial" charset="0"/>
            </a:endParaRPr>
          </a:p>
        </p:txBody>
      </p:sp>
      <p:sp>
        <p:nvSpPr>
          <p:cNvPr id="37" name="TextBox 73"/>
          <p:cNvSpPr txBox="1">
            <a:spLocks noChangeArrowheads="1"/>
          </p:cNvSpPr>
          <p:nvPr/>
        </p:nvSpPr>
        <p:spPr bwMode="auto">
          <a:xfrm>
            <a:off x="3706210" y="3289295"/>
            <a:ext cx="3257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dirty="0">
                <a:latin typeface="Arial" charset="0"/>
                <a:cs typeface="Arial" charset="0"/>
              </a:rPr>
              <a:t>no</a:t>
            </a:r>
            <a:endParaRPr lang="ko-KR" altLang="en-US" sz="1000" dirty="0">
              <a:latin typeface="Arial" charset="0"/>
              <a:cs typeface="Arial" charset="0"/>
            </a:endParaRPr>
          </a:p>
        </p:txBody>
      </p:sp>
      <p:cxnSp>
        <p:nvCxnSpPr>
          <p:cNvPr id="38" name="직선 화살표 연결선 56"/>
          <p:cNvCxnSpPr>
            <a:cxnSpLocks noChangeShapeType="1"/>
            <a:stCxn id="35" idx="3"/>
            <a:endCxn id="41" idx="0"/>
          </p:cNvCxnSpPr>
          <p:nvPr/>
        </p:nvCxnSpPr>
        <p:spPr bwMode="auto">
          <a:xfrm>
            <a:off x="3455876" y="3522493"/>
            <a:ext cx="603088" cy="761900"/>
          </a:xfrm>
          <a:prstGeom prst="bentConnector2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cxnSp>
        <p:nvCxnSpPr>
          <p:cNvPr id="39" name="직선 화살표 연결선 56"/>
          <p:cNvCxnSpPr>
            <a:cxnSpLocks noChangeShapeType="1"/>
            <a:stCxn id="35" idx="2"/>
            <a:endCxn id="40" idx="0"/>
          </p:cNvCxnSpPr>
          <p:nvPr/>
        </p:nvCxnSpPr>
        <p:spPr bwMode="auto">
          <a:xfrm flipH="1">
            <a:off x="2266426" y="3933757"/>
            <a:ext cx="1318" cy="329600"/>
          </a:xfrm>
          <a:prstGeom prst="straightConnector1">
            <a:avLst/>
          </a:prstGeom>
          <a:noFill/>
          <a:ln w="9525" algn="ctr">
            <a:solidFill>
              <a:srgbClr val="000000"/>
            </a:solidFill>
            <a:round/>
            <a:headEnd/>
            <a:tailEnd type="triangle" w="med" len="med"/>
          </a:ln>
        </p:spPr>
      </p:cxnSp>
      <p:sp>
        <p:nvSpPr>
          <p:cNvPr id="40" name="직사각형 50"/>
          <p:cNvSpPr>
            <a:spLocks noChangeArrowheads="1"/>
          </p:cNvSpPr>
          <p:nvPr/>
        </p:nvSpPr>
        <p:spPr bwMode="auto">
          <a:xfrm>
            <a:off x="1076976" y="4263357"/>
            <a:ext cx="2378900" cy="402569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000000"/>
            </a:solidFill>
            <a:round/>
            <a:headEnd/>
            <a:tailEnd/>
          </a:ln>
        </p:spPr>
        <p:txBody>
          <a:bodyPr lIns="0" tIns="9144" rIns="0" bIns="9144" anchor="ctr"/>
          <a:lstStyle/>
          <a:p>
            <a:pPr algn="ctr"/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scanIdx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 = </a:t>
            </a:r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ScanType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/>
            </a:r>
            <a:b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</a:b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[ log2TrafoSize − 2 ][ </a:t>
            </a:r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IntraPredMode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 ]</a:t>
            </a:r>
          </a:p>
        </p:txBody>
      </p:sp>
      <p:sp>
        <p:nvSpPr>
          <p:cNvPr id="41" name="직사각형 50"/>
          <p:cNvSpPr>
            <a:spLocks noChangeArrowheads="1"/>
          </p:cNvSpPr>
          <p:nvPr/>
        </p:nvSpPr>
        <p:spPr bwMode="auto">
          <a:xfrm>
            <a:off x="3581932" y="4284393"/>
            <a:ext cx="954064" cy="381533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000000"/>
            </a:solidFill>
            <a:round/>
            <a:headEnd/>
            <a:tailEnd/>
          </a:ln>
        </p:spPr>
        <p:txBody>
          <a:bodyPr lIns="0" tIns="9144" rIns="0" bIns="9144" anchor="ctr"/>
          <a:lstStyle/>
          <a:p>
            <a:pPr algn="ctr"/>
            <a:r>
              <a:rPr lang="en-US" altLang="ko-KR" sz="900" dirty="0" err="1">
                <a:latin typeface="Arial" charset="0"/>
                <a:ea typeface="맑은 고딕" pitchFamily="50" charset="-127"/>
                <a:cs typeface="Arial" charset="0"/>
              </a:rPr>
              <a:t>scanIdx</a:t>
            </a:r>
            <a:r>
              <a:rPr lang="en-US" altLang="ko-KR" sz="900" dirty="0">
                <a:latin typeface="Arial" charset="0"/>
                <a:ea typeface="맑은 고딕" pitchFamily="50" charset="-127"/>
                <a:cs typeface="Arial" charset="0"/>
              </a:rPr>
              <a:t> = 0</a:t>
            </a:r>
          </a:p>
        </p:txBody>
      </p:sp>
      <p:sp>
        <p:nvSpPr>
          <p:cNvPr id="105" name="다이아몬드 69"/>
          <p:cNvSpPr>
            <a:spLocks noChangeArrowheads="1"/>
          </p:cNvSpPr>
          <p:nvPr/>
        </p:nvSpPr>
        <p:spPr bwMode="auto">
          <a:xfrm>
            <a:off x="1403648" y="4910728"/>
            <a:ext cx="1728192" cy="462488"/>
          </a:xfrm>
          <a:prstGeom prst="diamond">
            <a:avLst/>
          </a:prstGeom>
          <a:solidFill>
            <a:schemeClr val="bg1"/>
          </a:solidFill>
          <a:ln w="6350" algn="ctr">
            <a:solidFill>
              <a:srgbClr val="FF0000"/>
            </a:solidFill>
            <a:round/>
            <a:headEnd/>
            <a:tailEnd/>
          </a:ln>
        </p:spPr>
        <p:txBody>
          <a:bodyPr wrap="none" lIns="0" tIns="9144" rIns="0" bIns="9144" anchor="ctr"/>
          <a:lstStyle/>
          <a:p>
            <a:pPr algn="ctr"/>
            <a:r>
              <a:rPr lang="fr-FR" altLang="ko-KR" sz="900" dirty="0" smtClean="0">
                <a:solidFill>
                  <a:srgbClr val="FF0000"/>
                </a:solidFill>
                <a:latin typeface="Arial" charset="0"/>
                <a:ea typeface="맑은 고딕" pitchFamily="50" charset="-127"/>
                <a:cs typeface="Arial" charset="0"/>
              </a:rPr>
              <a:t>transform_skip_flag</a:t>
            </a:r>
          </a:p>
        </p:txBody>
      </p:sp>
      <p:cxnSp>
        <p:nvCxnSpPr>
          <p:cNvPr id="106" name="직선 화살표 연결선 56"/>
          <p:cNvCxnSpPr>
            <a:cxnSpLocks noChangeShapeType="1"/>
            <a:stCxn id="40" idx="2"/>
            <a:endCxn id="105" idx="0"/>
          </p:cNvCxnSpPr>
          <p:nvPr/>
        </p:nvCxnSpPr>
        <p:spPr bwMode="auto">
          <a:xfrm>
            <a:off x="2266426" y="4665926"/>
            <a:ext cx="1318" cy="24480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114" name="직사각형 50"/>
          <p:cNvSpPr>
            <a:spLocks noChangeArrowheads="1"/>
          </p:cNvSpPr>
          <p:nvPr/>
        </p:nvSpPr>
        <p:spPr bwMode="auto">
          <a:xfrm>
            <a:off x="1071600" y="5661248"/>
            <a:ext cx="2852328" cy="402569"/>
          </a:xfrm>
          <a:prstGeom prst="rect">
            <a:avLst/>
          </a:prstGeom>
          <a:solidFill>
            <a:schemeClr val="bg1"/>
          </a:solidFill>
          <a:ln w="6350" algn="ctr">
            <a:solidFill>
              <a:srgbClr val="FF0000"/>
            </a:solidFill>
            <a:round/>
            <a:headEnd/>
            <a:tailEnd/>
          </a:ln>
        </p:spPr>
        <p:txBody>
          <a:bodyPr lIns="0" tIns="9144" rIns="0" bIns="9144" anchor="ctr"/>
          <a:lstStyle/>
          <a:p>
            <a:pPr algn="ctr"/>
            <a:r>
              <a:rPr lang="en-US" altLang="ko-KR" sz="900" dirty="0" err="1" smtClean="0">
                <a:solidFill>
                  <a:srgbClr val="FF0000"/>
                </a:solidFill>
                <a:latin typeface="Arial" charset="0"/>
                <a:ea typeface="맑은 고딕" pitchFamily="50" charset="-127"/>
                <a:cs typeface="Arial" charset="0"/>
              </a:rPr>
              <a:t>scanIdx</a:t>
            </a:r>
            <a:r>
              <a:rPr lang="en-US" altLang="ko-KR" sz="900" dirty="0" smtClean="0">
                <a:solidFill>
                  <a:srgbClr val="FF0000"/>
                </a:solidFill>
                <a:latin typeface="Arial" charset="0"/>
                <a:ea typeface="맑은 고딕" pitchFamily="50" charset="-127"/>
                <a:cs typeface="Arial" charset="0"/>
              </a:rPr>
              <a:t> = (</a:t>
            </a:r>
            <a:r>
              <a:rPr lang="en-US" altLang="ko-KR" sz="900" dirty="0" err="1" smtClean="0">
                <a:solidFill>
                  <a:srgbClr val="FF0000"/>
                </a:solidFill>
                <a:latin typeface="Arial" charset="0"/>
                <a:ea typeface="맑은 고딕" pitchFamily="50" charset="-127"/>
                <a:cs typeface="Arial" charset="0"/>
              </a:rPr>
              <a:t>scanIdx</a:t>
            </a:r>
            <a:r>
              <a:rPr lang="en-US" altLang="ko-KR" sz="900" dirty="0" smtClean="0">
                <a:solidFill>
                  <a:srgbClr val="FF0000"/>
                </a:solidFill>
                <a:latin typeface="Arial" charset="0"/>
                <a:ea typeface="맑은 고딕" pitchFamily="50" charset="-127"/>
                <a:cs typeface="Arial" charset="0"/>
              </a:rPr>
              <a:t> == 1) ? 2 : (</a:t>
            </a:r>
            <a:r>
              <a:rPr lang="en-US" altLang="ko-KR" sz="900" dirty="0" err="1" smtClean="0">
                <a:solidFill>
                  <a:srgbClr val="FF0000"/>
                </a:solidFill>
                <a:latin typeface="Arial" charset="0"/>
                <a:ea typeface="맑은 고딕" pitchFamily="50" charset="-127"/>
                <a:cs typeface="Arial" charset="0"/>
              </a:rPr>
              <a:t>scanIdx</a:t>
            </a:r>
            <a:r>
              <a:rPr lang="en-US" altLang="ko-KR" sz="900" dirty="0" smtClean="0">
                <a:solidFill>
                  <a:srgbClr val="FF0000"/>
                </a:solidFill>
                <a:latin typeface="Arial" charset="0"/>
                <a:ea typeface="맑은 고딕" pitchFamily="50" charset="-127"/>
                <a:cs typeface="Arial" charset="0"/>
              </a:rPr>
              <a:t> == 2) ? 1 : 0</a:t>
            </a:r>
          </a:p>
        </p:txBody>
      </p:sp>
      <p:cxnSp>
        <p:nvCxnSpPr>
          <p:cNvPr id="115" name="직선 화살표 연결선 56"/>
          <p:cNvCxnSpPr>
            <a:cxnSpLocks noChangeShapeType="1"/>
            <a:stCxn id="105" idx="2"/>
          </p:cNvCxnSpPr>
          <p:nvPr/>
        </p:nvCxnSpPr>
        <p:spPr bwMode="auto">
          <a:xfrm>
            <a:off x="2267744" y="5373216"/>
            <a:ext cx="0" cy="288032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triangle" w="med" len="med"/>
          </a:ln>
        </p:spPr>
      </p:cxnSp>
      <p:sp>
        <p:nvSpPr>
          <p:cNvPr id="121" name="TextBox 72"/>
          <p:cNvSpPr txBox="1">
            <a:spLocks noChangeArrowheads="1"/>
          </p:cNvSpPr>
          <p:nvPr/>
        </p:nvSpPr>
        <p:spPr bwMode="auto">
          <a:xfrm>
            <a:off x="1835696" y="5373216"/>
            <a:ext cx="38343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1000" dirty="0">
                <a:solidFill>
                  <a:srgbClr val="FF0000"/>
                </a:solidFill>
                <a:latin typeface="Arial" charset="0"/>
                <a:cs typeface="Arial" charset="0"/>
              </a:rPr>
              <a:t>yes</a:t>
            </a:r>
            <a:endParaRPr lang="ko-KR" altLang="en-US" sz="10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24" name="순서도: 수행의 시작/종료 123"/>
          <p:cNvSpPr/>
          <p:nvPr/>
        </p:nvSpPr>
        <p:spPr>
          <a:xfrm>
            <a:off x="4139952" y="5661248"/>
            <a:ext cx="432048" cy="360040"/>
          </a:xfrm>
          <a:prstGeom prst="flowChartTerminator">
            <a:avLst/>
          </a:prstGeom>
          <a:solidFill>
            <a:schemeClr val="bg1"/>
          </a:solidFill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r>
              <a:rPr lang="en-US" altLang="ko-KR" sz="900" dirty="0" smtClean="0">
                <a:latin typeface="Arial" charset="0"/>
                <a:ea typeface="맑은 고딕" pitchFamily="50" charset="-127"/>
                <a:cs typeface="Arial" charset="0"/>
              </a:rPr>
              <a:t>END</a:t>
            </a:r>
            <a:endParaRPr lang="ko-KR" altLang="en-US" sz="900" dirty="0">
              <a:latin typeface="Arial" charset="0"/>
              <a:ea typeface="맑은 고딕" pitchFamily="50" charset="-127"/>
              <a:cs typeface="Arial" charset="0"/>
            </a:endParaRPr>
          </a:p>
        </p:txBody>
      </p:sp>
      <p:cxnSp>
        <p:nvCxnSpPr>
          <p:cNvPr id="126" name="Shape 125"/>
          <p:cNvCxnSpPr>
            <a:stCxn id="105" idx="3"/>
            <a:endCxn id="124" idx="0"/>
          </p:cNvCxnSpPr>
          <p:nvPr/>
        </p:nvCxnSpPr>
        <p:spPr>
          <a:xfrm>
            <a:off x="3131840" y="5141972"/>
            <a:ext cx="1224136" cy="519276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7" name="그룹 126"/>
          <p:cNvGrpSpPr/>
          <p:nvPr/>
        </p:nvGrpSpPr>
        <p:grpSpPr>
          <a:xfrm>
            <a:off x="5427273" y="2836390"/>
            <a:ext cx="2997155" cy="3184898"/>
            <a:chOff x="6146845" y="2095532"/>
            <a:chExt cx="2997155" cy="3184898"/>
          </a:xfrm>
        </p:grpSpPr>
        <p:grpSp>
          <p:nvGrpSpPr>
            <p:cNvPr id="128" name="그룹 33"/>
            <p:cNvGrpSpPr/>
            <p:nvPr/>
          </p:nvGrpSpPr>
          <p:grpSpPr>
            <a:xfrm>
              <a:off x="6156176" y="2132856"/>
              <a:ext cx="2987824" cy="3147574"/>
              <a:chOff x="51205" y="2462609"/>
              <a:chExt cx="4537075" cy="4422775"/>
            </a:xfrm>
          </p:grpSpPr>
          <p:graphicFrame>
            <p:nvGraphicFramePr>
              <p:cNvPr id="131" name="Object 7"/>
              <p:cNvGraphicFramePr>
                <a:graphicFrameLocks noChangeAspect="1"/>
              </p:cNvGraphicFramePr>
              <p:nvPr/>
            </p:nvGraphicFramePr>
            <p:xfrm>
              <a:off x="51205" y="2462609"/>
              <a:ext cx="4537075" cy="4422775"/>
            </p:xfrm>
            <a:graphic>
              <a:graphicData uri="http://schemas.openxmlformats.org/presentationml/2006/ole">
                <p:oleObj spid="_x0000_s14339" name="Visio" r:id="rId3" imgW="6301623" imgH="6141954" progId="">
                  <p:embed/>
                </p:oleObj>
              </a:graphicData>
            </a:graphic>
          </p:graphicFrame>
          <p:sp>
            <p:nvSpPr>
              <p:cNvPr id="132" name="TextBox 131"/>
              <p:cNvSpPr txBox="1"/>
              <p:nvPr/>
            </p:nvSpPr>
            <p:spPr>
              <a:xfrm>
                <a:off x="1799965" y="2957857"/>
                <a:ext cx="1027717" cy="302728"/>
              </a:xfrm>
              <a:prstGeom prst="rect">
                <a:avLst/>
              </a:prstGeom>
              <a:solidFill>
                <a:srgbClr val="0000FF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VER-Scan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487816" y="4475574"/>
                <a:ext cx="1052059" cy="302728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HOR-Scan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267622" y="5951504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DIAG-Scan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311627" y="3119247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DIAG-Scan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TextBox 135"/>
              <p:cNvSpPr txBox="1"/>
              <p:nvPr/>
            </p:nvSpPr>
            <p:spPr>
              <a:xfrm>
                <a:off x="3285885" y="3119247"/>
                <a:ext cx="1095874" cy="30272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DIAG-Scan</a:t>
                </a:r>
                <a:endParaRPr lang="ko-KR" alt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29" name="모서리가 둥근 직사각형 128"/>
            <p:cNvSpPr/>
            <p:nvPr/>
          </p:nvSpPr>
          <p:spPr>
            <a:xfrm>
              <a:off x="6832241" y="2095532"/>
              <a:ext cx="1584176" cy="216024"/>
            </a:xfrm>
            <a:prstGeom prst="roundRect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모서리가 둥근 직사각형 129"/>
            <p:cNvSpPr/>
            <p:nvPr/>
          </p:nvSpPr>
          <p:spPr>
            <a:xfrm rot="16200000">
              <a:off x="5462769" y="3609020"/>
              <a:ext cx="1584176" cy="216024"/>
            </a:xfrm>
            <a:prstGeom prst="roundRect">
              <a:avLst/>
            </a:prstGeom>
            <a:ln w="28575">
              <a:solidFill>
                <a:srgbClr val="0000FF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433937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Experimental Results</a:t>
            </a:r>
          </a:p>
          <a:p>
            <a:pPr lvl="1"/>
            <a:r>
              <a:rPr lang="en-US" altLang="ko-KR" dirty="0" smtClean="0">
                <a:solidFill>
                  <a:srgbClr val="FF0000"/>
                </a:solidFill>
              </a:rPr>
              <a:t>Results confirmed by XXX (JCTVC-J0XXX)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RD Results</a:t>
            </a:r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JCTVC-I0103</a:t>
            </a:r>
            <a:endParaRPr lang="en-GB" dirty="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1860549" y="2060848"/>
          <a:ext cx="5422901" cy="1876425"/>
        </p:xfrm>
        <a:graphic>
          <a:graphicData uri="http://schemas.openxmlformats.org/drawingml/2006/table">
            <a:tbl>
              <a:tblPr/>
              <a:tblGrid>
                <a:gridCol w="923855"/>
                <a:gridCol w="749841"/>
                <a:gridCol w="749841"/>
                <a:gridCol w="749841"/>
                <a:gridCol w="749841"/>
                <a:gridCol w="749841"/>
                <a:gridCol w="74984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#VALUE!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1860549" y="4221088"/>
          <a:ext cx="5422901" cy="1876425"/>
        </p:xfrm>
        <a:graphic>
          <a:graphicData uri="http://schemas.openxmlformats.org/drawingml/2006/table">
            <a:tbl>
              <a:tblPr/>
              <a:tblGrid>
                <a:gridCol w="923855"/>
                <a:gridCol w="749841"/>
                <a:gridCol w="749841"/>
                <a:gridCol w="749841"/>
                <a:gridCol w="749841"/>
                <a:gridCol w="749841"/>
                <a:gridCol w="749841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Main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endParaRPr lang="ko-KR" alt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#NUM!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57460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for Transform Skipped Blocks is Proposed</a:t>
            </a:r>
            <a:endParaRPr lang="en-US" altLang="ko-KR" dirty="0"/>
          </a:p>
          <a:p>
            <a:pPr lvl="1"/>
            <a:r>
              <a:rPr lang="en-US" altLang="ko-KR" dirty="0"/>
              <a:t>Recommend adopting the proposed change into the DIS version of HM.</a:t>
            </a:r>
            <a:endParaRPr lang="ko-KR" altLang="en-US" dirty="0"/>
          </a:p>
          <a:p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JCTVC-I0103</a:t>
            </a:r>
            <a:endParaRPr lang="en-GB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xmlns="" val="662954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000100" y="2714620"/>
            <a:ext cx="7197676" cy="1661993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ko-KR" sz="5400" b="1" i="1" dirty="0" smtClean="0">
                <a:latin typeface="Cambria" pitchFamily="18" charset="0"/>
              </a:rPr>
              <a:t>Thank You Very Much !</a:t>
            </a:r>
          </a:p>
          <a:p>
            <a:pPr algn="ctr">
              <a:lnSpc>
                <a:spcPct val="150000"/>
              </a:lnSpc>
            </a:pPr>
            <a:r>
              <a:rPr lang="en-US" altLang="ko-KR" sz="3200" i="1" dirty="0" smtClean="0">
                <a:latin typeface="Cambria" pitchFamily="18" charset="0"/>
                <a:hlinkClick r:id="rId2"/>
              </a:rPr>
              <a:t>www.etri.re.kr</a:t>
            </a:r>
            <a:endParaRPr lang="en-GB" altLang="ko-KR" sz="4800" i="1" dirty="0" smtClean="0">
              <a:latin typeface="Cambria" pitchFamily="18" charset="0"/>
            </a:endParaRPr>
          </a:p>
        </p:txBody>
      </p:sp>
      <p:grpSp>
        <p:nvGrpSpPr>
          <p:cNvPr id="9" name="Group 83"/>
          <p:cNvGrpSpPr>
            <a:grpSpLocks/>
          </p:cNvGrpSpPr>
          <p:nvPr/>
        </p:nvGrpSpPr>
        <p:grpSpPr bwMode="auto">
          <a:xfrm>
            <a:off x="0" y="0"/>
            <a:ext cx="9144032" cy="908720"/>
            <a:chOff x="102" y="3430"/>
            <a:chExt cx="5658" cy="422"/>
          </a:xfrm>
        </p:grpSpPr>
        <p:pic>
          <p:nvPicPr>
            <p:cNvPr id="11" name="Picture 84" descr="j030296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2" y="3430"/>
              <a:ext cx="558" cy="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85" descr="j014906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0" y="3430"/>
              <a:ext cx="274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6" descr="j021600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72" y="3430"/>
              <a:ext cx="626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87" descr="j038640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54" y="3430"/>
              <a:ext cx="407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88" descr="j014905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008" y="3430"/>
              <a:ext cx="626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89" descr="j014905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645" y="3430"/>
              <a:ext cx="627" cy="4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90" descr="j031650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282" y="3430"/>
              <a:ext cx="626" cy="4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91" descr="j038625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919" y="3430"/>
              <a:ext cx="627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92" descr="j0386260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556" y="3430"/>
              <a:ext cx="626" cy="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93" descr="j0227721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5193" y="3430"/>
              <a:ext cx="567" cy="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29651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실험결과 마무리</a:t>
            </a:r>
            <a:endParaRPr lang="en-US" altLang="ko-KR" dirty="0" smtClean="0"/>
          </a:p>
          <a:p>
            <a:r>
              <a:rPr lang="en-US" altLang="ko-KR" dirty="0" smtClean="0"/>
              <a:t>Inter </a:t>
            </a:r>
            <a:r>
              <a:rPr lang="ko-KR" altLang="en-US" dirty="0" smtClean="0"/>
              <a:t>실험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JCTVC-I0103</a:t>
            </a:r>
            <a:endParaRPr lang="en-GB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02424-2B17-451F-8092-69F2D56BACDE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TBD</a:t>
            </a:r>
            <a:endParaRPr lang="ko-KR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headEnd type="none" w="med" len="med"/>
          <a:tailEnd type="non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30745</TotalTime>
  <Words>573</Words>
  <Application>Microsoft Office PowerPoint</Application>
  <PresentationFormat>화면 슬라이드 쇼(4:3)</PresentationFormat>
  <Paragraphs>225</Paragraphs>
  <Slides>8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8</vt:i4>
      </vt:variant>
    </vt:vector>
  </HeadingPairs>
  <TitlesOfParts>
    <vt:vector size="11" baseType="lpstr">
      <vt:lpstr>Office 테마</vt:lpstr>
      <vt:lpstr>Image</vt:lpstr>
      <vt:lpstr>Visio</vt:lpstr>
      <vt:lpstr>&lt;JCTVC-J0202&gt;  Coefficient Scan for Transform Skip Mode</vt:lpstr>
      <vt:lpstr>Issue</vt:lpstr>
      <vt:lpstr>Proposal (1/2)</vt:lpstr>
      <vt:lpstr>Proposal (2/2)</vt:lpstr>
      <vt:lpstr>RD Results</vt:lpstr>
      <vt:lpstr>Conclusion</vt:lpstr>
      <vt:lpstr>슬라이드 7</vt:lpstr>
      <vt:lpstr>TBD</vt:lpstr>
    </vt:vector>
  </TitlesOfParts>
  <Company>ETRI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Hui Yong Kim</dc:creator>
  <cp:lastModifiedBy>Hui Yong Kim</cp:lastModifiedBy>
  <cp:revision>3861</cp:revision>
  <cp:lastPrinted>2012-04-19T15:13:59Z</cp:lastPrinted>
  <dcterms:created xsi:type="dcterms:W3CDTF">2008-12-20T02:38:24Z</dcterms:created>
  <dcterms:modified xsi:type="dcterms:W3CDTF">2012-07-02T20:43:33Z</dcterms:modified>
</cp:coreProperties>
</file>