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1"/>
  </p:sldMasterIdLst>
  <p:notesMasterIdLst>
    <p:notesMasterId r:id="rId11"/>
  </p:notesMasterIdLst>
  <p:handoutMasterIdLst>
    <p:handoutMasterId r:id="rId12"/>
  </p:handoutMasterIdLst>
  <p:sldIdLst>
    <p:sldId id="364" r:id="rId2"/>
    <p:sldId id="368" r:id="rId3"/>
    <p:sldId id="376" r:id="rId4"/>
    <p:sldId id="383" r:id="rId5"/>
    <p:sldId id="384" r:id="rId6"/>
    <p:sldId id="387" r:id="rId7"/>
    <p:sldId id="377" r:id="rId8"/>
    <p:sldId id="385" r:id="rId9"/>
    <p:sldId id="38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in " initials="R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8E95"/>
    <a:srgbClr val="A8286B"/>
    <a:srgbClr val="47B0D5"/>
    <a:srgbClr val="721E51"/>
    <a:srgbClr val="9F4603"/>
    <a:srgbClr val="000000"/>
    <a:srgbClr val="C0C0C0"/>
    <a:srgbClr val="FFFFFF"/>
    <a:srgbClr val="B21A1A"/>
    <a:srgbClr val="78121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4656" autoAdjust="0"/>
  </p:normalViewPr>
  <p:slideViewPr>
    <p:cSldViewPr snapToGrid="0">
      <p:cViewPr varScale="1">
        <p:scale>
          <a:sx n="57" d="100"/>
          <a:sy n="57" d="100"/>
        </p:scale>
        <p:origin x="-1008" y="-91"/>
      </p:cViewPr>
      <p:guideLst>
        <p:guide orient="horz" pos="2160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62"/>
    </p:cViewPr>
  </p:sorterViewPr>
  <p:notesViewPr>
    <p:cSldViewPr snapToGrid="0">
      <p:cViewPr>
        <p:scale>
          <a:sx n="66" d="100"/>
          <a:sy n="66" d="100"/>
        </p:scale>
        <p:origin x="-984" y="-474"/>
      </p:cViewPr>
      <p:guideLst>
        <p:guide orient="horz" pos="2880"/>
        <p:guide pos="723"/>
        <p:guide pos="360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02394" y="8794334"/>
            <a:ext cx="2971800" cy="338554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l">
              <a:defRPr sz="1200"/>
            </a:lvl1pPr>
          </a:lstStyle>
          <a:p>
            <a:r>
              <a:rPr lang="en-US" sz="800" dirty="0" smtClean="0">
                <a:solidFill>
                  <a:srgbClr val="8E8E95"/>
                </a:solidFill>
                <a:latin typeface="Arial" pitchFamily="34" charset="0"/>
                <a:cs typeface="Arial" pitchFamily="34" charset="0"/>
              </a:rPr>
              <a:t>© 2009, Cisco Systems, Inc. All rights reserved.</a:t>
            </a:r>
          </a:p>
          <a:p>
            <a:r>
              <a:rPr lang="en-US" sz="800" dirty="0" smtClean="0">
                <a:solidFill>
                  <a:srgbClr val="8E8E95"/>
                </a:solidFill>
                <a:latin typeface="Arial" pitchFamily="34" charset="0"/>
                <a:cs typeface="Arial" pitchFamily="34" charset="0"/>
              </a:rPr>
              <a:t>Presentation_ID.scr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38094" y="8786357"/>
            <a:ext cx="417513" cy="217487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r">
              <a:defRPr sz="1200"/>
            </a:lvl1pPr>
          </a:lstStyle>
          <a:p>
            <a:fld id="{67292F94-DC1B-41E9-80E9-FE5E26560E8F}" type="slidenum">
              <a:rPr lang="en-US" sz="800">
                <a:solidFill>
                  <a:srgbClr val="8E8E95"/>
                </a:solidFill>
              </a:rPr>
              <a:pPr/>
              <a:t>‹#›</a:t>
            </a:fld>
            <a:endParaRPr lang="en-US" sz="800">
              <a:solidFill>
                <a:srgbClr val="8E8E95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02394" y="8799513"/>
            <a:ext cx="6653213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rgbClr val="8E8E95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8E8E95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43000" y="4343400"/>
            <a:ext cx="4576763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2394" y="8794334"/>
            <a:ext cx="2983706" cy="349666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8E8E9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© 2009, Cisco Systems, Inc. All rights reserved.</a:t>
            </a:r>
          </a:p>
          <a:p>
            <a:r>
              <a:rPr lang="en-US" dirty="0" smtClean="0"/>
              <a:t>Presentation_ID.scr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366670" y="8786357"/>
            <a:ext cx="388937" cy="215444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r">
              <a:defRPr sz="800">
                <a:solidFill>
                  <a:srgbClr val="8E8E95"/>
                </a:solidFill>
                <a:latin typeface="+mn-lt"/>
              </a:defRPr>
            </a:lvl1pPr>
          </a:lstStyle>
          <a:p>
            <a:fld id="{567B6F56-350B-4E5B-A84B-F03C933C9A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02394" y="8799513"/>
            <a:ext cx="6653213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rgbClr val="8E8E95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237744" indent="-237744" algn="l" defTabSz="914400" rtl="0" eaLnBrk="1" latinLnBrk="0" hangingPunct="1">
      <a:lnSpc>
        <a:spcPct val="95000"/>
      </a:lnSpc>
      <a:spcBef>
        <a:spcPts val="1440"/>
      </a:spcBef>
      <a:buFont typeface="Wingdings" pitchFamily="2" charset="2"/>
      <a:buChar char="§"/>
      <a:defRPr lang="en-US" sz="1400" kern="1200" dirty="0" smtClean="0">
        <a:solidFill>
          <a:schemeClr val="tx1"/>
        </a:solidFill>
        <a:latin typeface="+mn-lt"/>
        <a:ea typeface="+mn-ea"/>
        <a:cs typeface="+mn-cs"/>
      </a:defRPr>
    </a:lvl1pPr>
    <a:lvl2pPr marL="576072" algn="l" defTabSz="914400" rtl="0" eaLnBrk="1" latinLnBrk="0" hangingPunct="1">
      <a:lnSpc>
        <a:spcPct val="95000"/>
      </a:lnSpc>
      <a:spcBef>
        <a:spcPts val="840"/>
      </a:spcBef>
      <a:defRPr lang="en-US" sz="1200" kern="1200" dirty="0" smtClean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5000"/>
      </a:lnSpc>
      <a:spcBef>
        <a:spcPts val="840"/>
      </a:spcBef>
      <a:defRPr lang="en-US" sz="1000" kern="1200" dirty="0" smtClean="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5000"/>
      </a:lnSpc>
      <a:spcBef>
        <a:spcPts val="840"/>
      </a:spcBef>
      <a:defRPr lang="en-US" sz="1000" kern="1200" dirty="0" smtClean="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5000"/>
      </a:lnSpc>
      <a:spcBef>
        <a:spcPts val="840"/>
      </a:spcBef>
      <a:defRPr lang="en-US" sz="1000" kern="1200" dirty="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Horizont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858" y="1618487"/>
            <a:ext cx="9181171" cy="236772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37171" y="1618488"/>
            <a:ext cx="9235440" cy="2359152"/>
          </a:xfrm>
          <a:solidFill>
            <a:schemeClr val="accent1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5483225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874" y="4114800"/>
            <a:ext cx="8112125" cy="102235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58763" y="1142999"/>
            <a:ext cx="8631237" cy="5455921"/>
          </a:xfrm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54400" y="1600200"/>
            <a:ext cx="4775200" cy="4648200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3048000" cy="571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ddle Thir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48000" y="1143000"/>
            <a:ext cx="3048000" cy="5718174"/>
          </a:xfrm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454024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45402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1143000"/>
            <a:ext cx="3048000" cy="5715000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3512457"/>
            <a:ext cx="7464878" cy="2735942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9144000" cy="190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Middle Thir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044371"/>
            <a:ext cx="9144000" cy="190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4953000"/>
            <a:ext cx="9144000" cy="190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4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93751" y="1600201"/>
            <a:ext cx="7461249" cy="2882899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Half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4495799"/>
            <a:ext cx="7464878" cy="1752599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9144000" cy="28575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lte Slide Horizont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ChangeArrowheads="1"/>
          </p:cNvSpPr>
          <p:nvPr userDrawn="1"/>
        </p:nvSpPr>
        <p:spPr bwMode="hidden">
          <a:xfrm>
            <a:off x="0" y="3962400"/>
            <a:ext cx="9144000" cy="1200150"/>
          </a:xfrm>
          <a:prstGeom prst="rect">
            <a:avLst/>
          </a:prstGeom>
          <a:gradFill rotWithShape="1">
            <a:gsLst>
              <a:gs pos="0">
                <a:srgbClr val="8E8E95">
                  <a:alpha val="50000"/>
                </a:srgbClr>
              </a:gs>
              <a:gs pos="100000">
                <a:srgbClr val="8E8E95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58" y="1618487"/>
            <a:ext cx="9181171" cy="236772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5483225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874" y="4114800"/>
            <a:ext cx="8112125" cy="102235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45720" y="1618488"/>
            <a:ext cx="9235440" cy="2359152"/>
          </a:xfrm>
          <a:solidFill>
            <a:schemeClr val="accent1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Half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301624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30289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1143000"/>
            <a:ext cx="4572000" cy="5715000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1144588"/>
            <a:ext cx="9156700" cy="47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5354479" y="1146175"/>
            <a:ext cx="3781901" cy="4773614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5352415" y="1138238"/>
            <a:ext cx="3794760" cy="4781551"/>
          </a:xfrm>
          <a:solidFill>
            <a:schemeClr val="bg2">
              <a:lumMod val="65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white">
          <a:xfrm>
            <a:off x="0" y="0"/>
            <a:ext cx="9144000" cy="1619250"/>
          </a:xfrm>
          <a:prstGeom prst="rect">
            <a:avLst/>
          </a:prstGeom>
          <a:solidFill>
            <a:schemeClr val="bg2">
              <a:alpha val="3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685799" y="2000249"/>
            <a:ext cx="4003431" cy="2486025"/>
          </a:xfrm>
        </p:spPr>
        <p:txBody>
          <a:bodyPr>
            <a:noAutofit/>
          </a:bodyPr>
          <a:lstStyle>
            <a:lvl1pPr marL="114300" indent="-118872" algn="l" defTabSz="814388" eaLnBrk="1" hangingPunct="1">
              <a:lnSpc>
                <a:spcPct val="95000"/>
              </a:lnSpc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“Quote slide option one has text that is left aligned, set in Arial Regular with a point size of 22 points. The maximum quote length should not be more than seven lines of text per quote.”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01080" y="5149174"/>
            <a:ext cx="3770920" cy="560153"/>
          </a:xfrm>
        </p:spPr>
        <p:txBody>
          <a:bodyPr wrap="square" anchor="ctr" anchorCtr="0">
            <a:spAutoFit/>
          </a:bodyPr>
          <a:lstStyle>
            <a:lvl1pPr marL="0" indent="0" algn="l" defTabSz="814388"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br>
              <a:rPr lang="en-US" dirty="0" smtClean="0"/>
            </a:br>
            <a:r>
              <a:rPr lang="en-US" dirty="0" smtClean="0"/>
              <a:t>Company XYZ</a:t>
            </a:r>
            <a:endParaRPr lang="en-US" dirty="0"/>
          </a:p>
        </p:txBody>
      </p:sp>
      <p:sp>
        <p:nvSpPr>
          <p:cNvPr id="19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24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  <p:sp>
        <p:nvSpPr>
          <p:cNvPr id="15" name="Rectangle 10"/>
          <p:cNvSpPr>
            <a:spLocks noChangeArrowheads="1"/>
          </p:cNvSpPr>
          <p:nvPr userDrawn="1"/>
        </p:nvSpPr>
        <p:spPr bwMode="white">
          <a:xfrm>
            <a:off x="0" y="4953000"/>
            <a:ext cx="9144000" cy="1619250"/>
          </a:xfrm>
          <a:prstGeom prst="rect">
            <a:avLst/>
          </a:prstGeom>
          <a:solidFill>
            <a:schemeClr val="bg2">
              <a:alpha val="3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8"/>
          <p:cNvSpPr>
            <a:spLocks noChangeArrowheads="1"/>
          </p:cNvSpPr>
          <p:nvPr userDrawn="1"/>
        </p:nvSpPr>
        <p:spPr bwMode="hidden">
          <a:xfrm flipV="1">
            <a:off x="0" y="5910262"/>
            <a:ext cx="9144000" cy="581025"/>
          </a:xfrm>
          <a:prstGeom prst="rect">
            <a:avLst/>
          </a:prstGeom>
          <a:gradFill rotWithShape="1">
            <a:gsLst>
              <a:gs pos="0">
                <a:srgbClr val="0183B7">
                  <a:gamma/>
                  <a:tint val="0"/>
                  <a:invGamma/>
                  <a:alpha val="0"/>
                </a:srgbClr>
              </a:gs>
              <a:gs pos="100000">
                <a:srgbClr val="0183B7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19" name="Rectangle 46"/>
          <p:cNvSpPr>
            <a:spLocks noChangeArrowheads="1"/>
          </p:cNvSpPr>
          <p:nvPr userDrawn="1"/>
        </p:nvSpPr>
        <p:spPr bwMode="hidden">
          <a:xfrm>
            <a:off x="0" y="3424238"/>
            <a:ext cx="9144000" cy="581025"/>
          </a:xfrm>
          <a:prstGeom prst="rect">
            <a:avLst/>
          </a:prstGeom>
          <a:gradFill rotWithShape="1">
            <a:gsLst>
              <a:gs pos="0">
                <a:srgbClr val="0183B7">
                  <a:gamma/>
                  <a:tint val="0"/>
                  <a:invGamma/>
                  <a:alpha val="0"/>
                </a:srgbClr>
              </a:gs>
              <a:gs pos="100000">
                <a:srgbClr val="0183B7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4007105"/>
            <a:ext cx="9144001" cy="19201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0" hasCustomPrompt="1"/>
          </p:nvPr>
        </p:nvSpPr>
        <p:spPr>
          <a:xfrm>
            <a:off x="687388" y="1038225"/>
            <a:ext cx="7366000" cy="1441451"/>
          </a:xfrm>
        </p:spPr>
        <p:txBody>
          <a:bodyPr>
            <a:noAutofit/>
          </a:bodyPr>
          <a:lstStyle>
            <a:lvl1pPr marL="114300" indent="-118872" algn="l" defTabSz="814388" eaLnBrk="1" hangingPunct="1">
              <a:lnSpc>
                <a:spcPct val="95000"/>
              </a:lnSpc>
              <a:buNone/>
              <a:defRPr sz="2200">
                <a:solidFill>
                  <a:srgbClr val="0183B7"/>
                </a:solidFill>
              </a:defRPr>
            </a:lvl1pPr>
          </a:lstStyle>
          <a:p>
            <a:pPr lvl="0"/>
            <a:r>
              <a:rPr lang="en-US" dirty="0" smtClean="0"/>
              <a:t>“Quote slide option two has text that is left aligned, set in Arial Regular with a point size of 22 points. The maximum quote length should not be more than four lines of text per quote.”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801688" y="2773965"/>
            <a:ext cx="7275512" cy="647700"/>
          </a:xfrm>
        </p:spPr>
        <p:txBody>
          <a:bodyPr anchor="ctr" anchorCtr="0">
            <a:normAutofit/>
          </a:bodyPr>
          <a:lstStyle>
            <a:lvl1pPr marL="0" indent="0" algn="l" defTabSz="814388"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None/>
              <a:defRPr sz="1600" b="0">
                <a:solidFill>
                  <a:srgbClr val="0183B7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br>
              <a:rPr lang="en-US" dirty="0" smtClean="0"/>
            </a:br>
            <a:r>
              <a:rPr lang="en-US" dirty="0" smtClean="0"/>
              <a:t>Company XYZ</a:t>
            </a:r>
            <a:endParaRPr lang="en-US" dirty="0"/>
          </a:p>
        </p:txBody>
      </p:sp>
      <p:sp>
        <p:nvSpPr>
          <p:cNvPr id="15" name="Picture Placeholder 43"/>
          <p:cNvSpPr>
            <a:spLocks noGrp="1"/>
          </p:cNvSpPr>
          <p:nvPr>
            <p:ph type="pic" sz="quarter" idx="14" hasCustomPrompt="1"/>
          </p:nvPr>
        </p:nvSpPr>
        <p:spPr bwMode="grayWhite">
          <a:xfrm>
            <a:off x="-57150" y="4007104"/>
            <a:ext cx="3108960" cy="1911096"/>
          </a:xfrm>
          <a:solidFill>
            <a:schemeClr val="bg2">
              <a:lumMod val="50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6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3054096" y="4007104"/>
            <a:ext cx="6126480" cy="1911096"/>
          </a:xfrm>
          <a:solidFill>
            <a:schemeClr val="bg2">
              <a:lumMod val="65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21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2092325"/>
            <a:ext cx="5548313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5343525" y="4483100"/>
            <a:ext cx="3800476" cy="2374899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43525" y="-1"/>
            <a:ext cx="3800476" cy="2087563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43525" y="2095500"/>
            <a:ext cx="3800476" cy="2387599"/>
          </a:xfrm>
          <a:prstGeom prst="rect">
            <a:avLst/>
          </a:prstGeom>
          <a:solidFill>
            <a:schemeClr val="bg2">
              <a:lumMod val="65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719138" y="2487613"/>
            <a:ext cx="3865562" cy="1512887"/>
          </a:xfrm>
        </p:spPr>
        <p:txBody>
          <a:bodyPr>
            <a:noAutofit/>
          </a:bodyPr>
          <a:lstStyle>
            <a:lvl1pPr marL="114300" indent="-118872" algn="l" defTabSz="814388" eaLnBrk="1" hangingPunct="1">
              <a:lnSpc>
                <a:spcPct val="95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“Quote slide option three has text that is left aligned, set in Arial Regular with a point size of 18 points. Use no more than five lines of text per quote.”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801688" y="4881563"/>
            <a:ext cx="3789362" cy="554266"/>
          </a:xfrm>
        </p:spPr>
        <p:txBody>
          <a:bodyPr anchor="ctr" anchorCtr="0">
            <a:normAutofit/>
          </a:bodyPr>
          <a:lstStyle>
            <a:lvl1pPr marL="0" indent="0" algn="l" defTabSz="814388"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None/>
              <a:defRPr sz="1600" b="0">
                <a:solidFill>
                  <a:srgbClr val="0183B7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br>
              <a:rPr lang="en-US" dirty="0" smtClean="0"/>
            </a:br>
            <a:r>
              <a:rPr lang="en-US" dirty="0" smtClean="0"/>
              <a:t>Company XYZ</a:t>
            </a:r>
            <a:endParaRPr lang="en-US" dirty="0"/>
          </a:p>
        </p:txBody>
      </p:sp>
      <p:sp>
        <p:nvSpPr>
          <p:cNvPr id="15" name="Picture Placeholder 43"/>
          <p:cNvSpPr>
            <a:spLocks noGrp="1"/>
          </p:cNvSpPr>
          <p:nvPr>
            <p:ph type="pic" sz="quarter" idx="14" hasCustomPrompt="1"/>
          </p:nvPr>
        </p:nvSpPr>
        <p:spPr bwMode="grayWhite">
          <a:xfrm>
            <a:off x="5343525" y="4368800"/>
            <a:ext cx="3800475" cy="2489200"/>
          </a:xfrm>
          <a:solidFill>
            <a:schemeClr val="bg2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9" name="Picture Placeholder 43"/>
          <p:cNvSpPr>
            <a:spLocks noGrp="1"/>
          </p:cNvSpPr>
          <p:nvPr>
            <p:ph type="pic" sz="quarter" idx="13" hasCustomPrompt="1"/>
          </p:nvPr>
        </p:nvSpPr>
        <p:spPr bwMode="grayWhite">
          <a:xfrm>
            <a:off x="5343525" y="-1"/>
            <a:ext cx="3800475" cy="2095501"/>
          </a:xfrm>
          <a:solidFill>
            <a:schemeClr val="bg2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20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5343525" y="2095500"/>
            <a:ext cx="3800475" cy="2374900"/>
          </a:xfrm>
          <a:solidFill>
            <a:schemeClr val="bg2">
              <a:lumMod val="65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2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23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2081213"/>
            <a:ext cx="91567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" name="Text Placeholder 4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677192" y="2487613"/>
            <a:ext cx="7585963" cy="1512887"/>
          </a:xfrm>
        </p:spPr>
        <p:txBody>
          <a:bodyPr>
            <a:noAutofit/>
          </a:bodyPr>
          <a:lstStyle>
            <a:lvl1pPr marL="114300" indent="-118872" algn="l" defTabSz="814388" eaLnBrk="1" hangingPunct="1">
              <a:lnSpc>
                <a:spcPct val="95000"/>
              </a:lnSpc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“Quote slide option four has text that is left aligned, set in Arial Regular with a point size of 24 points. </a:t>
            </a:r>
            <a:r>
              <a:rPr lang="en-US" dirty="0" smtClean="0">
                <a:solidFill>
                  <a:srgbClr val="FFFFFF"/>
                </a:solidFill>
              </a:rPr>
              <a:t>The maximum quote length should not be more than four lines of text per quote</a:t>
            </a:r>
            <a:r>
              <a:rPr lang="en-US" dirty="0" smtClean="0"/>
              <a:t>.”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801687" y="4881563"/>
            <a:ext cx="7461467" cy="554266"/>
          </a:xfrm>
        </p:spPr>
        <p:txBody>
          <a:bodyPr anchor="ctr" anchorCtr="0">
            <a:normAutofit/>
          </a:bodyPr>
          <a:lstStyle>
            <a:lvl1pPr marL="0" indent="0" algn="l" defTabSz="814388"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None/>
              <a:defRPr sz="1600" b="0">
                <a:solidFill>
                  <a:srgbClr val="0183B7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br>
              <a:rPr lang="en-US" dirty="0" smtClean="0"/>
            </a:br>
            <a:r>
              <a:rPr lang="en-US" dirty="0" smtClean="0"/>
              <a:t>Company XYZ</a:t>
            </a:r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36591" y="1625147"/>
            <a:ext cx="780732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798286" y="1625373"/>
            <a:ext cx="7474857" cy="4281941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85749"/>
            <a:ext cx="54864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362099" y="0"/>
            <a:ext cx="3781901" cy="6858000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786765" y="2774950"/>
            <a:ext cx="3792855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8" name="Picture Placeholder 43"/>
          <p:cNvSpPr>
            <a:spLocks noGrp="1"/>
          </p:cNvSpPr>
          <p:nvPr>
            <p:ph type="pic" sz="quarter" idx="12" hasCustomPrompt="1"/>
          </p:nvPr>
        </p:nvSpPr>
        <p:spPr>
          <a:xfrm>
            <a:off x="5349240" y="0"/>
            <a:ext cx="3794760" cy="6858000"/>
          </a:xfrm>
          <a:solidFill>
            <a:srgbClr val="8E8E95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85749"/>
            <a:ext cx="54864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362099" y="0"/>
            <a:ext cx="3781901" cy="6858000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786765" y="2774950"/>
            <a:ext cx="3792855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11" name="Picture Placeholder 43"/>
          <p:cNvSpPr>
            <a:spLocks noGrp="1"/>
          </p:cNvSpPr>
          <p:nvPr>
            <p:ph type="pic" sz="quarter" idx="12" hasCustomPrompt="1"/>
          </p:nvPr>
        </p:nvSpPr>
        <p:spPr>
          <a:xfrm>
            <a:off x="5349240" y="0"/>
            <a:ext cx="3794760" cy="6858000"/>
          </a:xfrm>
          <a:solidFill>
            <a:srgbClr val="8E8E95"/>
          </a:solidFill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7" name="Rectangle 10"/>
          <p:cNvSpPr>
            <a:spLocks noChangeArrowheads="1"/>
          </p:cNvSpPr>
          <p:nvPr userDrawn="1"/>
        </p:nvSpPr>
        <p:spPr bwMode="white">
          <a:xfrm>
            <a:off x="5343525" y="0"/>
            <a:ext cx="3800474" cy="2087880"/>
          </a:xfrm>
          <a:prstGeom prst="rect">
            <a:avLst/>
          </a:prstGeom>
          <a:solidFill>
            <a:srgbClr val="FFFFFF">
              <a:alpha val="3000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10"/>
          <p:cNvSpPr>
            <a:spLocks noChangeArrowheads="1"/>
          </p:cNvSpPr>
          <p:nvPr userDrawn="1"/>
        </p:nvSpPr>
        <p:spPr bwMode="white">
          <a:xfrm>
            <a:off x="5343525" y="4464050"/>
            <a:ext cx="3800474" cy="2393950"/>
          </a:xfrm>
          <a:prstGeom prst="rect">
            <a:avLst/>
          </a:prstGeom>
          <a:solidFill>
            <a:srgbClr val="FFFFFF">
              <a:alpha val="3000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85749"/>
            <a:ext cx="54864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343525" y="-1"/>
            <a:ext cx="3800476" cy="2276476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43"/>
          <p:cNvSpPr>
            <a:spLocks noGrp="1"/>
          </p:cNvSpPr>
          <p:nvPr>
            <p:ph type="pic" sz="quarter" idx="13" hasCustomPrompt="1"/>
          </p:nvPr>
        </p:nvSpPr>
        <p:spPr bwMode="grayWhite">
          <a:xfrm>
            <a:off x="5343525" y="-1"/>
            <a:ext cx="3800475" cy="2095501"/>
          </a:xfrm>
          <a:solidFill>
            <a:schemeClr val="bg2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43525" y="4483100"/>
            <a:ext cx="3800476" cy="2374899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43525" y="2095500"/>
            <a:ext cx="3800476" cy="2387599"/>
          </a:xfrm>
          <a:prstGeom prst="rect">
            <a:avLst/>
          </a:prstGeom>
          <a:solidFill>
            <a:schemeClr val="bg2">
              <a:lumMod val="65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786765" y="2774950"/>
            <a:ext cx="3792855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18" name="Picture Placeholder 43"/>
          <p:cNvSpPr>
            <a:spLocks noGrp="1"/>
          </p:cNvSpPr>
          <p:nvPr>
            <p:ph type="pic" sz="quarter" idx="14" hasCustomPrompt="1"/>
          </p:nvPr>
        </p:nvSpPr>
        <p:spPr bwMode="grayWhite">
          <a:xfrm>
            <a:off x="5343525" y="4368800"/>
            <a:ext cx="3800475" cy="2489200"/>
          </a:xfrm>
          <a:solidFill>
            <a:schemeClr val="bg2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20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5343525" y="2095500"/>
            <a:ext cx="3800475" cy="2374900"/>
          </a:xfrm>
          <a:solidFill>
            <a:schemeClr val="bg2">
              <a:lumMod val="65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Vertic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2081213"/>
            <a:ext cx="5371624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4733925"/>
            <a:ext cx="4454526" cy="3714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650875" y="2774950"/>
            <a:ext cx="4454526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362099" y="0"/>
            <a:ext cx="3781901" cy="6858000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cture Placeholder 43"/>
          <p:cNvSpPr>
            <a:spLocks noGrp="1"/>
          </p:cNvSpPr>
          <p:nvPr>
            <p:ph type="pic" sz="quarter" idx="12" hasCustomPrompt="1"/>
          </p:nvPr>
        </p:nvSpPr>
        <p:spPr>
          <a:xfrm>
            <a:off x="5349240" y="0"/>
            <a:ext cx="3794760" cy="6858000"/>
          </a:xfrm>
          <a:solidFill>
            <a:srgbClr val="8E8E95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8585" y="1648223"/>
            <a:ext cx="9181171" cy="2367725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45720" y="1647063"/>
            <a:ext cx="9235440" cy="2359152"/>
          </a:xfrm>
          <a:solidFill>
            <a:srgbClr val="8E8E95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1" name="Title 1"/>
          <p:cNvSpPr>
            <a:spLocks noGrp="1"/>
          </p:cNvSpPr>
          <p:nvPr>
            <p:ph type="ctrTitle" hasCustomPrompt="1"/>
          </p:nvPr>
        </p:nvSpPr>
        <p:spPr>
          <a:xfrm>
            <a:off x="774699" y="4298950"/>
            <a:ext cx="5330825" cy="1022350"/>
          </a:xfrm>
        </p:spPr>
        <p:txBody>
          <a:bodyPr anchor="ctr" anchorCtr="0"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7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"/>
          <p:cNvSpPr>
            <a:spLocks noChangeArrowheads="1"/>
          </p:cNvSpPr>
          <p:nvPr userDrawn="1"/>
        </p:nvSpPr>
        <p:spPr bwMode="hidden">
          <a:xfrm>
            <a:off x="0" y="3992880"/>
            <a:ext cx="9144000" cy="1184910"/>
          </a:xfrm>
          <a:prstGeom prst="rect">
            <a:avLst/>
          </a:prstGeom>
          <a:gradFill rotWithShape="1">
            <a:gsLst>
              <a:gs pos="0">
                <a:srgbClr val="8E8E95">
                  <a:alpha val="49804"/>
                </a:srgbClr>
              </a:gs>
              <a:gs pos="100000">
                <a:srgbClr val="8E8E95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8585" y="1645920"/>
            <a:ext cx="9181171" cy="2367725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45720" y="1647063"/>
            <a:ext cx="9235440" cy="2359152"/>
          </a:xfrm>
          <a:solidFill>
            <a:srgbClr val="8E8E95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ctrTitle" hasCustomPrompt="1"/>
          </p:nvPr>
        </p:nvSpPr>
        <p:spPr>
          <a:xfrm>
            <a:off x="774700" y="4298950"/>
            <a:ext cx="5321300" cy="1022350"/>
          </a:xfrm>
        </p:spPr>
        <p:txBody>
          <a:bodyPr anchor="ctr" anchorCtr="0"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7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isco_Logo_rgb_large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803525" y="2420938"/>
            <a:ext cx="3529013" cy="18573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ertic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2081213"/>
            <a:ext cx="5371625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Rectangle 33"/>
          <p:cNvSpPr/>
          <p:nvPr userDrawn="1"/>
        </p:nvSpPr>
        <p:spPr>
          <a:xfrm>
            <a:off x="5362099" y="0"/>
            <a:ext cx="3781901" cy="6858000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icture Placeholder 43"/>
          <p:cNvSpPr>
            <a:spLocks noGrp="1"/>
          </p:cNvSpPr>
          <p:nvPr>
            <p:ph type="pic" sz="quarter" idx="12" hasCustomPrompt="1"/>
          </p:nvPr>
        </p:nvSpPr>
        <p:spPr>
          <a:xfrm>
            <a:off x="5349240" y="0"/>
            <a:ext cx="3794760" cy="6858000"/>
          </a:xfrm>
          <a:solidFill>
            <a:srgbClr val="8E8E95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4733925"/>
            <a:ext cx="4454526" cy="3714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650875" y="2774950"/>
            <a:ext cx="4454526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10"/>
          <p:cNvSpPr>
            <a:spLocks noChangeArrowheads="1"/>
          </p:cNvSpPr>
          <p:nvPr/>
        </p:nvSpPr>
        <p:spPr bwMode="white">
          <a:xfrm>
            <a:off x="5349240" y="-1"/>
            <a:ext cx="3840162" cy="2081213"/>
          </a:xfrm>
          <a:prstGeom prst="rect">
            <a:avLst/>
          </a:prstGeom>
          <a:solidFill>
            <a:schemeClr val="bg1">
              <a:alpha val="3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8" name="Rectangle 10"/>
          <p:cNvSpPr>
            <a:spLocks noChangeArrowheads="1"/>
          </p:cNvSpPr>
          <p:nvPr/>
        </p:nvSpPr>
        <p:spPr bwMode="white">
          <a:xfrm>
            <a:off x="5349240" y="4476750"/>
            <a:ext cx="3833812" cy="2381250"/>
          </a:xfrm>
          <a:prstGeom prst="rect">
            <a:avLst/>
          </a:prstGeom>
          <a:solidFill>
            <a:schemeClr val="bg1">
              <a:alpha val="3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Vertic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2081213"/>
            <a:ext cx="5371625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5340096" y="4370832"/>
            <a:ext cx="3803904" cy="2487168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40096" y="2092960"/>
            <a:ext cx="3803904" cy="2377440"/>
          </a:xfrm>
          <a:prstGeom prst="rect">
            <a:avLst/>
          </a:prstGeom>
          <a:solidFill>
            <a:schemeClr val="bg2">
              <a:lumMod val="65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40096" y="0"/>
            <a:ext cx="3803904" cy="2093976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7" name="Picture Placeholder 43"/>
          <p:cNvSpPr>
            <a:spLocks noGrp="1"/>
          </p:cNvSpPr>
          <p:nvPr>
            <p:ph type="pic" sz="quarter" idx="14" hasCustomPrompt="1"/>
          </p:nvPr>
        </p:nvSpPr>
        <p:spPr bwMode="grayWhite">
          <a:xfrm>
            <a:off x="5343525" y="4368800"/>
            <a:ext cx="3800475" cy="2489200"/>
          </a:xfrm>
          <a:solidFill>
            <a:schemeClr val="bg2">
              <a:lumMod val="50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4733925"/>
            <a:ext cx="4454526" cy="3714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650875" y="2774950"/>
            <a:ext cx="4454526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6" name="Picture Placeholder 43"/>
          <p:cNvSpPr>
            <a:spLocks noGrp="1"/>
          </p:cNvSpPr>
          <p:nvPr>
            <p:ph type="pic" sz="quarter" idx="13" hasCustomPrompt="1"/>
          </p:nvPr>
        </p:nvSpPr>
        <p:spPr bwMode="grayWhite">
          <a:xfrm>
            <a:off x="5343525" y="-1"/>
            <a:ext cx="3800475" cy="2095501"/>
          </a:xfrm>
          <a:solidFill>
            <a:schemeClr val="bg2">
              <a:lumMod val="50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5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5343525" y="2095500"/>
            <a:ext cx="3800475" cy="2374900"/>
          </a:xfrm>
          <a:solidFill>
            <a:schemeClr val="bg2">
              <a:lumMod val="65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Grey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 userDrawn="1"/>
        </p:nvSpPr>
        <p:spPr bwMode="hidden">
          <a:xfrm>
            <a:off x="0" y="3360738"/>
            <a:ext cx="9144000" cy="3497262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8E8E95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lu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 userDrawn="1"/>
        </p:nvSpPr>
        <p:spPr bwMode="hidden">
          <a:xfrm>
            <a:off x="0" y="3360738"/>
            <a:ext cx="9144000" cy="3497262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0183B7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93750" y="1600200"/>
            <a:ext cx="3549649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79951" y="1600200"/>
            <a:ext cx="3549649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3751" y="304800"/>
            <a:ext cx="7435849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black">
          <a:xfrm>
            <a:off x="0" y="0"/>
            <a:ext cx="9144000" cy="177800"/>
          </a:xfrm>
          <a:prstGeom prst="rect">
            <a:avLst/>
          </a:prstGeom>
          <a:solidFill>
            <a:srgbClr val="0183B7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  <p:sldLayoutId id="2147483717" r:id="rId23"/>
    <p:sldLayoutId id="2147483718" r:id="rId24"/>
    <p:sldLayoutId id="2147483719" r:id="rId25"/>
    <p:sldLayoutId id="2147483720" r:id="rId26"/>
    <p:sldLayoutId id="2147483721" r:id="rId27"/>
    <p:sldLayoutId id="2147483722" r:id="rId28"/>
    <p:sldLayoutId id="2147483723" r:id="rId29"/>
    <p:sldLayoutId id="2147483724" r:id="rId30"/>
    <p:sldLayoutId id="2147483725" r:id="rId31"/>
    <p:sldLayoutId id="2147483726" r:id="rId32"/>
  </p:sldLayoutIdLst>
  <p:transition>
    <p:wipe dir="r"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37744" indent="-237744" algn="l" defTabSz="914400" rtl="0" eaLnBrk="1" latinLnBrk="0" hangingPunct="1">
        <a:lnSpc>
          <a:spcPct val="95000"/>
        </a:lnSpc>
        <a:spcBef>
          <a:spcPts val="144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272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609344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35" y="2194560"/>
            <a:ext cx="7435849" cy="1536192"/>
          </a:xfrm>
        </p:spPr>
        <p:txBody>
          <a:bodyPr/>
          <a:lstStyle/>
          <a:p>
            <a:r>
              <a:rPr lang="en-GB" sz="3600" dirty="0" err="1" smtClean="0"/>
              <a:t>JCTVC-J0199</a:t>
            </a:r>
            <a:r>
              <a:rPr lang="en-GB" sz="3600" dirty="0" smtClean="0"/>
              <a:t>: Comments on </a:t>
            </a:r>
            <a:r>
              <a:rPr lang="en-GB" sz="3600" dirty="0" err="1" smtClean="0"/>
              <a:t>DPB</a:t>
            </a:r>
            <a:r>
              <a:rPr lang="en-GB" sz="3600" dirty="0" smtClean="0"/>
              <a:t> size</a:t>
            </a:r>
            <a:endParaRPr lang="en-US" sz="3600" b="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31874" y="4483481"/>
            <a:ext cx="8112126" cy="9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37744" marR="0" lvl="0" indent="-237744" algn="l" defTabSz="914400" rtl="0" eaLnBrk="1" fontAlgn="auto" latinLnBrk="0" hangingPunct="1">
              <a:lnSpc>
                <a:spcPct val="95000"/>
              </a:lnSpc>
              <a:spcBef>
                <a:spcPts val="144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Thomas Davies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37744" marR="0" lvl="0" indent="-237744" algn="l" defTabSz="914400" rtl="0" eaLnBrk="1" fontAlgn="auto" latinLnBrk="0" hangingPunct="1">
              <a:lnSpc>
                <a:spcPct val="95000"/>
              </a:lnSpc>
              <a:spcBef>
                <a:spcPts val="144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sz="2400" baseline="0" dirty="0" smtClean="0"/>
              <a:t>Arild Fuldseth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(Cisco Systems)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751" y="1223682"/>
            <a:ext cx="7435849" cy="4902481"/>
          </a:xfrm>
        </p:spPr>
        <p:txBody>
          <a:bodyPr>
            <a:normAutofit/>
          </a:bodyPr>
          <a:lstStyle/>
          <a:p>
            <a:r>
              <a:rPr lang="en-GB" dirty="0" smtClean="0"/>
              <a:t>In the </a:t>
            </a:r>
            <a:r>
              <a:rPr lang="en-GB" dirty="0" err="1" smtClean="0"/>
              <a:t>HEVC</a:t>
            </a:r>
            <a:r>
              <a:rPr lang="en-GB" dirty="0" smtClean="0"/>
              <a:t> draft </a:t>
            </a:r>
            <a:r>
              <a:rPr lang="en-GB" dirty="0" err="1" smtClean="0"/>
              <a:t>DPB</a:t>
            </a:r>
            <a:r>
              <a:rPr lang="en-GB" dirty="0" smtClean="0"/>
              <a:t> size is specified in units of pictures, unlike </a:t>
            </a:r>
            <a:r>
              <a:rPr lang="en-GB" dirty="0" err="1" smtClean="0"/>
              <a:t>AVC</a:t>
            </a:r>
            <a:r>
              <a:rPr lang="en-GB" dirty="0" smtClean="0"/>
              <a:t>, allowing:</a:t>
            </a:r>
          </a:p>
          <a:p>
            <a:pPr lvl="1"/>
            <a:r>
              <a:rPr lang="en-GB" dirty="0" smtClean="0"/>
              <a:t>6 pictures for all levels, including current picture</a:t>
            </a:r>
          </a:p>
          <a:p>
            <a:pPr lvl="1"/>
            <a:r>
              <a:rPr lang="en-GB" b="1" dirty="0" smtClean="0"/>
              <a:t>1 more</a:t>
            </a:r>
            <a:r>
              <a:rPr lang="en-GB" dirty="0" smtClean="0"/>
              <a:t> reference than </a:t>
            </a:r>
            <a:r>
              <a:rPr lang="en-GB" dirty="0" err="1" smtClean="0"/>
              <a:t>AVC</a:t>
            </a:r>
            <a:r>
              <a:rPr lang="en-GB" dirty="0" smtClean="0"/>
              <a:t> at the highest resolution</a:t>
            </a:r>
          </a:p>
          <a:p>
            <a:pPr lvl="1"/>
            <a:r>
              <a:rPr lang="en-GB" b="1" dirty="0" smtClean="0"/>
              <a:t>Fewer </a:t>
            </a:r>
            <a:r>
              <a:rPr lang="en-GB" dirty="0" smtClean="0"/>
              <a:t>references than </a:t>
            </a:r>
            <a:r>
              <a:rPr lang="en-GB" dirty="0" err="1" smtClean="0"/>
              <a:t>AVC</a:t>
            </a:r>
            <a:r>
              <a:rPr lang="en-GB" dirty="0" smtClean="0"/>
              <a:t> at lower resolutions</a:t>
            </a:r>
          </a:p>
          <a:p>
            <a:r>
              <a:rPr lang="en-GB" dirty="0" smtClean="0"/>
              <a:t>This limit prevents the effective use of long-term references for error resilience</a:t>
            </a:r>
          </a:p>
          <a:p>
            <a:pPr lvl="1"/>
            <a:r>
              <a:rPr lang="en-GB" dirty="0" smtClean="0"/>
              <a:t>Widely used in video conferencing today</a:t>
            </a:r>
          </a:p>
          <a:p>
            <a:pPr lvl="1"/>
            <a:r>
              <a:rPr lang="en-GB" dirty="0" smtClean="0"/>
              <a:t>Up to 16 reference frames in shipping products</a:t>
            </a:r>
          </a:p>
          <a:p>
            <a:r>
              <a:rPr lang="en-GB" dirty="0" smtClean="0"/>
              <a:t>We propose modifying the draft to allow up to 16 pictures in the </a:t>
            </a:r>
            <a:r>
              <a:rPr lang="en-GB" dirty="0" err="1" smtClean="0"/>
              <a:t>DPB</a:t>
            </a:r>
            <a:endParaRPr lang="en-GB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Flexible </a:t>
            </a:r>
            <a:r>
              <a:rPr lang="en-GB" dirty="0" err="1" smtClean="0"/>
              <a:t>DPB</a:t>
            </a:r>
            <a:r>
              <a:rPr lang="en-GB" dirty="0" smtClean="0"/>
              <a:t> size in </a:t>
            </a:r>
            <a:r>
              <a:rPr lang="en-GB" dirty="0" err="1" smtClean="0"/>
              <a:t>AVC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</a:t>
            </a:r>
            <a:r>
              <a:rPr lang="en-GB" dirty="0" err="1" smtClean="0"/>
              <a:t>AVC</a:t>
            </a:r>
            <a:r>
              <a:rPr lang="en-GB" dirty="0" smtClean="0"/>
              <a:t> systems with a capability exchange, it is possible to indicate (</a:t>
            </a:r>
            <a:r>
              <a:rPr lang="en-GB" dirty="0" err="1" smtClean="0"/>
              <a:t>IETF</a:t>
            </a:r>
            <a:r>
              <a:rPr lang="en-GB" dirty="0" smtClean="0"/>
              <a:t> RFC 3984):</a:t>
            </a:r>
          </a:p>
          <a:p>
            <a:pPr lvl="1"/>
            <a:r>
              <a:rPr lang="en-GB" dirty="0" smtClean="0"/>
              <a:t>Support for decoding e.g. level 4 resolutions</a:t>
            </a:r>
          </a:p>
          <a:p>
            <a:pPr lvl="1"/>
            <a:r>
              <a:rPr lang="en-GB" dirty="0" smtClean="0"/>
              <a:t>Support for a larger </a:t>
            </a:r>
            <a:r>
              <a:rPr lang="en-GB" dirty="0" err="1" smtClean="0"/>
              <a:t>DPB</a:t>
            </a:r>
            <a:r>
              <a:rPr lang="en-GB" dirty="0" smtClean="0"/>
              <a:t> size than level 4 supports</a:t>
            </a:r>
          </a:p>
          <a:p>
            <a:r>
              <a:rPr lang="en-GB" dirty="0" smtClean="0"/>
              <a:t>Then an encoder may use a higher level value to capture the </a:t>
            </a:r>
            <a:r>
              <a:rPr lang="en-GB" dirty="0" err="1" smtClean="0"/>
              <a:t>DPB</a:t>
            </a:r>
            <a:r>
              <a:rPr lang="en-GB" dirty="0" smtClean="0"/>
              <a:t> size but otherwise stick to level 4</a:t>
            </a:r>
          </a:p>
          <a:p>
            <a:r>
              <a:rPr lang="en-GB" dirty="0" smtClean="0"/>
              <a:t>The purpose is to use many more references for error recovery – for example </a:t>
            </a:r>
            <a:r>
              <a:rPr lang="en-GB" dirty="0" smtClean="0"/>
              <a:t>16</a:t>
            </a:r>
          </a:p>
          <a:p>
            <a:r>
              <a:rPr lang="en-GB" dirty="0" smtClean="0"/>
              <a:t>The recovery frames are used very frequently – frame losses are common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457200" y="2465292"/>
            <a:ext cx="1564358" cy="1721224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057400" y="2460809"/>
            <a:ext cx="7086600" cy="1721224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1" y="365760"/>
            <a:ext cx="7435849" cy="838200"/>
          </a:xfrm>
        </p:spPr>
        <p:txBody>
          <a:bodyPr/>
          <a:lstStyle/>
          <a:p>
            <a:r>
              <a:rPr lang="en-GB" dirty="0" err="1" smtClean="0"/>
              <a:t>LTRs</a:t>
            </a:r>
            <a:r>
              <a:rPr lang="en-GB" dirty="0" smtClean="0"/>
              <a:t> and error recovery in </a:t>
            </a:r>
            <a:r>
              <a:rPr lang="en-GB" dirty="0" err="1" smtClean="0"/>
              <a:t>AVC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62830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65588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0287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4015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77443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1472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85201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8892988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902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6730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0459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41878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7916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1644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553733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9101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06313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4359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8088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18168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5545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9273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30023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3621740" y="2048433"/>
            <a:ext cx="3929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flight – sent but</a:t>
            </a:r>
            <a:r>
              <a:rPr lang="en-GB" dirty="0" smtClean="0"/>
              <a:t> </a:t>
            </a:r>
            <a:r>
              <a:rPr lang="en-GB" dirty="0" smtClean="0"/>
              <a:t>no </a:t>
            </a:r>
            <a:r>
              <a:rPr lang="en-GB" dirty="0" err="1" smtClean="0"/>
              <a:t>ACK</a:t>
            </a:r>
            <a:r>
              <a:rPr lang="en-GB" dirty="0" smtClean="0"/>
              <a:t>/</a:t>
            </a:r>
            <a:r>
              <a:rPr lang="en-GB" dirty="0" err="1" smtClean="0"/>
              <a:t>NACK</a:t>
            </a:r>
            <a:r>
              <a:rPr lang="en-GB" dirty="0" smtClean="0"/>
              <a:t> yet</a:t>
            </a:r>
            <a:endParaRPr lang="en-US" dirty="0"/>
          </a:p>
        </p:txBody>
      </p:sp>
      <p:cxnSp>
        <p:nvCxnSpPr>
          <p:cNvPr id="64" name="Straight Arrow Connector 63"/>
          <p:cNvCxnSpPr/>
          <p:nvPr/>
        </p:nvCxnSpPr>
        <p:spPr>
          <a:xfrm rot="5400000">
            <a:off x="410136" y="4834220"/>
            <a:ext cx="1143003" cy="161362"/>
          </a:xfrm>
          <a:prstGeom prst="straightConnector1">
            <a:avLst/>
          </a:prstGeom>
          <a:ln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82388" y="2048433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ACKed</a:t>
            </a:r>
            <a:r>
              <a:rPr lang="en-GB" dirty="0" smtClean="0"/>
              <a:t>/</a:t>
            </a:r>
            <a:r>
              <a:rPr lang="en-GB" dirty="0" err="1" smtClean="0"/>
              <a:t>NACKed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84094" y="5526740"/>
            <a:ext cx="16466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</a:t>
            </a:r>
          </a:p>
          <a:p>
            <a:r>
              <a:rPr lang="en-GB" dirty="0" smtClean="0"/>
              <a:t>good recovery</a:t>
            </a:r>
          </a:p>
          <a:p>
            <a:r>
              <a:rPr lang="en-GB" dirty="0" smtClean="0"/>
              <a:t>frame</a:t>
            </a:r>
            <a:endParaRPr lang="en-US" dirty="0"/>
          </a:p>
        </p:txBody>
      </p:sp>
      <p:sp>
        <p:nvSpPr>
          <p:cNvPr id="76" name="Right Arrow 75"/>
          <p:cNvSpPr/>
          <p:nvPr/>
        </p:nvSpPr>
        <p:spPr>
          <a:xfrm>
            <a:off x="1008529" y="1476474"/>
            <a:ext cx="7167283" cy="2151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147917" y="1322295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Earlier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8207188" y="132229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Later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069541" y="4975412"/>
            <a:ext cx="3658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Red</a:t>
            </a:r>
            <a:r>
              <a:rPr lang="en-GB" sz="2400" dirty="0" smtClean="0"/>
              <a:t> frames are recovery </a:t>
            </a:r>
          </a:p>
          <a:p>
            <a:r>
              <a:rPr lang="en-GB" sz="2400" dirty="0" smtClean="0"/>
              <a:t>reference frames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2057400" y="2460809"/>
            <a:ext cx="7086600" cy="1721224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57200" y="2465292"/>
            <a:ext cx="1564358" cy="1721224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1" y="365760"/>
            <a:ext cx="7435849" cy="838200"/>
          </a:xfrm>
        </p:spPr>
        <p:txBody>
          <a:bodyPr/>
          <a:lstStyle/>
          <a:p>
            <a:r>
              <a:rPr lang="en-GB" dirty="0" err="1" smtClean="0"/>
              <a:t>LTRs</a:t>
            </a:r>
            <a:r>
              <a:rPr lang="en-GB" dirty="0" smtClean="0"/>
              <a:t> and error recovery in </a:t>
            </a:r>
            <a:r>
              <a:rPr lang="en-GB" dirty="0" err="1" smtClean="0"/>
              <a:t>AVC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628303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6558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0287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40158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7744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1472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852013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8892988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9028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6730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04593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4187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7916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16448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55373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9101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0631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4359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80883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18168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5545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927389" y="2599764"/>
            <a:ext cx="45719" cy="14522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300239" y="2599764"/>
            <a:ext cx="45719" cy="14522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Arrow Connector 63"/>
          <p:cNvCxnSpPr/>
          <p:nvPr/>
        </p:nvCxnSpPr>
        <p:spPr>
          <a:xfrm rot="16200000" flipH="1">
            <a:off x="228601" y="4814048"/>
            <a:ext cx="1169896" cy="174814"/>
          </a:xfrm>
          <a:prstGeom prst="straightConnector1">
            <a:avLst/>
          </a:prstGeom>
          <a:ln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16200000" flipV="1">
            <a:off x="1479177" y="4679576"/>
            <a:ext cx="1264024" cy="510987"/>
          </a:xfrm>
          <a:prstGeom prst="straightConnector1">
            <a:avLst/>
          </a:prstGeom>
          <a:ln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82388" y="2048433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ACKed</a:t>
            </a:r>
            <a:r>
              <a:rPr lang="en-GB" dirty="0" smtClean="0"/>
              <a:t>/</a:t>
            </a:r>
            <a:r>
              <a:rPr lang="en-GB" dirty="0" err="1" smtClean="0"/>
              <a:t>NACKed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84094" y="5526740"/>
            <a:ext cx="16466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</a:t>
            </a:r>
          </a:p>
          <a:p>
            <a:r>
              <a:rPr lang="en-GB" dirty="0" smtClean="0"/>
              <a:t>good recovery</a:t>
            </a:r>
          </a:p>
          <a:p>
            <a:r>
              <a:rPr lang="en-GB" dirty="0" smtClean="0"/>
              <a:t>frame</a:t>
            </a:r>
            <a:endParaRPr lang="en-US" dirty="0"/>
          </a:p>
        </p:txBody>
      </p:sp>
      <p:sp>
        <p:nvSpPr>
          <p:cNvPr id="76" name="Right Arrow 75"/>
          <p:cNvSpPr/>
          <p:nvPr/>
        </p:nvSpPr>
        <p:spPr>
          <a:xfrm>
            <a:off x="1008529" y="1476474"/>
            <a:ext cx="7167283" cy="2151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147917" y="1322295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Earlier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8207188" y="132229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Later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2407023" y="5459506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Next candidate</a:t>
            </a:r>
          </a:p>
          <a:p>
            <a:r>
              <a:rPr lang="en-GB" dirty="0" smtClean="0"/>
              <a:t>recovery frame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069541" y="4975412"/>
            <a:ext cx="3658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Red</a:t>
            </a:r>
            <a:r>
              <a:rPr lang="en-GB" sz="2400" dirty="0" smtClean="0"/>
              <a:t> frames are recovery </a:t>
            </a:r>
          </a:p>
          <a:p>
            <a:r>
              <a:rPr lang="en-GB" sz="2400" dirty="0" smtClean="0"/>
              <a:t>reference frames</a:t>
            </a:r>
            <a:endParaRPr lang="en-US" sz="2400" dirty="0"/>
          </a:p>
        </p:txBody>
      </p:sp>
      <p:sp>
        <p:nvSpPr>
          <p:cNvPr id="63" name="TextBox 62"/>
          <p:cNvSpPr txBox="1"/>
          <p:nvPr/>
        </p:nvSpPr>
        <p:spPr>
          <a:xfrm>
            <a:off x="3621740" y="2048433"/>
            <a:ext cx="3929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flight – sent but</a:t>
            </a:r>
            <a:r>
              <a:rPr lang="en-GB" dirty="0" smtClean="0"/>
              <a:t> </a:t>
            </a:r>
            <a:r>
              <a:rPr lang="en-GB" dirty="0" smtClean="0"/>
              <a:t>no </a:t>
            </a:r>
            <a:r>
              <a:rPr lang="en-GB" dirty="0" err="1" smtClean="0"/>
              <a:t>ACK</a:t>
            </a:r>
            <a:r>
              <a:rPr lang="en-GB" dirty="0" smtClean="0"/>
              <a:t>/</a:t>
            </a:r>
            <a:r>
              <a:rPr lang="en-GB" dirty="0" err="1" smtClean="0"/>
              <a:t>NACK</a:t>
            </a:r>
            <a:r>
              <a:rPr lang="en-GB" dirty="0" smtClean="0"/>
              <a:t> yet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480704" y="1237238"/>
            <a:ext cx="4071628" cy="943209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796302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000619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204936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409253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613571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817888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8022205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8226522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366081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5570399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774716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979033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83350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387667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591985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548813" y="1313384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4753130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957447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161764" y="1313384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98986" y="1241720"/>
            <a:ext cx="3883369" cy="94320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2914584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3118901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3323218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527535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731853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936170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140487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4344804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1484363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1688681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1892998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2097315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301632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2505949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2710267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667095" y="1317866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871412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1075729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80046" y="131786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485187" y="2411610"/>
            <a:ext cx="4067145" cy="943209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6800785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7005102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7209419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7413736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7618054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7822371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8026688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8231005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5370564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5574882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779199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5983516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6187833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6392150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6596468" y="2487756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4553296" y="2487756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757613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4961930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5166247" y="248775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393579" y="2416092"/>
            <a:ext cx="2093259" cy="94320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2919067" y="249223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3123384" y="249223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3327701" y="249223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3532018" y="249223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3736336" y="249223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3940653" y="249223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4144970" y="249223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4349287" y="249223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2510432" y="2492238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2714750" y="249223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4476223" y="3639770"/>
            <a:ext cx="4076109" cy="943209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6791821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6996138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7200455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7404772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7609090" y="3715916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7813407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8017724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8222041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5361600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5565918" y="3715916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5770235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5974552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6178869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6383186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6587504" y="3715916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4544332" y="3715916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4748649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4952966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5157283" y="3715916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3415556" y="3644252"/>
            <a:ext cx="1062318" cy="94320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3523054" y="3720398"/>
            <a:ext cx="25053" cy="7958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3727372" y="372039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3931689" y="372039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4136006" y="372039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4340323" y="3720398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>
            <a:off x="8405816" y="1317867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8433150" y="2492243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>
            <a:off x="8406256" y="3706961"/>
            <a:ext cx="25053" cy="7958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itle 1"/>
          <p:cNvSpPr>
            <a:spLocks noGrp="1"/>
          </p:cNvSpPr>
          <p:nvPr>
            <p:ph type="title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GB" dirty="0" smtClean="0"/>
              <a:t>Distribution of recovery frames</a:t>
            </a:r>
            <a:endParaRPr lang="en-US" dirty="0"/>
          </a:p>
        </p:txBody>
      </p:sp>
      <p:sp>
        <p:nvSpPr>
          <p:cNvPr id="178" name="Rectangle 177"/>
          <p:cNvSpPr/>
          <p:nvPr/>
        </p:nvSpPr>
        <p:spPr>
          <a:xfrm>
            <a:off x="2646423" y="5059687"/>
            <a:ext cx="50097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AGE = (1 </a:t>
            </a:r>
            <a:r>
              <a:rPr lang="en-GB" sz="2400" dirty="0" smtClean="0"/>
              <a:t>+ 1/(N-1)) * </a:t>
            </a:r>
            <a:r>
              <a:rPr lang="en-GB" sz="2400" dirty="0" smtClean="0"/>
              <a:t>Effective </a:t>
            </a:r>
            <a:r>
              <a:rPr lang="en-GB" sz="2400" dirty="0" err="1" smtClean="0"/>
              <a:t>RTT</a:t>
            </a:r>
            <a:endParaRPr lang="en-US" sz="2400" dirty="0"/>
          </a:p>
        </p:txBody>
      </p:sp>
      <p:sp>
        <p:nvSpPr>
          <p:cNvPr id="179" name="Rectangle 178"/>
          <p:cNvSpPr/>
          <p:nvPr/>
        </p:nvSpPr>
        <p:spPr>
          <a:xfrm>
            <a:off x="1949824" y="5539753"/>
            <a:ext cx="56881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6 pictures = current + 3*</a:t>
            </a:r>
            <a:r>
              <a:rPr lang="en-GB" sz="2400" dirty="0" err="1" smtClean="0"/>
              <a:t>STR</a:t>
            </a:r>
            <a:r>
              <a:rPr lang="en-GB" sz="2400" dirty="0" smtClean="0"/>
              <a:t> + </a:t>
            </a:r>
            <a:r>
              <a:rPr lang="en-GB" sz="2400" dirty="0" smtClean="0"/>
              <a:t>2*</a:t>
            </a:r>
            <a:r>
              <a:rPr lang="en-GB" sz="2400" dirty="0" err="1" smtClean="0"/>
              <a:t>LTR</a:t>
            </a:r>
            <a:endParaRPr lang="en-GB" sz="2400" dirty="0" smtClean="0"/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Distribution of recovery frames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Recovery frames must be distributed over the effective </a:t>
            </a:r>
            <a:r>
              <a:rPr lang="en-GB" dirty="0" err="1" smtClean="0"/>
              <a:t>RTT</a:t>
            </a:r>
            <a:r>
              <a:rPr lang="en-GB" dirty="0" smtClean="0"/>
              <a:t> i.e. incorporating all delays:</a:t>
            </a:r>
          </a:p>
          <a:p>
            <a:pPr lvl="1"/>
            <a:r>
              <a:rPr lang="en-GB" dirty="0" smtClean="0"/>
              <a:t>Feedback can also be lost</a:t>
            </a:r>
          </a:p>
          <a:p>
            <a:pPr lvl="1"/>
            <a:r>
              <a:rPr lang="en-GB" dirty="0" smtClean="0"/>
              <a:t>Feedback can be required from multiple participants</a:t>
            </a:r>
          </a:p>
          <a:p>
            <a:pPr lvl="1"/>
            <a:r>
              <a:rPr lang="en-GB" dirty="0" err="1" smtClean="0"/>
              <a:t>ERTT</a:t>
            </a:r>
            <a:r>
              <a:rPr lang="en-GB" dirty="0" smtClean="0"/>
              <a:t> is </a:t>
            </a:r>
            <a:r>
              <a:rPr lang="en-GB" dirty="0" smtClean="0"/>
              <a:t>a variable </a:t>
            </a:r>
            <a:r>
              <a:rPr lang="en-GB" dirty="0" smtClean="0"/>
              <a:t>and the worst-case can be very </a:t>
            </a:r>
            <a:r>
              <a:rPr lang="en-GB" dirty="0" smtClean="0"/>
              <a:t>significant</a:t>
            </a:r>
          </a:p>
          <a:p>
            <a:pPr lvl="1"/>
            <a:r>
              <a:rPr lang="en-GB" dirty="0" smtClean="0"/>
              <a:t>Want to cover small and worst-case </a:t>
            </a:r>
            <a:r>
              <a:rPr lang="en-GB" dirty="0" err="1" smtClean="0"/>
              <a:t>RTTs</a:t>
            </a:r>
            <a:r>
              <a:rPr lang="en-GB" dirty="0" smtClean="0"/>
              <a:t> at the same time</a:t>
            </a:r>
            <a:endParaRPr lang="en-GB" dirty="0" smtClean="0"/>
          </a:p>
          <a:p>
            <a:r>
              <a:rPr lang="en-GB" dirty="0" smtClean="0"/>
              <a:t>A small number of recovery frames increases the age of the one used by a large amount</a:t>
            </a: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Analysis of </a:t>
            </a:r>
            <a:r>
              <a:rPr lang="en-GB" dirty="0" err="1" smtClean="0"/>
              <a:t>DPB</a:t>
            </a:r>
            <a:r>
              <a:rPr lang="en-GB" dirty="0" smtClean="0"/>
              <a:t> size so far has not included </a:t>
            </a:r>
            <a:r>
              <a:rPr lang="en-GB" dirty="0" err="1" smtClean="0"/>
              <a:t>LTRs</a:t>
            </a:r>
            <a:endParaRPr lang="en-GB" dirty="0" smtClean="0"/>
          </a:p>
          <a:p>
            <a:r>
              <a:rPr lang="en-GB" dirty="0" smtClean="0"/>
              <a:t>We believe that </a:t>
            </a:r>
            <a:r>
              <a:rPr lang="en-GB" dirty="0" err="1" smtClean="0"/>
              <a:t>HEVC</a:t>
            </a:r>
            <a:r>
              <a:rPr lang="en-GB" dirty="0" smtClean="0"/>
              <a:t> should offer at least the same reference capabilities as </a:t>
            </a:r>
            <a:r>
              <a:rPr lang="en-GB" dirty="0" err="1" smtClean="0"/>
              <a:t>AVC</a:t>
            </a:r>
            <a:r>
              <a:rPr lang="en-GB" dirty="0" smtClean="0"/>
              <a:t> in practice</a:t>
            </a:r>
          </a:p>
          <a:p>
            <a:r>
              <a:rPr lang="en-GB" dirty="0" smtClean="0"/>
              <a:t>Use of multiple </a:t>
            </a:r>
            <a:r>
              <a:rPr lang="en-GB" dirty="0" err="1" smtClean="0"/>
              <a:t>LTRs</a:t>
            </a:r>
            <a:r>
              <a:rPr lang="en-GB" dirty="0" smtClean="0"/>
              <a:t> in </a:t>
            </a:r>
            <a:r>
              <a:rPr lang="en-GB" dirty="0" err="1" smtClean="0"/>
              <a:t>AVC</a:t>
            </a:r>
            <a:r>
              <a:rPr lang="en-GB" dirty="0" smtClean="0"/>
              <a:t> has proved extremely valuable in video conferencing</a:t>
            </a:r>
          </a:p>
          <a:p>
            <a:r>
              <a:rPr lang="en-GB" dirty="0" smtClean="0"/>
              <a:t>We have shipping products making use of 16 reference pictures</a:t>
            </a:r>
          </a:p>
          <a:p>
            <a:r>
              <a:rPr lang="en-GB" dirty="0" smtClean="0"/>
              <a:t>We are agnostic about the method by which an increased </a:t>
            </a:r>
            <a:r>
              <a:rPr lang="en-GB" dirty="0" err="1" smtClean="0"/>
              <a:t>DPB</a:t>
            </a:r>
            <a:r>
              <a:rPr lang="en-GB" dirty="0" smtClean="0"/>
              <a:t> size is achieved (</a:t>
            </a:r>
            <a:r>
              <a:rPr lang="en-GB" dirty="0" err="1" smtClean="0"/>
              <a:t>AVC</a:t>
            </a:r>
            <a:r>
              <a:rPr lang="en-GB" dirty="0" smtClean="0"/>
              <a:t> method or other)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err="1" smtClean="0"/>
              <a:t>MaxDpbSize</a:t>
            </a:r>
            <a:r>
              <a:rPr lang="en-GB" dirty="0" smtClean="0"/>
              <a:t> = 16 for all levels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err="1" smtClean="0"/>
              <a:t>AVC</a:t>
            </a:r>
            <a:r>
              <a:rPr lang="en-GB" dirty="0" smtClean="0"/>
              <a:t> method: </a:t>
            </a:r>
            <a:r>
              <a:rPr lang="en-GB" dirty="0" err="1" smtClean="0"/>
              <a:t>DPB</a:t>
            </a:r>
            <a:r>
              <a:rPr lang="en-GB" dirty="0" smtClean="0"/>
              <a:t> memory equivalent to N largest pictures including current, N=5, 6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“Layered” solution: </a:t>
            </a:r>
            <a:r>
              <a:rPr lang="en-GB" dirty="0" err="1" smtClean="0"/>
              <a:t>DPB</a:t>
            </a:r>
            <a:r>
              <a:rPr lang="en-GB" dirty="0" smtClean="0"/>
              <a:t> memory may be split into N full-size, 2*N half-size, 4*N quarter size, N=5, 6</a:t>
            </a:r>
          </a:p>
          <a:p>
            <a:pPr marL="795528" lvl="1" indent="-457200">
              <a:buFont typeface="Arial" pitchFamily="34" charset="0"/>
              <a:buChar char="•"/>
            </a:pPr>
            <a:r>
              <a:rPr lang="en-GB" dirty="0" smtClean="0"/>
              <a:t>Extends </a:t>
            </a:r>
            <a:r>
              <a:rPr lang="en-GB" dirty="0" err="1" smtClean="0"/>
              <a:t>J0111</a:t>
            </a:r>
            <a:r>
              <a:rPr lang="en-GB" dirty="0" smtClean="0"/>
              <a:t>, </a:t>
            </a:r>
            <a:r>
              <a:rPr lang="en-GB" dirty="0" err="1" smtClean="0"/>
              <a:t>J0210</a:t>
            </a:r>
            <a:r>
              <a:rPr lang="en-GB" dirty="0" smtClean="0"/>
              <a:t>,  </a:t>
            </a:r>
            <a:r>
              <a:rPr lang="en-GB" dirty="0" err="1" smtClean="0"/>
              <a:t>J0283</a:t>
            </a:r>
            <a:r>
              <a:rPr lang="en-GB" dirty="0" smtClean="0"/>
              <a:t>, </a:t>
            </a:r>
            <a:r>
              <a:rPr lang="en-GB" dirty="0" err="1" smtClean="0"/>
              <a:t>J0367</a:t>
            </a:r>
            <a:r>
              <a:rPr lang="en-GB" dirty="0" smtClean="0"/>
              <a:t>, </a:t>
            </a:r>
            <a:r>
              <a:rPr lang="en-GB" dirty="0" err="1" smtClean="0"/>
              <a:t>J0496</a:t>
            </a:r>
            <a:r>
              <a:rPr lang="en-GB" dirty="0" smtClean="0"/>
              <a:t> to 4*N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As 3, but add 3*N/2, 4*N/3 (</a:t>
            </a:r>
            <a:r>
              <a:rPr lang="en-GB" dirty="0" err="1" smtClean="0"/>
              <a:t>J0496</a:t>
            </a:r>
            <a:r>
              <a:rPr lang="en-GB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As 2, 3, or 4, but with N=5 for level &gt; 4 (as per </a:t>
            </a:r>
            <a:r>
              <a:rPr lang="en-GB" dirty="0" err="1" smtClean="0"/>
              <a:t>J0163</a:t>
            </a:r>
            <a:r>
              <a:rPr lang="en-GB" dirty="0" smtClean="0"/>
              <a:t>)</a:t>
            </a:r>
          </a:p>
          <a:p>
            <a:pPr marL="457200" indent="-457200">
              <a:buNone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Cisco White">
  <a:themeElements>
    <a:clrScheme name="Custom 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183B7"/>
      </a:accent1>
      <a:accent2>
        <a:srgbClr val="EE6804"/>
      </a:accent2>
      <a:accent3>
        <a:srgbClr val="FFE429"/>
      </a:accent3>
      <a:accent4>
        <a:srgbClr val="68B442"/>
      </a:accent4>
      <a:accent5>
        <a:srgbClr val="7F44C6"/>
      </a:accent5>
      <a:accent6>
        <a:srgbClr val="B21A1A"/>
      </a:accent6>
      <a:hlink>
        <a:srgbClr val="47B0D5"/>
      </a:hlink>
      <a:folHlink>
        <a:srgbClr val="C9A303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3287</TotalTime>
  <Words>495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Cisco White</vt:lpstr>
      <vt:lpstr>JCTVC-J0199: Comments on DPB size</vt:lpstr>
      <vt:lpstr>Summary</vt:lpstr>
      <vt:lpstr>Flexible DPB size in AVC</vt:lpstr>
      <vt:lpstr>LTRs and error recovery in AVC</vt:lpstr>
      <vt:lpstr>LTRs and error recovery in AVC</vt:lpstr>
      <vt:lpstr>Distribution of recovery frames</vt:lpstr>
      <vt:lpstr>Distribution of recovery frames</vt:lpstr>
      <vt:lpstr>Conclusions</vt:lpstr>
      <vt:lpstr>Some options</vt:lpstr>
    </vt:vector>
  </TitlesOfParts>
  <Company>Duarte 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Before You Use This Template,  Please Read</dc:title>
  <dc:creator>Robin</dc:creator>
  <dc:description>www.duarte.com</dc:description>
  <cp:lastModifiedBy>thdavies</cp:lastModifiedBy>
  <cp:revision>252</cp:revision>
  <dcterms:created xsi:type="dcterms:W3CDTF">2009-07-21T18:09:51Z</dcterms:created>
  <dcterms:modified xsi:type="dcterms:W3CDTF">2012-07-16T09:11:27Z</dcterms:modified>
</cp:coreProperties>
</file>