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13"/>
  </p:notesMasterIdLst>
  <p:handoutMasterIdLst>
    <p:handoutMasterId r:id="rId14"/>
  </p:handoutMasterIdLst>
  <p:sldIdLst>
    <p:sldId id="288" r:id="rId5"/>
    <p:sldId id="289" r:id="rId6"/>
    <p:sldId id="290" r:id="rId7"/>
    <p:sldId id="291" r:id="rId8"/>
    <p:sldId id="295" r:id="rId9"/>
    <p:sldId id="292" r:id="rId10"/>
    <p:sldId id="293" r:id="rId11"/>
    <p:sldId id="294" r:id="rId12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B"/>
    <a:srgbClr val="E7F4F5"/>
    <a:srgbClr val="C9E7E9"/>
    <a:srgbClr val="FFEEB9"/>
    <a:srgbClr val="FFDD71"/>
    <a:srgbClr val="FFE5E5"/>
    <a:srgbClr val="FFB9B9"/>
    <a:srgbClr val="DEF1F2"/>
    <a:srgbClr val="E8E8F8"/>
    <a:srgbClr val="B7BD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6574" autoAdjust="0"/>
  </p:normalViewPr>
  <p:slideViewPr>
    <p:cSldViewPr snapToGrid="0" snapToObjects="1">
      <p:cViewPr varScale="1">
        <p:scale>
          <a:sx n="78" d="100"/>
          <a:sy n="78" d="100"/>
        </p:scale>
        <p:origin x="-108" y="-162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2012/7/17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JCTVC-J0191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2012/7/17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JCTVC-J0191</a:t>
            </a:r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2012/7/17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2012/7/17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STEF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914526"/>
            <a:ext cx="7704000" cy="928104"/>
          </a:xfrm>
        </p:spPr>
        <p:txBody>
          <a:bodyPr/>
          <a:lstStyle/>
          <a:p>
            <a:r>
              <a:rPr lang="en-CA" b="1" dirty="0" smtClean="0"/>
              <a:t>Extension of HM7 to Support Additional Chroma Formats</a:t>
            </a:r>
            <a:endParaRPr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Paul Silcock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JCTVC-J0191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8" y="1224000"/>
            <a:ext cx="8255767" cy="5040000"/>
          </a:xfrm>
        </p:spPr>
        <p:txBody>
          <a:bodyPr/>
          <a:lstStyle/>
          <a:p>
            <a:endParaRPr lang="en-GB" sz="2000" dirty="0" smtClean="0"/>
          </a:p>
          <a:p>
            <a:r>
              <a:rPr lang="en-GB" sz="2000" dirty="0" err="1" smtClean="0"/>
              <a:t>Chroma</a:t>
            </a:r>
            <a:r>
              <a:rPr lang="en-GB" sz="2000" dirty="0" smtClean="0"/>
              <a:t> formats other than 4:2:0 are currently not supported in HM7.x</a:t>
            </a:r>
          </a:p>
          <a:p>
            <a:endParaRPr lang="en-GB" sz="2000" dirty="0" smtClean="0"/>
          </a:p>
          <a:p>
            <a:r>
              <a:rPr lang="en-GB" sz="2000" dirty="0" smtClean="0"/>
              <a:t>Test material and test conditions currently only for 4:2:0.</a:t>
            </a:r>
          </a:p>
          <a:p>
            <a:endParaRPr lang="en-GB" sz="2000" dirty="0" smtClean="0"/>
          </a:p>
          <a:p>
            <a:r>
              <a:rPr lang="en-GB" sz="2000" dirty="0" smtClean="0"/>
              <a:t>A software model will be required to support other commonly used chroma formats, such as 4:2:2 and 4:4:4. </a:t>
            </a:r>
          </a:p>
          <a:p>
            <a:endParaRPr lang="en-GB" sz="2000" dirty="0" smtClean="0"/>
          </a:p>
          <a:p>
            <a:r>
              <a:rPr lang="en-GB" sz="2000" dirty="0" smtClean="0"/>
              <a:t>This proposal presents a software model that could be used as a candidate for cross-verification of 4:2:2, 4:4:4 and 4:0:0 tools.</a:t>
            </a:r>
          </a:p>
          <a:p>
            <a:pPr>
              <a:buNone/>
            </a:pPr>
            <a:r>
              <a:rPr lang="en-GB" sz="2000" dirty="0" smtClean="0"/>
              <a:t> </a:t>
            </a:r>
          </a:p>
          <a:p>
            <a:r>
              <a:rPr lang="en-GB" sz="2000" dirty="0" smtClean="0"/>
              <a:t>Proposals on suitable test material or test conditions are not part of this proposal.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JCTVC-J0191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2012/7/17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Extended Chroma Format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GB" sz="1800" dirty="0" smtClean="0"/>
          </a:p>
          <a:p>
            <a:r>
              <a:rPr lang="en-GB" dirty="0" smtClean="0"/>
              <a:t>A software model based upon HM7.x.</a:t>
            </a:r>
          </a:p>
          <a:p>
            <a:pPr>
              <a:buNone/>
            </a:pPr>
            <a:endParaRPr lang="en-GB" sz="2000" dirty="0" smtClean="0"/>
          </a:p>
          <a:p>
            <a:pPr lvl="1"/>
            <a:r>
              <a:rPr lang="en-GB" dirty="0" smtClean="0"/>
              <a:t>Compatible with both standard and irregular configurations of</a:t>
            </a:r>
            <a:br>
              <a:rPr lang="en-GB" dirty="0" smtClean="0"/>
            </a:br>
            <a:r>
              <a:rPr lang="en-GB" dirty="0" smtClean="0"/>
              <a:t>HM7.x for 4:2:0.</a:t>
            </a:r>
          </a:p>
          <a:p>
            <a:pPr lvl="1">
              <a:buNone/>
            </a:pPr>
            <a:endParaRPr lang="en-GB" dirty="0" smtClean="0"/>
          </a:p>
          <a:p>
            <a:pPr lvl="1"/>
            <a:r>
              <a:rPr lang="en-GB" dirty="0" smtClean="0"/>
              <a:t>Supports 4:2:2, 4:4:4 and 4:0:0 formats.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Our aim is for the model to be used by other groups who </a:t>
            </a:r>
            <a:br>
              <a:rPr lang="en-GB" dirty="0" smtClean="0"/>
            </a:br>
            <a:r>
              <a:rPr lang="en-GB" dirty="0" smtClean="0"/>
              <a:t>wish to cross-check their own implementations.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We are not proposing any particular/default configuration.</a:t>
            </a:r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JCTVC-J0191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2012/7/17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Table of Configurable Features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JCTVC-J0191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2012/7/17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64491" y="1147232"/>
          <a:ext cx="8157718" cy="4975589"/>
        </p:xfrm>
        <a:graphic>
          <a:graphicData uri="http://schemas.openxmlformats.org/drawingml/2006/table">
            <a:tbl>
              <a:tblPr/>
              <a:tblGrid>
                <a:gridCol w="1720341"/>
                <a:gridCol w="6437377"/>
              </a:tblGrid>
              <a:tr h="31538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i="0" dirty="0">
                          <a:latin typeface="+mn-lt"/>
                          <a:ea typeface="Times New Roman"/>
                          <a:cs typeface="Times New Roman"/>
                        </a:rPr>
                        <a:t>Tool / Feature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594">
                <a:tc rowSpan="3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Block structure</a:t>
                      </a:r>
                      <a:endParaRPr lang="en-GB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Slices/CU/PU structures.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6472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TU structures.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NSQT.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6472">
                <a:tc rowSpan="5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Prediction</a:t>
                      </a:r>
                      <a:endParaRPr lang="en-GB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Intra-prediction angular prediction.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56472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Intra reference sample filtering.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56472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TU edge filtering for H, V and DC modes.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 err="1">
                          <a:latin typeface="+mn-lt"/>
                          <a:ea typeface="Times New Roman"/>
                          <a:cs typeface="Times New Roman"/>
                        </a:rPr>
                        <a:t>LM_Chroma</a:t>
                      </a: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 smtClean="0">
                          <a:latin typeface="+mn-lt"/>
                          <a:ea typeface="Times New Roman"/>
                          <a:cs typeface="Times New Roman"/>
                        </a:rPr>
                        <a:t>Motion interpolation filters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59594">
                <a:tc rowSpan="4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Transform</a:t>
                      </a:r>
                      <a:r>
                        <a:rPr lang="en-GB" sz="16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 &amp; </a:t>
                      </a:r>
                      <a:r>
                        <a:rPr lang="en-GB" sz="1600" b="1" baseline="0" dirty="0" err="1" smtClean="0">
                          <a:latin typeface="+mn-lt"/>
                          <a:ea typeface="Times New Roman"/>
                          <a:cs typeface="Times New Roman"/>
                        </a:rPr>
                        <a:t>Quantizer</a:t>
                      </a:r>
                      <a:endParaRPr lang="en-GB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MDDT.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 smtClean="0">
                          <a:latin typeface="+mn-lt"/>
                          <a:ea typeface="Times New Roman"/>
                          <a:cs typeface="Times New Roman"/>
                        </a:rPr>
                        <a:t>Modified</a:t>
                      </a:r>
                      <a:r>
                        <a:rPr lang="en-US" sz="1400" i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QP for rectangular blocks (4:2:2)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Scaling lists.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Chroma QP clipping table.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</a:tr>
              <a:tr h="259594">
                <a:tc rowSpan="4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Entropy Coding</a:t>
                      </a:r>
                      <a:endParaRPr lang="en-GB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+mn-lt"/>
                          <a:ea typeface="Times New Roman"/>
                          <a:cs typeface="Times New Roman"/>
                        </a:rPr>
                        <a:t>Chroma CBF Context Variable (CV) derivation.</a:t>
                      </a:r>
                      <a:endParaRPr lang="en-GB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Chroma CV sets and rules.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MDCS.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Significance map coding.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</a:tr>
              <a:tr h="259594">
                <a:tc gridSpan="2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959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100" i="0" dirty="0" smtClean="0">
                          <a:latin typeface="+mn-lt"/>
                          <a:ea typeface="Times New Roman"/>
                          <a:cs typeface="Times New Roman"/>
                        </a:rPr>
                        <a:t>No functional changes implemented</a:t>
                      </a:r>
                      <a:r>
                        <a:rPr lang="en-US" sz="1100" i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100" i="0" dirty="0" smtClean="0">
                          <a:latin typeface="+mn-lt"/>
                          <a:ea typeface="Times New Roman"/>
                          <a:cs typeface="Times New Roman"/>
                        </a:rPr>
                        <a:t>for deblocking filter,</a:t>
                      </a:r>
                      <a:r>
                        <a:rPr lang="en-US" sz="1100" i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100" i="0" dirty="0" smtClean="0">
                          <a:latin typeface="+mn-lt"/>
                          <a:ea typeface="Times New Roman"/>
                          <a:cs typeface="Times New Roman"/>
                        </a:rPr>
                        <a:t>ALF,</a:t>
                      </a:r>
                      <a:r>
                        <a:rPr lang="en-US" sz="1100" i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100" i="0" dirty="0" smtClean="0">
                          <a:latin typeface="+mn-lt"/>
                          <a:ea typeface="Times New Roman"/>
                          <a:cs typeface="Times New Roman"/>
                        </a:rPr>
                        <a:t>SAO</a:t>
                      </a:r>
                      <a:r>
                        <a:rPr lang="en-US" sz="1100" i="0" dirty="0"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en-GB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858426" cy="720725"/>
          </a:xfrm>
        </p:spPr>
        <p:txBody>
          <a:bodyPr/>
          <a:lstStyle/>
          <a:p>
            <a:r>
              <a:rPr lang="en-GB" dirty="0" smtClean="0"/>
              <a:t>Table of Configurable Features (cont.)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JCTVC-J0191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2012/7/17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64491" y="1147241"/>
          <a:ext cx="8415018" cy="4752340"/>
        </p:xfrm>
        <a:graphic>
          <a:graphicData uri="http://schemas.openxmlformats.org/drawingml/2006/table">
            <a:tbl>
              <a:tblPr/>
              <a:tblGrid>
                <a:gridCol w="2243281"/>
                <a:gridCol w="429371"/>
                <a:gridCol w="446929"/>
                <a:gridCol w="419100"/>
                <a:gridCol w="449580"/>
                <a:gridCol w="4426757"/>
              </a:tblGrid>
              <a:tr h="98323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i="0" dirty="0">
                          <a:latin typeface="Times New Roman"/>
                          <a:ea typeface="Times New Roman"/>
                          <a:cs typeface="Times New Roman"/>
                        </a:rPr>
                        <a:t>Tool / Feature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i="0" dirty="0">
                          <a:latin typeface="Times New Roman"/>
                          <a:ea typeface="Times New Roman"/>
                          <a:cs typeface="Times New Roman"/>
                        </a:rPr>
                        <a:t>Support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i="0" dirty="0">
                          <a:latin typeface="Times New Roman"/>
                          <a:ea typeface="Times New Roman"/>
                          <a:cs typeface="Times New Roman"/>
                        </a:rPr>
                        <a:t>Comments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i="0" dirty="0">
                          <a:latin typeface="Times New Roman"/>
                          <a:ea typeface="Times New Roman"/>
                          <a:cs typeface="Times New Roman"/>
                        </a:rPr>
                        <a:t>4:0:0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i="0" dirty="0">
                          <a:latin typeface="Times New Roman"/>
                          <a:ea typeface="Times New Roman"/>
                          <a:cs typeface="Times New Roman"/>
                        </a:rPr>
                        <a:t>4:2:0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i="0" dirty="0">
                          <a:latin typeface="Times New Roman"/>
                          <a:ea typeface="Times New Roman"/>
                          <a:cs typeface="Times New Roman"/>
                        </a:rPr>
                        <a:t>4:2:2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i="0" dirty="0">
                          <a:latin typeface="Times New Roman"/>
                          <a:ea typeface="Times New Roman"/>
                          <a:cs typeface="Times New Roman"/>
                        </a:rPr>
                        <a:t>4:4:4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8044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Compatibility with HM7.0.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Standard </a:t>
                      </a:r>
                      <a:r>
                        <a:rPr lang="en-US" sz="140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and irregular</a:t>
                      </a:r>
                      <a:r>
                        <a:rPr lang="en-US" sz="1400" i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configurations </a:t>
                      </a: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tested.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4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Input and output file formats.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New file formats for 4:0:0, 4:2:2 and 4:4:4.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91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Slices/CU/PU structures.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Slices, CU and PU structures are chroma-format independent.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54369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TU structures.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Chroma TU structure for 4:4:4 may be configured to be the same as luma, or may follow the same splits as 4:2:0.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Chroma TU structure for 4:2:2 for non-NSQT structures has twice the number of samples vertically than horizontally.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044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NSQT.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New shapes may be used for chroma in 4:2:2 and 4:4:4.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0891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Intra-prediction angular prediction.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The 4:2:2 algorithm has been modified to account for the change in sample aspect ratio for the chroma channels.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60891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Intra reference sample filtering.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Options are also available to configure filtering on the chroma channel, applicable to 4:2:2 and 4:4:4.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60891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TU edge filtering for H, V and DC modes.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Options are also available to configure filtering on the chroma channel, applicable to 4:2:2 and 4:4:4.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60891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 err="1">
                          <a:latin typeface="Times New Roman"/>
                          <a:ea typeface="Times New Roman"/>
                          <a:cs typeface="Times New Roman"/>
                        </a:rPr>
                        <a:t>LM_Chroma</a:t>
                      </a: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The sample used for 4:4:4 may optionally be from the </a:t>
                      </a:r>
                      <a:r>
                        <a:rPr lang="en-US" sz="1400" i="0" dirty="0" err="1">
                          <a:latin typeface="Times New Roman"/>
                          <a:ea typeface="Times New Roman"/>
                          <a:cs typeface="Times New Roman"/>
                        </a:rPr>
                        <a:t>neighbouring</a:t>
                      </a: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 column.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8044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Motion interpolation filters.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May use either the luma or a sub-sampled version of the chroma filter to achieve a ¼ sub-</a:t>
                      </a:r>
                      <a:r>
                        <a:rPr lang="en-US" sz="1400" i="0" dirty="0" err="1">
                          <a:latin typeface="Times New Roman"/>
                          <a:ea typeface="Times New Roman"/>
                          <a:cs typeface="Times New Roman"/>
                        </a:rPr>
                        <a:t>pel</a:t>
                      </a: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 accuracy prediction for the chroma channel.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8041306" cy="720725"/>
          </a:xfrm>
        </p:spPr>
        <p:txBody>
          <a:bodyPr/>
          <a:lstStyle/>
          <a:p>
            <a:r>
              <a:rPr lang="en-GB" dirty="0" smtClean="0"/>
              <a:t>Table of Configurable Features (cont.)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JCTVC-J0191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2012/7/17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64491" y="1144855"/>
          <a:ext cx="8415018" cy="4965700"/>
        </p:xfrm>
        <a:graphic>
          <a:graphicData uri="http://schemas.openxmlformats.org/drawingml/2006/table">
            <a:tbl>
              <a:tblPr/>
              <a:tblGrid>
                <a:gridCol w="2243281"/>
                <a:gridCol w="429371"/>
                <a:gridCol w="446929"/>
                <a:gridCol w="419100"/>
                <a:gridCol w="449580"/>
                <a:gridCol w="4426757"/>
              </a:tblGrid>
              <a:tr h="98323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i="0" dirty="0">
                          <a:latin typeface="Times New Roman"/>
                          <a:ea typeface="Times New Roman"/>
                          <a:cs typeface="Times New Roman"/>
                        </a:rPr>
                        <a:t>Tool / Feature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i="0" dirty="0">
                          <a:latin typeface="Times New Roman"/>
                          <a:ea typeface="Times New Roman"/>
                          <a:cs typeface="Times New Roman"/>
                        </a:rPr>
                        <a:t>Support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i="0" dirty="0">
                          <a:latin typeface="Times New Roman"/>
                          <a:ea typeface="Times New Roman"/>
                          <a:cs typeface="Times New Roman"/>
                        </a:rPr>
                        <a:t>Comments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8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i="0" dirty="0">
                          <a:latin typeface="Times New Roman"/>
                          <a:ea typeface="Times New Roman"/>
                          <a:cs typeface="Times New Roman"/>
                        </a:rPr>
                        <a:t>4:0:0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i="0" dirty="0">
                          <a:latin typeface="Times New Roman"/>
                          <a:ea typeface="Times New Roman"/>
                          <a:cs typeface="Times New Roman"/>
                        </a:rPr>
                        <a:t>4:2:0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i="0" dirty="0">
                          <a:latin typeface="Times New Roman"/>
                          <a:ea typeface="Times New Roman"/>
                          <a:cs typeface="Times New Roman"/>
                        </a:rPr>
                        <a:t>4:2:2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i="0" dirty="0">
                          <a:latin typeface="Times New Roman"/>
                          <a:ea typeface="Times New Roman"/>
                          <a:cs typeface="Times New Roman"/>
                        </a:rPr>
                        <a:t>4:4:4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1337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MDDT.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MDDT may be optionally applied to chroma 4x4 blocks for 4:4:4.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</a:tr>
              <a:tr h="293478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Scaling lists.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For 4:2:2, a larger scaling list is used and sub-sampled.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The 32x32 chroma scaling list is undefined, and currently uses the same as luma.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</a:tr>
              <a:tr h="160891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Chroma QP clipping table.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Unchanged from HM7.0, but there is the option to use a different clipping table for 4:2:2 and 4:4:4.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</a:tr>
              <a:tr h="241337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Chroma CBF Context Variable (CV) derivation.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9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Unchanged from HM7.0, but the CBF derivation for chroma may optionally use a non-depth based selection criteria.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</a:tr>
              <a:tr h="321783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Chroma CV sets and rules.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9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Unchanged from HM7.0, but the rules for chroma CV derivation may be optionally forced to be the same as luma. The CVs for </a:t>
                      </a:r>
                      <a:r>
                        <a:rPr lang="en-US" sz="1400" i="0" dirty="0" err="1">
                          <a:latin typeface="Times New Roman"/>
                          <a:ea typeface="Times New Roman"/>
                          <a:cs typeface="Times New Roman"/>
                        </a:rPr>
                        <a:t>Cb</a:t>
                      </a: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 and Cr may be separated, or just a single set of CVs for Y, </a:t>
                      </a:r>
                      <a:r>
                        <a:rPr lang="en-US" sz="1400" i="0" dirty="0" err="1">
                          <a:latin typeface="Times New Roman"/>
                          <a:ea typeface="Times New Roman"/>
                          <a:cs typeface="Times New Roman"/>
                        </a:rPr>
                        <a:t>Cb</a:t>
                      </a: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 and Cr may be used.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</a:tr>
              <a:tr h="160891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MDCS.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9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MDCS is only used for luma in HM7.0, but it may be optionally applied to chroma.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</a:tr>
              <a:tr h="241337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Significance map coding.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B9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The significance map given in JCTVC-I0521 may be used, instead of the default </a:t>
                      </a:r>
                      <a:r>
                        <a:rPr lang="en-US" sz="1400" i="0" dirty="0" err="1">
                          <a:latin typeface="Times New Roman"/>
                          <a:ea typeface="Times New Roman"/>
                          <a:cs typeface="Times New Roman"/>
                        </a:rPr>
                        <a:t>neighbour</a:t>
                      </a: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-based algorithm, for the 4x8 and 8x4 4:2:2 chroma blocks.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</a:tr>
              <a:tr h="8044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Deblocking filter.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DB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No significant changes required.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DBD"/>
                    </a:solidFill>
                  </a:tcPr>
                </a:tc>
              </a:tr>
              <a:tr h="8044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ALF.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DB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No significant changes required.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DBD"/>
                    </a:solidFill>
                  </a:tcPr>
                </a:tc>
              </a:tr>
              <a:tr h="80446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SAO.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DB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Times New Roman"/>
                          <a:ea typeface="Times New Roman"/>
                          <a:cs typeface="Times New Roman"/>
                        </a:rPr>
                        <a:t>No significant changes required.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DB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Software model is available for comparison purposes.</a:t>
            </a:r>
          </a:p>
          <a:p>
            <a:endParaRPr lang="en-GB" dirty="0" smtClean="0"/>
          </a:p>
          <a:p>
            <a:r>
              <a:rPr lang="en-GB" dirty="0" smtClean="0"/>
              <a:t>Proposals on suitable test material or test conditions are not part of this proposal.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JCTVC-J0191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2012/7/17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D8C616-45A8-4DF6-AB95-DB485F80A8BC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820</Words>
  <Application>Microsoft Office PowerPoint</Application>
  <PresentationFormat>On-screen Show (4:3)</PresentationFormat>
  <Paragraphs>215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GBM_Master</vt:lpstr>
      <vt:lpstr>Extension of HM7 to Support Additional Chroma Formats</vt:lpstr>
      <vt:lpstr>Introduction</vt:lpstr>
      <vt:lpstr>Extended Chroma Format Model</vt:lpstr>
      <vt:lpstr>Table of Configurable Features</vt:lpstr>
      <vt:lpstr>Table of Configurable Features (cont.)</vt:lpstr>
      <vt:lpstr>Table of Configurable Features (cont.)</vt:lpstr>
      <vt:lpstr>Conclusion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Extension of HM7 to Support Additional Chroma Formats</dc:title>
  <dc:creator/>
  <cp:lastModifiedBy/>
  <cp:revision>1</cp:revision>
  <dcterms:created xsi:type="dcterms:W3CDTF">2010-06-25T05:44:48Z</dcterms:created>
  <dcterms:modified xsi:type="dcterms:W3CDTF">2012-07-17T18:12:42Z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