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0" r:id="rId9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E6"/>
    <a:srgbClr val="00FF00"/>
    <a:srgbClr val="0000FF"/>
    <a:srgbClr val="CCFFCC"/>
    <a:srgbClr val="BFE1EB"/>
    <a:srgbClr val="C1D4FF"/>
    <a:srgbClr val="C0C0FF"/>
    <a:srgbClr val="8080FF"/>
    <a:srgbClr val="FFFFDC"/>
    <a:srgbClr val="FF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05" autoAdjust="0"/>
    <p:restoredTop sz="86707" autoAdjust="0"/>
  </p:normalViewPr>
  <p:slideViewPr>
    <p:cSldViewPr showGuides="1">
      <p:cViewPr>
        <p:scale>
          <a:sx n="75" d="100"/>
          <a:sy n="75" d="100"/>
        </p:scale>
        <p:origin x="-389" y="-16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103" d="100"/>
          <a:sy n="103" d="100"/>
        </p:scale>
        <p:origin x="-1476" y="-84"/>
      </p:cViewPr>
      <p:guideLst>
        <p:guide orient="horz" pos="3131"/>
        <p:guide pos="2144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79DBA-855D-4F9A-9E75-F4D5C67C1BCF}" type="datetimeFigureOut">
              <a:rPr kumimoji="1" lang="ja-JP" altLang="en-US" smtClean="0"/>
              <a:pPr/>
              <a:t>2012/7/11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C16A0-50F0-44DD-BBFA-9D8B49ADB04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85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B4B53-65F2-482C-8972-64240C345892}" type="datetimeFigureOut">
              <a:rPr kumimoji="1" lang="ja-JP" altLang="en-US" smtClean="0"/>
              <a:pPr/>
              <a:t>2012/7/11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B02B8-E4A6-4E7C-A97A-7F79495F5C1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729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B02B8-E4A6-4E7C-A97A-7F79495F5C1B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850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B02B8-E4A6-4E7C-A97A-7F79495F5C1B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389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52000"/>
          </a:blip>
          <a:srcRect/>
          <a:stretch>
            <a:fillRect/>
          </a:stretch>
        </p:blipFill>
        <p:spPr bwMode="auto">
          <a:xfrm>
            <a:off x="-36512" y="0"/>
            <a:ext cx="9180512" cy="68853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>
              <a:defRPr sz="4800" b="1" cap="none" spc="0" baseline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11760" y="3958208"/>
            <a:ext cx="6480720" cy="1991072"/>
          </a:xfrm>
          <a:effectLst>
            <a:outerShdw blurRad="38100" dist="19050" dir="2700000" algn="tl" rotWithShape="0">
              <a:schemeClr val="bg1"/>
            </a:outerShdw>
          </a:effectLst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pic>
        <p:nvPicPr>
          <p:cNvPr id="12" name="Picture 9" descr="nttlogo-nt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3476" y="6096071"/>
            <a:ext cx="1212900" cy="47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:\Desktop\名称未設定-1.png"/>
          <p:cNvPicPr>
            <a:picLocks noChangeAspect="1" noChangeArrowheads="1"/>
          </p:cNvPicPr>
          <p:nvPr userDrawn="1"/>
        </p:nvPicPr>
        <p:blipFill>
          <a:blip r:embed="rId4" cstate="print"/>
          <a:srcRect r="61556"/>
          <a:stretch>
            <a:fillRect/>
          </a:stretch>
        </p:blipFill>
        <p:spPr bwMode="auto">
          <a:xfrm>
            <a:off x="8136107" y="5950744"/>
            <a:ext cx="797640" cy="718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773938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142471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210690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76000" indent="-288000">
              <a:defRPr/>
            </a:lvl2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56098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803976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0898699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985673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591345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055703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448101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3861758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C:\Users\Aki\Desktop\Futter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8" y="6416675"/>
            <a:ext cx="91440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正方形/長方形 8"/>
          <p:cNvSpPr/>
          <p:nvPr userDrawn="1"/>
        </p:nvSpPr>
        <p:spPr bwMode="auto">
          <a:xfrm>
            <a:off x="0" y="5949280"/>
            <a:ext cx="3851920" cy="914400"/>
          </a:xfrm>
          <a:prstGeom prst="rect">
            <a:avLst/>
          </a:prstGeom>
          <a:gradFill>
            <a:gsLst>
              <a:gs pos="59000">
                <a:schemeClr val="bg1"/>
              </a:gs>
              <a:gs pos="91000">
                <a:schemeClr val="bg1">
                  <a:alpha val="0"/>
                </a:schemeClr>
              </a:gs>
            </a:gsLst>
            <a:lin ang="1800000" scaled="0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0" rIns="9144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1159736" y="6508164"/>
            <a:ext cx="7732744" cy="305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12700" dir="2700000" algn="ctr" rotWithShape="0">
              <a:schemeClr val="bg1"/>
            </a:outerShdw>
          </a:effectLst>
        </p:spPr>
        <p:txBody>
          <a:bodyPr wrap="square" lIns="90487" tIns="44450" rIns="90487" bIns="4445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kern="1200" dirty="0" smtClean="0">
                <a:solidFill>
                  <a:srgbClr val="000000"/>
                </a:solidFill>
                <a:effectLst/>
                <a:latin typeface="Arial" pitchFamily="34" charset="0"/>
                <a:ea typeface="メイリオ" pitchFamily="50" charset="-128"/>
                <a:cs typeface="Arial" pitchFamily="34" charset="0"/>
              </a:rPr>
              <a:t>JCTVC-I0165</a:t>
            </a:r>
            <a:endParaRPr kumimoji="1" lang="ja-JP" altLang="ja-JP" sz="1400" b="1" i="0" kern="1200" dirty="0">
              <a:solidFill>
                <a:srgbClr val="000000"/>
              </a:solidFill>
              <a:effectLst/>
              <a:latin typeface="Arial" pitchFamily="34" charset="0"/>
              <a:ea typeface="メイリオ" pitchFamily="50" charset="-128"/>
              <a:cs typeface="Arial" pitchFamily="34" charset="0"/>
            </a:endParaRPr>
          </a:p>
        </p:txBody>
      </p:sp>
      <p:pic>
        <p:nvPicPr>
          <p:cNvPr id="11" name="Picture 2" descr="F:\Desktop\名称未設定-1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5295" y="6489526"/>
            <a:ext cx="935037" cy="323850"/>
          </a:xfrm>
          <a:prstGeom prst="rect">
            <a:avLst/>
          </a:prstGeom>
          <a:noFill/>
        </p:spPr>
      </p:pic>
      <p:pic>
        <p:nvPicPr>
          <p:cNvPr id="7" name="Picture 12" descr="C:\Users\Aki\Desktop\Back2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538956"/>
          </a:xfrm>
          <a:prstGeom prst="rect">
            <a:avLst/>
          </a:prstGeom>
          <a:effectLst>
            <a:outerShdw blurRad="50800" dist="38100" dir="2700000" algn="tl" rotWithShape="0">
              <a:prstClr val="black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1520" y="1052736"/>
            <a:ext cx="8640960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440" y="6520259"/>
            <a:ext cx="576064" cy="345679"/>
          </a:xfrm>
          <a:prstGeom prst="rect">
            <a:avLst/>
          </a:prstGeom>
          <a:effectLst>
            <a:outerShdw blurRad="50800" dist="38100" dir="2700000" algn="tl" rotWithShape="0">
              <a:prstClr val="black"/>
            </a:outerShdw>
          </a:effectLst>
        </p:spPr>
        <p:txBody>
          <a:bodyPr vert="horz" lIns="91440" tIns="45720" rIns="108000" bIns="144000" rtlCol="0" anchor="ctr"/>
          <a:lstStyle>
            <a:lvl1pPr algn="r">
              <a:defRPr sz="16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8D5204A3-42BC-47E7-BFC0-7F8A7102F473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6239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600" b="0" kern="1200" cap="none" spc="0" baseline="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Lithos Pro Regular" pitchFamily="82" charset="0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spcBef>
          <a:spcPts val="600"/>
        </a:spcBef>
        <a:buClr>
          <a:srgbClr val="0000FF"/>
        </a:buClr>
        <a:buFont typeface="Calibri" pitchFamily="34" charset="0"/>
        <a:buChar char="▫"/>
        <a:defRPr kumimoji="1" sz="2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504000" indent="-216000" algn="l" defTabSz="914400" rtl="0" eaLnBrk="1" latinLnBrk="0" hangingPunct="1">
        <a:spcBef>
          <a:spcPts val="0"/>
        </a:spcBef>
        <a:buClr>
          <a:srgbClr val="0000FF"/>
        </a:buClr>
        <a:buFont typeface="Arial" pitchFamily="34" charset="0"/>
        <a:buChar char="–"/>
        <a:defRPr kumimoji="1" sz="24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864000" indent="-216000" algn="l" defTabSz="914400" rtl="0" eaLnBrk="1" latinLnBrk="0" hangingPunct="1">
        <a:spcBef>
          <a:spcPts val="0"/>
        </a:spcBef>
        <a:buClr>
          <a:srgbClr val="0000FF"/>
        </a:buClr>
        <a:buFont typeface="Arial" pitchFamily="34" charset="0"/>
        <a:buChar char="•"/>
        <a:defRPr kumimoji="1"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kumimoji="1"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kumimoji="1"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36512" y="1844824"/>
            <a:ext cx="9180512" cy="26667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CA" altLang="ja-JP" sz="4000" dirty="0">
                <a:effectLst/>
              </a:rPr>
              <a:t>LCU-based framework </a:t>
            </a:r>
            <a:r>
              <a:rPr lang="en-CA" altLang="ja-JP" sz="4000" dirty="0" smtClean="0">
                <a:effectLst/>
              </a:rPr>
              <a:t/>
            </a:r>
            <a:br>
              <a:rPr lang="en-CA" altLang="ja-JP" sz="4000" dirty="0" smtClean="0">
                <a:effectLst/>
              </a:rPr>
            </a:br>
            <a:r>
              <a:rPr lang="en-CA" altLang="ja-JP" sz="4000" dirty="0" smtClean="0">
                <a:effectLst/>
              </a:rPr>
              <a:t>with </a:t>
            </a:r>
            <a:r>
              <a:rPr lang="en-CA" altLang="ja-JP" sz="4000" dirty="0">
                <a:effectLst/>
              </a:rPr>
              <a:t>zero pixel line </a:t>
            </a:r>
            <a:r>
              <a:rPr lang="en-CA" altLang="ja-JP" sz="4000" dirty="0" smtClean="0">
                <a:effectLst/>
              </a:rPr>
              <a:t>buffers </a:t>
            </a:r>
            <a:br>
              <a:rPr lang="en-CA" altLang="ja-JP" sz="4000" dirty="0" smtClean="0">
                <a:effectLst/>
              </a:rPr>
            </a:br>
            <a:r>
              <a:rPr lang="en-CA" altLang="ja-JP" sz="4000" dirty="0" smtClean="0">
                <a:effectLst/>
              </a:rPr>
              <a:t>for </a:t>
            </a:r>
            <a:r>
              <a:rPr lang="en-CA" altLang="ja-JP" sz="4000" dirty="0">
                <a:effectLst/>
              </a:rPr>
              <a:t>non-local means filter</a:t>
            </a:r>
            <a:endParaRPr kumimoji="1" lang="ja-JP" altLang="en-US" sz="40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31788" y="1188041"/>
            <a:ext cx="8312178" cy="5847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200" b="1" dirty="0" smtClean="0">
                <a:latin typeface="Arial" pitchFamily="34" charset="0"/>
                <a:ea typeface="メイリオ" pitchFamily="50" charset="-128"/>
                <a:cs typeface="Arial" pitchFamily="34" charset="0"/>
              </a:rPr>
              <a:t>JCTVC-I0165</a:t>
            </a: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683568" y="4581128"/>
            <a:ext cx="8496944" cy="1224136"/>
          </a:xfrm>
        </p:spPr>
        <p:txBody>
          <a:bodyPr rIns="324000">
            <a:normAutofit/>
          </a:bodyPr>
          <a:lstStyle/>
          <a:p>
            <a:pPr>
              <a:spcBef>
                <a:spcPts val="0"/>
              </a:spcBef>
            </a:pPr>
            <a:r>
              <a:rPr lang="en-US" altLang="ja-JP" b="1" dirty="0" smtClean="0">
                <a:cs typeface="Arial" pitchFamily="34" charset="0"/>
              </a:rPr>
              <a:t>M. Matsumura, </a:t>
            </a:r>
            <a:r>
              <a:rPr lang="en-US" altLang="ja-JP" b="1" dirty="0">
                <a:cs typeface="Arial" pitchFamily="34" charset="0"/>
              </a:rPr>
              <a:t>S. </a:t>
            </a:r>
            <a:r>
              <a:rPr lang="en-US" altLang="ja-JP" b="1" dirty="0" err="1" smtClean="0">
                <a:cs typeface="Arial" pitchFamily="34" charset="0"/>
              </a:rPr>
              <a:t>Takamura</a:t>
            </a:r>
            <a:r>
              <a:rPr lang="ja-JP" altLang="en-US" b="1" dirty="0" smtClean="0">
                <a:cs typeface="Arial" pitchFamily="34" charset="0"/>
              </a:rPr>
              <a:t> </a:t>
            </a:r>
            <a:r>
              <a:rPr lang="en-US" altLang="ja-JP" b="1" dirty="0" smtClean="0">
                <a:cs typeface="Arial" pitchFamily="34" charset="0"/>
              </a:rPr>
              <a:t>and A. Shimizu</a:t>
            </a:r>
            <a:endParaRPr lang="en-US" altLang="ja-JP" b="1" dirty="0"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en-US" altLang="ja-JP" b="1" dirty="0">
                <a:cs typeface="Arial" pitchFamily="34" charset="0"/>
              </a:rPr>
              <a:t>NTT </a:t>
            </a:r>
            <a:r>
              <a:rPr lang="en-US" altLang="ja-JP" b="1" dirty="0" smtClean="0">
                <a:cs typeface="Arial" pitchFamily="34" charset="0"/>
              </a:rPr>
              <a:t>Media Intelligence </a:t>
            </a:r>
            <a:r>
              <a:rPr lang="en-US" altLang="ja-JP" b="1" dirty="0">
                <a:cs typeface="Arial" pitchFamily="34" charset="0"/>
              </a:rPr>
              <a:t>Laboratories</a:t>
            </a:r>
          </a:p>
          <a:p>
            <a:pPr>
              <a:spcBef>
                <a:spcPts val="0"/>
              </a:spcBef>
            </a:pPr>
            <a:r>
              <a:rPr lang="en-US" altLang="ja-JP" b="1" dirty="0">
                <a:cs typeface="Arial" pitchFamily="34" charset="0"/>
              </a:rPr>
              <a:t>NTT Corporation, Japan</a:t>
            </a:r>
            <a:endParaRPr lang="ja-JP" altLang="en-US" b="1" dirty="0">
              <a:cs typeface="Arial" pitchFamily="34" charset="0"/>
            </a:endParaRPr>
          </a:p>
          <a:p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3334091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正方形/長方形 68"/>
          <p:cNvSpPr/>
          <p:nvPr/>
        </p:nvSpPr>
        <p:spPr>
          <a:xfrm>
            <a:off x="683460" y="1628750"/>
            <a:ext cx="7777080" cy="936130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t" anchorCtr="0">
            <a:noAutofit/>
          </a:bodyPr>
          <a:lstStyle/>
          <a:p>
            <a:r>
              <a:rPr kumimoji="1" lang="en-US" altLang="ja-JP" sz="2400" b="1" dirty="0" smtClean="0">
                <a:latin typeface="Arial" pitchFamily="34" charset="0"/>
                <a:cs typeface="Arial" pitchFamily="34" charset="0"/>
              </a:rPr>
              <a:t>Proposed in-loop filter</a:t>
            </a:r>
            <a:endParaRPr kumimoji="1" lang="ja-JP" altLang="en-US" sz="2400" b="1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タイトル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sz="3200" spc="-150" dirty="0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76014"/>
          </a:xfrm>
        </p:spPr>
        <p:txBody>
          <a:bodyPr>
            <a:normAutofit/>
          </a:bodyPr>
          <a:lstStyle/>
          <a:p>
            <a:r>
              <a:rPr lang="en-US" altLang="ja-JP" dirty="0"/>
              <a:t>In-loop filter for HEVC </a:t>
            </a:r>
            <a:r>
              <a:rPr lang="en-US" altLang="ja-JP" dirty="0" smtClean="0"/>
              <a:t>version 2.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115520" y="2074664"/>
            <a:ext cx="2016280" cy="3550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dirty="0" err="1" smtClean="0">
                <a:latin typeface="Arial" pitchFamily="34" charset="0"/>
                <a:cs typeface="Arial" pitchFamily="34" charset="0"/>
              </a:rPr>
              <a:t>Deblocking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 Filter</a:t>
            </a:r>
            <a:endParaRPr kumimoji="1" lang="ja-JP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004060" y="2060810"/>
            <a:ext cx="1224170" cy="3626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NLM filter</a:t>
            </a:r>
            <a:endParaRPr lang="en-US" altLang="ja-JP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804310" y="2074664"/>
            <a:ext cx="1224170" cy="3550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ALF</a:t>
            </a:r>
            <a:endParaRPr kumimoji="1" lang="ja-JP" alt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直線矢印コネクタ 20"/>
          <p:cNvCxnSpPr>
            <a:stCxn id="6" idx="3"/>
            <a:endCxn id="41" idx="1"/>
          </p:cNvCxnSpPr>
          <p:nvPr/>
        </p:nvCxnSpPr>
        <p:spPr>
          <a:xfrm>
            <a:off x="3131800" y="2252174"/>
            <a:ext cx="576090" cy="0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41" idx="3"/>
            <a:endCxn id="8" idx="1"/>
          </p:cNvCxnSpPr>
          <p:nvPr/>
        </p:nvCxnSpPr>
        <p:spPr>
          <a:xfrm flipV="1">
            <a:off x="4427980" y="2242145"/>
            <a:ext cx="576080" cy="10029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8" idx="3"/>
            <a:endCxn id="14" idx="1"/>
          </p:cNvCxnSpPr>
          <p:nvPr/>
        </p:nvCxnSpPr>
        <p:spPr>
          <a:xfrm>
            <a:off x="6228230" y="2242145"/>
            <a:ext cx="576080" cy="10029"/>
          </a:xfrm>
          <a:prstGeom prst="straightConnector1">
            <a:avLst/>
          </a:prstGeom>
          <a:ln w="1905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3707890" y="2074664"/>
            <a:ext cx="720090" cy="3550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SAO</a:t>
            </a:r>
            <a:endParaRPr kumimoji="1" lang="ja-JP" alt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4932050" y="1691478"/>
            <a:ext cx="144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Additional</a:t>
            </a:r>
            <a:endParaRPr lang="ja-JP" altLang="en-US" dirty="0"/>
          </a:p>
        </p:txBody>
      </p:sp>
      <p:sp>
        <p:nvSpPr>
          <p:cNvPr id="74" name="正方形/長方形 73"/>
          <p:cNvSpPr/>
          <p:nvPr/>
        </p:nvSpPr>
        <p:spPr>
          <a:xfrm>
            <a:off x="6732300" y="1700760"/>
            <a:ext cx="1368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latin typeface="Arial" pitchFamily="34" charset="0"/>
                <a:cs typeface="Arial" pitchFamily="34" charset="0"/>
              </a:rPr>
              <a:t>HE10 only</a:t>
            </a:r>
            <a:endParaRPr lang="ja-JP" altLang="en-US" dirty="0"/>
          </a:p>
        </p:txBody>
      </p:sp>
      <p:sp>
        <p:nvSpPr>
          <p:cNvPr id="127" name="コンテンツ プレースホルダー 8"/>
          <p:cNvSpPr txBox="1">
            <a:spLocks/>
          </p:cNvSpPr>
          <p:nvPr/>
        </p:nvSpPr>
        <p:spPr>
          <a:xfrm>
            <a:off x="251520" y="2780910"/>
            <a:ext cx="8640960" cy="1539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buClr>
                <a:srgbClr val="0000FF"/>
              </a:buClr>
              <a:buFont typeface="Calibri" pitchFamily="34" charset="0"/>
              <a:buChar char="▫"/>
              <a:defRPr kumimoji="1" sz="2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576000" indent="-288000" algn="l" defTabSz="914400" rtl="0" eaLnBrk="1" latinLnBrk="0" hangingPunct="1">
              <a:spcBef>
                <a:spcPts val="0"/>
              </a:spcBef>
              <a:buClr>
                <a:srgbClr val="0000FF"/>
              </a:buClr>
              <a:buFont typeface="Arial" pitchFamily="34" charset="0"/>
              <a:buChar char="–"/>
              <a:defRPr kumimoji="1"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864000" indent="-216000" algn="l" defTabSz="914400" rtl="0" eaLnBrk="1" latinLnBrk="0" hangingPunct="1">
              <a:spcBef>
                <a:spcPts val="0"/>
              </a:spcBef>
              <a:buClr>
                <a:srgbClr val="0000FF"/>
              </a:buClr>
              <a:buFont typeface="Arial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kumimoji="1"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kumimoji="1"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Zero-delay non-local means filtering for decoder.</a:t>
            </a:r>
          </a:p>
          <a:p>
            <a:pPr lvl="1"/>
            <a:r>
              <a:rPr lang="en-US" altLang="ja-JP" dirty="0" smtClean="0"/>
              <a:t>Restricts pixel reference to un-reconstructed LCUs</a:t>
            </a:r>
          </a:p>
          <a:p>
            <a:pPr lvl="1"/>
            <a:r>
              <a:rPr lang="en-US" altLang="ja-JP" dirty="0" smtClean="0"/>
              <a:t>Restricts pixel reference across slice/tile boundaries.</a:t>
            </a:r>
          </a:p>
        </p:txBody>
      </p:sp>
      <p:grpSp>
        <p:nvGrpSpPr>
          <p:cNvPr id="148" name="グループ化 147"/>
          <p:cNvGrpSpPr/>
          <p:nvPr/>
        </p:nvGrpSpPr>
        <p:grpSpPr>
          <a:xfrm>
            <a:off x="323410" y="4221110"/>
            <a:ext cx="2109584" cy="2095671"/>
            <a:chOff x="4965028" y="4108741"/>
            <a:chExt cx="2109584" cy="2095671"/>
          </a:xfrm>
        </p:grpSpPr>
        <p:grpSp>
          <p:nvGrpSpPr>
            <p:cNvPr id="91" name="グループ化 90"/>
            <p:cNvGrpSpPr/>
            <p:nvPr/>
          </p:nvGrpSpPr>
          <p:grpSpPr>
            <a:xfrm>
              <a:off x="5004062" y="4445935"/>
              <a:ext cx="2016286" cy="1719445"/>
              <a:chOff x="3366345" y="3229314"/>
              <a:chExt cx="1036946" cy="884285"/>
            </a:xfrm>
            <a:solidFill>
              <a:srgbClr val="FFE6E6"/>
            </a:solidFill>
            <a:effectLst/>
          </p:grpSpPr>
          <p:sp>
            <p:nvSpPr>
              <p:cNvPr id="89" name="正方形/長方形 88"/>
              <p:cNvSpPr/>
              <p:nvPr/>
            </p:nvSpPr>
            <p:spPr>
              <a:xfrm>
                <a:off x="3366345" y="3965465"/>
                <a:ext cx="1036946" cy="148134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 rot="16200000">
                <a:off x="3961148" y="3523322"/>
                <a:ext cx="736151" cy="14813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2" name="グループ化 91"/>
            <p:cNvGrpSpPr/>
            <p:nvPr/>
          </p:nvGrpSpPr>
          <p:grpSpPr>
            <a:xfrm>
              <a:off x="5004061" y="4149101"/>
              <a:ext cx="2016280" cy="1728238"/>
              <a:chOff x="3366345" y="3076657"/>
              <a:chExt cx="1036943" cy="888807"/>
            </a:xfrm>
            <a:solidFill>
              <a:srgbClr val="CCFFCC"/>
            </a:solidFill>
          </p:grpSpPr>
          <p:sp>
            <p:nvSpPr>
              <p:cNvPr id="87" name="正方形/長方形 86"/>
              <p:cNvSpPr/>
              <p:nvPr/>
            </p:nvSpPr>
            <p:spPr>
              <a:xfrm rot="16200000">
                <a:off x="3075220" y="3526204"/>
                <a:ext cx="730386" cy="148134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3366345" y="3076657"/>
                <a:ext cx="1036943" cy="15265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5" name="正方形/長方形 84"/>
            <p:cNvSpPr/>
            <p:nvPr/>
          </p:nvSpPr>
          <p:spPr>
            <a:xfrm>
              <a:off x="5292101" y="4760892"/>
              <a:ext cx="1440200" cy="861774"/>
            </a:xfrm>
            <a:prstGeom prst="rect">
              <a:avLst/>
            </a:prstGeom>
          </p:spPr>
          <p:txBody>
            <a:bodyPr wrap="square" lIns="0" tIns="0" rIns="0" bIns="0" anchor="ctr" anchorCtr="1">
              <a:spAutoFit/>
            </a:bodyPr>
            <a:lstStyle/>
            <a:p>
              <a:pPr algn="ctr"/>
              <a:r>
                <a:rPr lang="en-US" altLang="ja-JP" sz="2800" dirty="0" smtClean="0">
                  <a:latin typeface="Arial" pitchFamily="34" charset="0"/>
                  <a:cs typeface="Arial" pitchFamily="34" charset="0"/>
                </a:rPr>
                <a:t>Target</a:t>
              </a:r>
            </a:p>
            <a:p>
              <a:pPr algn="ctr"/>
              <a:r>
                <a:rPr lang="en-US" altLang="ja-JP" sz="2800" dirty="0" smtClean="0">
                  <a:latin typeface="Arial" pitchFamily="34" charset="0"/>
                  <a:cs typeface="Arial" pitchFamily="34" charset="0"/>
                </a:rPr>
                <a:t>LCU</a:t>
              </a:r>
              <a:endParaRPr lang="ja-JP" altLang="en-US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4965028" y="5087728"/>
              <a:ext cx="255062" cy="255062"/>
            </a:xfrm>
            <a:prstGeom prst="ellipse">
              <a:avLst/>
            </a:prstGeom>
            <a:noFill/>
            <a:ln w="31750">
              <a:solidFill>
                <a:srgbClr val="00FF0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 dirty="0" err="1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1" name="グループ化 120"/>
            <p:cNvGrpSpPr/>
            <p:nvPr/>
          </p:nvGrpSpPr>
          <p:grpSpPr>
            <a:xfrm>
              <a:off x="6876320" y="5118208"/>
              <a:ext cx="183052" cy="183052"/>
              <a:chOff x="2515347" y="3723713"/>
              <a:chExt cx="152755" cy="152755"/>
            </a:xfrm>
          </p:grpSpPr>
          <p:cxnSp>
            <p:nvCxnSpPr>
              <p:cNvPr id="122" name="直線コネクタ 121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線コネクタ 122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グループ化 134"/>
            <p:cNvGrpSpPr/>
            <p:nvPr/>
          </p:nvGrpSpPr>
          <p:grpSpPr>
            <a:xfrm>
              <a:off x="5004060" y="4149099"/>
              <a:ext cx="2016280" cy="2016280"/>
              <a:chOff x="5004060" y="4149099"/>
              <a:chExt cx="2016280" cy="2016280"/>
            </a:xfrm>
          </p:grpSpPr>
          <p:cxnSp>
            <p:nvCxnSpPr>
              <p:cNvPr id="80" name="直線コネクタ 79"/>
              <p:cNvCxnSpPr/>
              <p:nvPr/>
            </p:nvCxnSpPr>
            <p:spPr>
              <a:xfrm>
                <a:off x="5004060" y="5877339"/>
                <a:ext cx="20162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/>
              <p:cNvCxnSpPr/>
              <p:nvPr/>
            </p:nvCxnSpPr>
            <p:spPr>
              <a:xfrm>
                <a:off x="5292100" y="4149099"/>
                <a:ext cx="0" cy="201628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6732300" y="4149099"/>
                <a:ext cx="0" cy="201628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/>
              <p:cNvCxnSpPr/>
              <p:nvPr/>
            </p:nvCxnSpPr>
            <p:spPr>
              <a:xfrm>
                <a:off x="5004060" y="4445932"/>
                <a:ext cx="20162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" name="グループ化 135"/>
            <p:cNvGrpSpPr/>
            <p:nvPr/>
          </p:nvGrpSpPr>
          <p:grpSpPr>
            <a:xfrm>
              <a:off x="6876320" y="6021360"/>
              <a:ext cx="183052" cy="183052"/>
              <a:chOff x="2515347" y="3723713"/>
              <a:chExt cx="152755" cy="152755"/>
            </a:xfrm>
          </p:grpSpPr>
          <p:cxnSp>
            <p:nvCxnSpPr>
              <p:cNvPr id="137" name="直線コネクタ 136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線コネクタ 137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グループ化 138"/>
            <p:cNvGrpSpPr/>
            <p:nvPr/>
          </p:nvGrpSpPr>
          <p:grpSpPr>
            <a:xfrm>
              <a:off x="4965028" y="6021360"/>
              <a:ext cx="183052" cy="183052"/>
              <a:chOff x="2515347" y="3723713"/>
              <a:chExt cx="152755" cy="152755"/>
            </a:xfrm>
          </p:grpSpPr>
          <p:cxnSp>
            <p:nvCxnSpPr>
              <p:cNvPr id="140" name="直線コネクタ 139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グループ化 141"/>
            <p:cNvGrpSpPr/>
            <p:nvPr/>
          </p:nvGrpSpPr>
          <p:grpSpPr>
            <a:xfrm>
              <a:off x="5920679" y="6021360"/>
              <a:ext cx="183052" cy="183052"/>
              <a:chOff x="2515347" y="3723713"/>
              <a:chExt cx="152755" cy="152755"/>
            </a:xfrm>
          </p:grpSpPr>
          <p:cxnSp>
            <p:nvCxnSpPr>
              <p:cNvPr id="143" name="直線コネクタ 142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線コネクタ 143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円/楕円 144"/>
            <p:cNvSpPr/>
            <p:nvPr/>
          </p:nvSpPr>
          <p:spPr>
            <a:xfrm>
              <a:off x="4965028" y="4108741"/>
              <a:ext cx="255062" cy="255062"/>
            </a:xfrm>
            <a:prstGeom prst="ellipse">
              <a:avLst/>
            </a:prstGeom>
            <a:noFill/>
            <a:ln w="31750">
              <a:solidFill>
                <a:srgbClr val="00FF0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6819550" y="4108741"/>
              <a:ext cx="255062" cy="255062"/>
            </a:xfrm>
            <a:prstGeom prst="ellipse">
              <a:avLst/>
            </a:prstGeom>
            <a:noFill/>
            <a:ln w="31750">
              <a:solidFill>
                <a:srgbClr val="00FF0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5884674" y="4108741"/>
              <a:ext cx="255062" cy="255062"/>
            </a:xfrm>
            <a:prstGeom prst="ellipse">
              <a:avLst/>
            </a:prstGeom>
            <a:noFill/>
            <a:ln w="31750">
              <a:solidFill>
                <a:srgbClr val="00FF0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 dirty="0" err="1" smtClean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2606436" y="4261468"/>
            <a:ext cx="2094344" cy="2055312"/>
            <a:chOff x="4965028" y="4149099"/>
            <a:chExt cx="2094344" cy="2055312"/>
          </a:xfrm>
        </p:grpSpPr>
        <p:grpSp>
          <p:nvGrpSpPr>
            <p:cNvPr id="150" name="グループ化 149"/>
            <p:cNvGrpSpPr/>
            <p:nvPr/>
          </p:nvGrpSpPr>
          <p:grpSpPr>
            <a:xfrm>
              <a:off x="5004062" y="4445935"/>
              <a:ext cx="2016286" cy="1719445"/>
              <a:chOff x="3366345" y="3229314"/>
              <a:chExt cx="1036946" cy="884285"/>
            </a:xfrm>
            <a:solidFill>
              <a:srgbClr val="FFE6E6"/>
            </a:solidFill>
            <a:effectLst/>
          </p:grpSpPr>
          <p:sp>
            <p:nvSpPr>
              <p:cNvPr id="176" name="正方形/長方形 175"/>
              <p:cNvSpPr/>
              <p:nvPr/>
            </p:nvSpPr>
            <p:spPr>
              <a:xfrm>
                <a:off x="3366345" y="3965465"/>
                <a:ext cx="1036946" cy="148134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" name="正方形/長方形 176"/>
              <p:cNvSpPr/>
              <p:nvPr/>
            </p:nvSpPr>
            <p:spPr>
              <a:xfrm rot="16200000">
                <a:off x="3961148" y="3523322"/>
                <a:ext cx="736151" cy="14813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1" name="グループ化 150"/>
            <p:cNvGrpSpPr/>
            <p:nvPr/>
          </p:nvGrpSpPr>
          <p:grpSpPr>
            <a:xfrm>
              <a:off x="5004061" y="4149101"/>
              <a:ext cx="2016280" cy="1728238"/>
              <a:chOff x="3366345" y="3076657"/>
              <a:chExt cx="1036943" cy="888807"/>
            </a:xfrm>
            <a:solidFill>
              <a:srgbClr val="CCFFCC"/>
            </a:solidFill>
          </p:grpSpPr>
          <p:sp>
            <p:nvSpPr>
              <p:cNvPr id="174" name="正方形/長方形 173"/>
              <p:cNvSpPr/>
              <p:nvPr/>
            </p:nvSpPr>
            <p:spPr>
              <a:xfrm rot="16200000">
                <a:off x="3075220" y="3526204"/>
                <a:ext cx="730386" cy="148134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5" name="正方形/長方形 174"/>
              <p:cNvSpPr/>
              <p:nvPr/>
            </p:nvSpPr>
            <p:spPr>
              <a:xfrm>
                <a:off x="3366345" y="3076657"/>
                <a:ext cx="1036943" cy="152657"/>
              </a:xfrm>
              <a:prstGeom prst="rect">
                <a:avLst/>
              </a:prstGeom>
              <a:solidFill>
                <a:srgbClr val="FFE6E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2" name="正方形/長方形 151"/>
            <p:cNvSpPr/>
            <p:nvPr/>
          </p:nvSpPr>
          <p:spPr>
            <a:xfrm>
              <a:off x="5292101" y="4760892"/>
              <a:ext cx="1440200" cy="861774"/>
            </a:xfrm>
            <a:prstGeom prst="rect">
              <a:avLst/>
            </a:prstGeom>
          </p:spPr>
          <p:txBody>
            <a:bodyPr wrap="square" lIns="0" tIns="0" rIns="0" bIns="0" anchor="ctr" anchorCtr="1">
              <a:spAutoFit/>
            </a:bodyPr>
            <a:lstStyle/>
            <a:p>
              <a:pPr algn="ctr"/>
              <a:r>
                <a:rPr lang="en-US" altLang="ja-JP" sz="2800" dirty="0" smtClean="0">
                  <a:latin typeface="Arial" pitchFamily="34" charset="0"/>
                  <a:cs typeface="Arial" pitchFamily="34" charset="0"/>
                </a:rPr>
                <a:t>Target</a:t>
              </a:r>
            </a:p>
            <a:p>
              <a:pPr algn="ctr"/>
              <a:r>
                <a:rPr lang="en-US" altLang="ja-JP" sz="2800" dirty="0" smtClean="0">
                  <a:latin typeface="Arial" pitchFamily="34" charset="0"/>
                  <a:cs typeface="Arial" pitchFamily="34" charset="0"/>
                </a:rPr>
                <a:t>LCU</a:t>
              </a:r>
              <a:endParaRPr lang="ja-JP" altLang="en-US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円/楕円 152"/>
            <p:cNvSpPr/>
            <p:nvPr/>
          </p:nvSpPr>
          <p:spPr>
            <a:xfrm>
              <a:off x="4965028" y="5087728"/>
              <a:ext cx="255062" cy="255062"/>
            </a:xfrm>
            <a:prstGeom prst="ellipse">
              <a:avLst/>
            </a:prstGeom>
            <a:noFill/>
            <a:ln w="31750">
              <a:solidFill>
                <a:srgbClr val="00FF0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 dirty="0" err="1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4" name="グループ化 153"/>
            <p:cNvGrpSpPr/>
            <p:nvPr/>
          </p:nvGrpSpPr>
          <p:grpSpPr>
            <a:xfrm>
              <a:off x="6876320" y="5118208"/>
              <a:ext cx="183052" cy="183052"/>
              <a:chOff x="2515347" y="3723713"/>
              <a:chExt cx="152755" cy="152755"/>
            </a:xfrm>
          </p:grpSpPr>
          <p:cxnSp>
            <p:nvCxnSpPr>
              <p:cNvPr id="172" name="直線コネクタ 171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線コネクタ 172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グループ化 154"/>
            <p:cNvGrpSpPr/>
            <p:nvPr/>
          </p:nvGrpSpPr>
          <p:grpSpPr>
            <a:xfrm>
              <a:off x="5004060" y="4149099"/>
              <a:ext cx="2016280" cy="2016280"/>
              <a:chOff x="5004060" y="4149099"/>
              <a:chExt cx="2016280" cy="2016280"/>
            </a:xfrm>
          </p:grpSpPr>
          <p:cxnSp>
            <p:nvCxnSpPr>
              <p:cNvPr id="168" name="直線コネクタ 167"/>
              <p:cNvCxnSpPr/>
              <p:nvPr/>
            </p:nvCxnSpPr>
            <p:spPr>
              <a:xfrm>
                <a:off x="5004060" y="5877339"/>
                <a:ext cx="20162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線コネクタ 168"/>
              <p:cNvCxnSpPr/>
              <p:nvPr/>
            </p:nvCxnSpPr>
            <p:spPr>
              <a:xfrm>
                <a:off x="5292100" y="4149099"/>
                <a:ext cx="0" cy="201628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/>
              <p:cNvCxnSpPr/>
              <p:nvPr/>
            </p:nvCxnSpPr>
            <p:spPr>
              <a:xfrm>
                <a:off x="6732300" y="4149099"/>
                <a:ext cx="0" cy="201628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線コネクタ 170"/>
              <p:cNvCxnSpPr/>
              <p:nvPr/>
            </p:nvCxnSpPr>
            <p:spPr>
              <a:xfrm>
                <a:off x="5004060" y="4445932"/>
                <a:ext cx="20162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線コネクタ 210"/>
              <p:cNvCxnSpPr/>
              <p:nvPr/>
            </p:nvCxnSpPr>
            <p:spPr>
              <a:xfrm>
                <a:off x="5004060" y="4444661"/>
                <a:ext cx="2016280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グループ化 155"/>
            <p:cNvGrpSpPr/>
            <p:nvPr/>
          </p:nvGrpSpPr>
          <p:grpSpPr>
            <a:xfrm>
              <a:off x="6876320" y="4149100"/>
              <a:ext cx="183052" cy="2055311"/>
              <a:chOff x="2515347" y="2161332"/>
              <a:chExt cx="152755" cy="1715136"/>
            </a:xfrm>
          </p:grpSpPr>
          <p:cxnSp>
            <p:nvCxnSpPr>
              <p:cNvPr id="166" name="直線コネクタ 165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直線コネクタ 166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/>
              <p:cNvCxnSpPr/>
              <p:nvPr/>
            </p:nvCxnSpPr>
            <p:spPr>
              <a:xfrm>
                <a:off x="2515347" y="2161332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線コネクタ 212"/>
              <p:cNvCxnSpPr/>
              <p:nvPr/>
            </p:nvCxnSpPr>
            <p:spPr>
              <a:xfrm flipH="1">
                <a:off x="2515347" y="2161332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グループ化 156"/>
            <p:cNvGrpSpPr/>
            <p:nvPr/>
          </p:nvGrpSpPr>
          <p:grpSpPr>
            <a:xfrm>
              <a:off x="4965028" y="4149100"/>
              <a:ext cx="183052" cy="2055311"/>
              <a:chOff x="2515347" y="2161332"/>
              <a:chExt cx="152755" cy="1715136"/>
            </a:xfrm>
          </p:grpSpPr>
          <p:cxnSp>
            <p:nvCxnSpPr>
              <p:cNvPr id="164" name="直線コネクタ 163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線コネクタ 164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直線コネクタ 213"/>
              <p:cNvCxnSpPr/>
              <p:nvPr/>
            </p:nvCxnSpPr>
            <p:spPr>
              <a:xfrm>
                <a:off x="2515347" y="2161332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直線コネクタ 214"/>
              <p:cNvCxnSpPr/>
              <p:nvPr/>
            </p:nvCxnSpPr>
            <p:spPr>
              <a:xfrm flipH="1">
                <a:off x="2515347" y="2161332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" name="グループ化 157"/>
            <p:cNvGrpSpPr/>
            <p:nvPr/>
          </p:nvGrpSpPr>
          <p:grpSpPr>
            <a:xfrm>
              <a:off x="5920679" y="4149100"/>
              <a:ext cx="183052" cy="2055311"/>
              <a:chOff x="2515347" y="2161332"/>
              <a:chExt cx="152755" cy="1715136"/>
            </a:xfrm>
          </p:grpSpPr>
          <p:cxnSp>
            <p:nvCxnSpPr>
              <p:cNvPr id="162" name="直線コネクタ 161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直線コネクタ 215"/>
              <p:cNvCxnSpPr/>
              <p:nvPr/>
            </p:nvCxnSpPr>
            <p:spPr>
              <a:xfrm>
                <a:off x="2515347" y="2161332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直線コネクタ 216"/>
              <p:cNvCxnSpPr/>
              <p:nvPr/>
            </p:nvCxnSpPr>
            <p:spPr>
              <a:xfrm flipH="1">
                <a:off x="2515347" y="2161332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8" name="グループ化 177"/>
          <p:cNvGrpSpPr/>
          <p:nvPr/>
        </p:nvGrpSpPr>
        <p:grpSpPr>
          <a:xfrm>
            <a:off x="4910756" y="4221110"/>
            <a:ext cx="2109584" cy="2095671"/>
            <a:chOff x="4965028" y="4108741"/>
            <a:chExt cx="2109584" cy="2095671"/>
          </a:xfrm>
        </p:grpSpPr>
        <p:grpSp>
          <p:nvGrpSpPr>
            <p:cNvPr id="179" name="グループ化 178"/>
            <p:cNvGrpSpPr/>
            <p:nvPr/>
          </p:nvGrpSpPr>
          <p:grpSpPr>
            <a:xfrm>
              <a:off x="5004062" y="4445935"/>
              <a:ext cx="2016286" cy="1719445"/>
              <a:chOff x="3366345" y="3229314"/>
              <a:chExt cx="1036946" cy="884285"/>
            </a:xfrm>
            <a:solidFill>
              <a:srgbClr val="FFE6E6"/>
            </a:solidFill>
            <a:effectLst/>
          </p:grpSpPr>
          <p:sp>
            <p:nvSpPr>
              <p:cNvPr id="205" name="正方形/長方形 204"/>
              <p:cNvSpPr/>
              <p:nvPr/>
            </p:nvSpPr>
            <p:spPr>
              <a:xfrm>
                <a:off x="3366345" y="3965465"/>
                <a:ext cx="1036946" cy="148134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正方形/長方形 205"/>
              <p:cNvSpPr/>
              <p:nvPr/>
            </p:nvSpPr>
            <p:spPr>
              <a:xfrm rot="16200000">
                <a:off x="3961148" y="3523322"/>
                <a:ext cx="736151" cy="14813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0" name="グループ化 179"/>
            <p:cNvGrpSpPr/>
            <p:nvPr/>
          </p:nvGrpSpPr>
          <p:grpSpPr>
            <a:xfrm>
              <a:off x="5004065" y="4149099"/>
              <a:ext cx="2016276" cy="1728238"/>
              <a:chOff x="3366347" y="3076656"/>
              <a:chExt cx="1036941" cy="888807"/>
            </a:xfrm>
            <a:solidFill>
              <a:srgbClr val="CCFFCC"/>
            </a:solidFill>
          </p:grpSpPr>
          <p:sp>
            <p:nvSpPr>
              <p:cNvPr id="203" name="正方形/長方形 202"/>
              <p:cNvSpPr/>
              <p:nvPr/>
            </p:nvSpPr>
            <p:spPr>
              <a:xfrm rot="16200000">
                <a:off x="2996010" y="3446993"/>
                <a:ext cx="888807" cy="148134"/>
              </a:xfrm>
              <a:prstGeom prst="rect">
                <a:avLst/>
              </a:prstGeom>
              <a:solidFill>
                <a:srgbClr val="FFE6E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正方形/長方形 203"/>
              <p:cNvSpPr/>
              <p:nvPr/>
            </p:nvSpPr>
            <p:spPr>
              <a:xfrm>
                <a:off x="3514479" y="3076657"/>
                <a:ext cx="888809" cy="15265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endParaRPr kumimoji="1" lang="ja-JP" altLang="en-US" dirty="0" err="1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81" name="正方形/長方形 180"/>
            <p:cNvSpPr/>
            <p:nvPr/>
          </p:nvSpPr>
          <p:spPr>
            <a:xfrm>
              <a:off x="5292101" y="4760892"/>
              <a:ext cx="1440200" cy="861774"/>
            </a:xfrm>
            <a:prstGeom prst="rect">
              <a:avLst/>
            </a:prstGeom>
          </p:spPr>
          <p:txBody>
            <a:bodyPr wrap="square" lIns="0" tIns="0" rIns="0" bIns="0" anchor="ctr" anchorCtr="1">
              <a:spAutoFit/>
            </a:bodyPr>
            <a:lstStyle/>
            <a:p>
              <a:pPr algn="ctr"/>
              <a:r>
                <a:rPr lang="en-US" altLang="ja-JP" sz="2800" dirty="0" smtClean="0">
                  <a:latin typeface="Arial" pitchFamily="34" charset="0"/>
                  <a:cs typeface="Arial" pitchFamily="34" charset="0"/>
                </a:rPr>
                <a:t>Target</a:t>
              </a:r>
            </a:p>
            <a:p>
              <a:pPr algn="ctr"/>
              <a:r>
                <a:rPr lang="en-US" altLang="ja-JP" sz="2800" dirty="0" smtClean="0">
                  <a:latin typeface="Arial" pitchFamily="34" charset="0"/>
                  <a:cs typeface="Arial" pitchFamily="34" charset="0"/>
                </a:rPr>
                <a:t>LCU</a:t>
              </a:r>
              <a:endParaRPr lang="ja-JP" altLang="en-US" sz="28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83" name="グループ化 182"/>
            <p:cNvGrpSpPr/>
            <p:nvPr/>
          </p:nvGrpSpPr>
          <p:grpSpPr>
            <a:xfrm>
              <a:off x="5004063" y="4148242"/>
              <a:ext cx="2055309" cy="1153017"/>
              <a:chOff x="952968" y="2914287"/>
              <a:chExt cx="1715134" cy="962181"/>
            </a:xfrm>
          </p:grpSpPr>
          <p:cxnSp>
            <p:nvCxnSpPr>
              <p:cNvPr id="201" name="直線コネクタ 200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直線コネクタ 201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直線コネクタ 221"/>
              <p:cNvCxnSpPr/>
              <p:nvPr/>
            </p:nvCxnSpPr>
            <p:spPr>
              <a:xfrm>
                <a:off x="952968" y="2914287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直線コネクタ 222"/>
              <p:cNvCxnSpPr/>
              <p:nvPr/>
            </p:nvCxnSpPr>
            <p:spPr>
              <a:xfrm flipH="1">
                <a:off x="952968" y="2914287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" name="グループ化 183"/>
            <p:cNvGrpSpPr/>
            <p:nvPr/>
          </p:nvGrpSpPr>
          <p:grpSpPr>
            <a:xfrm>
              <a:off x="5004060" y="4149099"/>
              <a:ext cx="2016280" cy="2016280"/>
              <a:chOff x="5004060" y="4149099"/>
              <a:chExt cx="2016280" cy="2016280"/>
            </a:xfrm>
          </p:grpSpPr>
          <p:cxnSp>
            <p:nvCxnSpPr>
              <p:cNvPr id="197" name="直線コネクタ 196"/>
              <p:cNvCxnSpPr/>
              <p:nvPr/>
            </p:nvCxnSpPr>
            <p:spPr>
              <a:xfrm>
                <a:off x="5004060" y="5877339"/>
                <a:ext cx="20162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線コネクタ 197"/>
              <p:cNvCxnSpPr/>
              <p:nvPr/>
            </p:nvCxnSpPr>
            <p:spPr>
              <a:xfrm>
                <a:off x="5292100" y="4149099"/>
                <a:ext cx="0" cy="201628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線コネクタ 198"/>
              <p:cNvCxnSpPr/>
              <p:nvPr/>
            </p:nvCxnSpPr>
            <p:spPr>
              <a:xfrm>
                <a:off x="6732300" y="4149099"/>
                <a:ext cx="0" cy="201628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線コネクタ 199"/>
              <p:cNvCxnSpPr/>
              <p:nvPr/>
            </p:nvCxnSpPr>
            <p:spPr>
              <a:xfrm>
                <a:off x="5004060" y="4445932"/>
                <a:ext cx="20162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直線コネクタ 220"/>
              <p:cNvCxnSpPr/>
              <p:nvPr/>
            </p:nvCxnSpPr>
            <p:spPr>
              <a:xfrm>
                <a:off x="5294682" y="4149099"/>
                <a:ext cx="0" cy="2016280"/>
              </a:xfrm>
              <a:prstGeom prst="line">
                <a:avLst/>
              </a:prstGeom>
              <a:ln w="38100">
                <a:solidFill>
                  <a:srgbClr val="00B0F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5" name="グループ化 184"/>
            <p:cNvGrpSpPr/>
            <p:nvPr/>
          </p:nvGrpSpPr>
          <p:grpSpPr>
            <a:xfrm>
              <a:off x="5004063" y="5118485"/>
              <a:ext cx="2055309" cy="1085924"/>
              <a:chOff x="952968" y="2970275"/>
              <a:chExt cx="1715134" cy="906193"/>
            </a:xfrm>
          </p:grpSpPr>
          <p:cxnSp>
            <p:nvCxnSpPr>
              <p:cNvPr id="195" name="直線コネクタ 194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線コネクタ 195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直線コネクタ 223"/>
              <p:cNvCxnSpPr/>
              <p:nvPr/>
            </p:nvCxnSpPr>
            <p:spPr>
              <a:xfrm>
                <a:off x="952968" y="2970275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直線コネクタ 224"/>
              <p:cNvCxnSpPr/>
              <p:nvPr/>
            </p:nvCxnSpPr>
            <p:spPr>
              <a:xfrm flipH="1">
                <a:off x="952968" y="2970275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グループ化 185"/>
            <p:cNvGrpSpPr/>
            <p:nvPr/>
          </p:nvGrpSpPr>
          <p:grpSpPr>
            <a:xfrm>
              <a:off x="4965028" y="6021360"/>
              <a:ext cx="183052" cy="183052"/>
              <a:chOff x="2515347" y="3723713"/>
              <a:chExt cx="152755" cy="152755"/>
            </a:xfrm>
          </p:grpSpPr>
          <p:cxnSp>
            <p:nvCxnSpPr>
              <p:cNvPr id="193" name="直線コネクタ 192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線コネクタ 193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7" name="グループ化 186"/>
            <p:cNvGrpSpPr/>
            <p:nvPr/>
          </p:nvGrpSpPr>
          <p:grpSpPr>
            <a:xfrm>
              <a:off x="5920679" y="6021360"/>
              <a:ext cx="183052" cy="183052"/>
              <a:chOff x="2515347" y="3723713"/>
              <a:chExt cx="152755" cy="152755"/>
            </a:xfrm>
          </p:grpSpPr>
          <p:cxnSp>
            <p:nvCxnSpPr>
              <p:cNvPr id="191" name="直線コネクタ 190"/>
              <p:cNvCxnSpPr/>
              <p:nvPr/>
            </p:nvCxnSpPr>
            <p:spPr>
              <a:xfrm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線コネクタ 191"/>
              <p:cNvCxnSpPr/>
              <p:nvPr/>
            </p:nvCxnSpPr>
            <p:spPr>
              <a:xfrm flipH="1">
                <a:off x="2515347" y="3723713"/>
                <a:ext cx="152755" cy="152755"/>
              </a:xfrm>
              <a:prstGeom prst="line">
                <a:avLst/>
              </a:prstGeom>
              <a:ln w="317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9" name="円/楕円 188"/>
            <p:cNvSpPr/>
            <p:nvPr/>
          </p:nvSpPr>
          <p:spPr>
            <a:xfrm>
              <a:off x="6819550" y="4108741"/>
              <a:ext cx="255062" cy="255062"/>
            </a:xfrm>
            <a:prstGeom prst="ellipse">
              <a:avLst/>
            </a:prstGeom>
            <a:noFill/>
            <a:ln w="31750">
              <a:solidFill>
                <a:srgbClr val="00FF0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 dirty="0" err="1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5884674" y="4108741"/>
              <a:ext cx="255062" cy="255062"/>
            </a:xfrm>
            <a:prstGeom prst="ellipse">
              <a:avLst/>
            </a:prstGeom>
            <a:noFill/>
            <a:ln w="31750">
              <a:solidFill>
                <a:srgbClr val="00FF00"/>
              </a:solidFill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 dirty="0" err="1" smtClean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07" name="直線コネクタ 206"/>
          <p:cNvCxnSpPr/>
          <p:nvPr/>
        </p:nvCxnSpPr>
        <p:spPr>
          <a:xfrm>
            <a:off x="7155980" y="4545735"/>
            <a:ext cx="4404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コネクタ 208"/>
          <p:cNvCxnSpPr/>
          <p:nvPr/>
        </p:nvCxnSpPr>
        <p:spPr>
          <a:xfrm>
            <a:off x="7155980" y="4941210"/>
            <a:ext cx="44044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コネクタ 209"/>
          <p:cNvCxnSpPr/>
          <p:nvPr/>
        </p:nvCxnSpPr>
        <p:spPr>
          <a:xfrm>
            <a:off x="7155980" y="5304148"/>
            <a:ext cx="440440" cy="0"/>
          </a:xfrm>
          <a:prstGeom prst="line">
            <a:avLst/>
          </a:prstGeom>
          <a:ln w="38100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正方形/長方形 217"/>
          <p:cNvSpPr/>
          <p:nvPr/>
        </p:nvSpPr>
        <p:spPr>
          <a:xfrm>
            <a:off x="7596420" y="4365130"/>
            <a:ext cx="15055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LCU boundary</a:t>
            </a:r>
            <a:endParaRPr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9" name="正方形/長方形 218"/>
          <p:cNvSpPr/>
          <p:nvPr/>
        </p:nvSpPr>
        <p:spPr>
          <a:xfrm>
            <a:off x="7596420" y="4733768"/>
            <a:ext cx="15392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Slice boundary</a:t>
            </a:r>
            <a:endParaRPr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0" name="正方形/長方形 219"/>
          <p:cNvSpPr/>
          <p:nvPr/>
        </p:nvSpPr>
        <p:spPr>
          <a:xfrm>
            <a:off x="7596420" y="5134871"/>
            <a:ext cx="14177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Tile boundary</a:t>
            </a:r>
            <a:endParaRPr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7155981" y="5586618"/>
            <a:ext cx="440440" cy="148417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endParaRPr kumimoji="1" lang="ja-JP" altLang="en-US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7155980" y="5949351"/>
            <a:ext cx="440440" cy="144019"/>
          </a:xfrm>
          <a:prstGeom prst="rect">
            <a:avLst/>
          </a:prstGeom>
          <a:solidFill>
            <a:srgbClr val="FFE6E6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endParaRPr kumimoji="1" lang="ja-JP" altLang="en-US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7596420" y="5491549"/>
            <a:ext cx="10727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Referable</a:t>
            </a:r>
            <a:endParaRPr lang="ja-JP" alt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7596420" y="5852083"/>
            <a:ext cx="14382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Non-referable</a:t>
            </a:r>
            <a:endParaRPr lang="ja-JP" alt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74285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6021360"/>
            <a:ext cx="9144000" cy="83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endParaRPr kumimoji="1" lang="ja-JP" altLang="en-US" dirty="0" err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Objective </a:t>
            </a:r>
            <a:r>
              <a:rPr lang="en-US" altLang="ja-JP" dirty="0" smtClean="0"/>
              <a:t>evaluations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908716"/>
            <a:ext cx="8640960" cy="792044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Picture-based RD-optimization (with high-delay encoding)</a:t>
            </a:r>
          </a:p>
          <a:p>
            <a:pPr lvl="1"/>
            <a:r>
              <a:rPr lang="en-US" altLang="ja-JP" sz="2000" dirty="0"/>
              <a:t>Permits filter on/off adaptation of slice-based control for </a:t>
            </a:r>
            <a:r>
              <a:rPr lang="en-US" altLang="ja-JP" sz="2000" dirty="0" smtClean="0"/>
              <a:t>NLM.</a:t>
            </a:r>
            <a:endParaRPr lang="en-US" altLang="ja-JP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73986"/>
              </p:ext>
            </p:extLst>
          </p:nvPr>
        </p:nvGraphicFramePr>
        <p:xfrm>
          <a:off x="467430" y="1628750"/>
          <a:ext cx="8136902" cy="21945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88032"/>
                <a:gridCol w="1938064"/>
                <a:gridCol w="1050810"/>
                <a:gridCol w="1050810"/>
                <a:gridCol w="1050810"/>
                <a:gridCol w="1379188"/>
                <a:gridCol w="1379188"/>
              </a:tblGrid>
              <a:tr h="0"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GOP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/>
                </a:tc>
              </a:tr>
              <a:tr h="11614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vert="vert27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All Intra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110.3%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111.3%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8833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Random Access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102.3%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109.0%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Low delay 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101.6%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109.7%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Low delay P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-1.8%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-1.4%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102.4%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112.8%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HE10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vert="vert27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All Intra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108.9%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117.8%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Random Access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-0.7%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102.7%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111.1%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Low delay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-1.6%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101.7%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111.6%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Low delay 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-1.4%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-2.1%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-2.2%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102.6%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114.3%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212104"/>
              </p:ext>
            </p:extLst>
          </p:nvPr>
        </p:nvGraphicFramePr>
        <p:xfrm>
          <a:off x="467430" y="4618910"/>
          <a:ext cx="8136902" cy="21945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88032"/>
                <a:gridCol w="1938064"/>
                <a:gridCol w="1050810"/>
                <a:gridCol w="1050810"/>
                <a:gridCol w="1050810"/>
                <a:gridCol w="1379188"/>
                <a:gridCol w="1379188"/>
              </a:tblGrid>
              <a:tr h="242949">
                <a:tc>
                  <a:txBody>
                    <a:bodyPr/>
                    <a:lstStyle/>
                    <a:p>
                      <a:pPr algn="l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>
                    <a:lnL w="12700" cmpd="sng">
                      <a:noFill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GOP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Enc Time[%]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Dec Time[%]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294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vert="vert27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All Intra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76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109.8%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112.2%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Random Access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76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-0.6%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102.2%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110.6%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Low delay 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76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-0.9%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-1.6%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101.5%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111.5%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Low delay P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76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-1.7%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-2.1%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102.3%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114.6%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HE10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0" marB="0" vert="vert27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All Intra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76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-0.3%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-0.8%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108.6%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118.8%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Random Access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76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-0.5%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-1.3%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-1.5%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102.5%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112.9%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Low delay 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76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-0.4%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-2.2%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-2.3%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101.9%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113.7%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  <a:tr h="2429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Low delay 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762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-1.0%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-2.9%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-3.2%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102.6%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116.4%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2000" marT="0" marB="0" anchor="ctr"/>
                </a:tc>
              </a:tr>
            </a:tbl>
          </a:graphicData>
        </a:graphic>
      </p:graphicFrame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251520" y="3861060"/>
            <a:ext cx="8640960" cy="792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16000" indent="-216000" algn="l" defTabSz="914400" rtl="0" eaLnBrk="1" latinLnBrk="0" hangingPunct="1">
              <a:spcBef>
                <a:spcPts val="600"/>
              </a:spcBef>
              <a:buClr>
                <a:srgbClr val="0000FF"/>
              </a:buClr>
              <a:buFont typeface="Calibri" pitchFamily="34" charset="0"/>
              <a:buChar char="▫"/>
              <a:defRPr kumimoji="1" sz="2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576000" indent="-288000" algn="l" defTabSz="914400" rtl="0" eaLnBrk="1" latinLnBrk="0" hangingPunct="1">
              <a:spcBef>
                <a:spcPts val="0"/>
              </a:spcBef>
              <a:buClr>
                <a:srgbClr val="0000FF"/>
              </a:buClr>
              <a:buFont typeface="Arial" pitchFamily="34" charset="0"/>
              <a:buChar char="–"/>
              <a:defRPr kumimoji="1"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864000" indent="-216000" algn="l" defTabSz="914400" rtl="0" eaLnBrk="1" latinLnBrk="0" hangingPunct="1">
              <a:spcBef>
                <a:spcPts val="0"/>
              </a:spcBef>
              <a:buClr>
                <a:srgbClr val="0000FF"/>
              </a:buClr>
              <a:buFont typeface="Arial" pitchFamily="34" charset="0"/>
              <a:buChar char="•"/>
              <a:defRPr kumimoji="1"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kumimoji="1"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kumimoji="1"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/>
              <a:t>LCU-based RD-optimization (with zero-delay encoding)</a:t>
            </a:r>
          </a:p>
          <a:p>
            <a:pPr lvl="1"/>
            <a:r>
              <a:rPr lang="en-US" altLang="ja-JP" sz="2000" dirty="0"/>
              <a:t>Slice-based control for NLM filter is set always equal </a:t>
            </a:r>
            <a:r>
              <a:rPr lang="en-US" altLang="ja-JP" sz="2000" dirty="0" smtClean="0"/>
              <a:t>to on.</a:t>
            </a:r>
            <a:endParaRPr lang="en-US" altLang="ja-JP" sz="1600" dirty="0"/>
          </a:p>
        </p:txBody>
      </p:sp>
    </p:spTree>
    <p:extLst>
      <p:ext uri="{BB962C8B-B14F-4D97-AF65-F5344CB8AC3E}">
        <p14:creationId xmlns:p14="http://schemas.microsoft.com/office/powerpoint/2010/main" val="33920604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Subjective evaluations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1026" name="図 13" descr="説明: F:\Desktop\JCT-VC 10th meeting Stockholm\FigureXX-img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80" y="1124680"/>
            <a:ext cx="8929240" cy="4253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0" y="544528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 err="1" smtClean="0">
                <a:latin typeface="Arial" pitchFamily="34" charset="0"/>
                <a:cs typeface="Arial" pitchFamily="34" charset="0"/>
              </a:rPr>
              <a:t>BasketballDrive</a:t>
            </a:r>
            <a:r>
              <a:rPr lang="en-US" altLang="ja-JP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b="1" dirty="0">
                <a:latin typeface="Arial" pitchFamily="34" charset="0"/>
                <a:cs typeface="Arial" pitchFamily="34" charset="0"/>
              </a:rPr>
              <a:t>(class B), LD-P (Main Profile), QP=37, POC #335,</a:t>
            </a:r>
            <a:br>
              <a:rPr lang="en-US" altLang="ja-JP" b="1" dirty="0">
                <a:latin typeface="Arial" pitchFamily="34" charset="0"/>
                <a:cs typeface="Arial" pitchFamily="34" charset="0"/>
              </a:rPr>
            </a:br>
            <a:r>
              <a:rPr lang="en-US" altLang="ja-JP" b="1" dirty="0">
                <a:latin typeface="Arial" pitchFamily="34" charset="0"/>
                <a:cs typeface="Arial" pitchFamily="34" charset="0"/>
              </a:rPr>
              <a:t>Anchor: 17880 [bits], PSNR-Y 32.92 [dB], PSNR-U 40.25 [dB], PSNR-V 39.68 [dB],</a:t>
            </a:r>
            <a:br>
              <a:rPr lang="en-US" altLang="ja-JP" b="1" dirty="0">
                <a:latin typeface="Arial" pitchFamily="34" charset="0"/>
                <a:cs typeface="Arial" pitchFamily="34" charset="0"/>
              </a:rPr>
            </a:br>
            <a:r>
              <a:rPr lang="en-US" altLang="ja-JP" b="1" dirty="0">
                <a:latin typeface="Arial" pitchFamily="34" charset="0"/>
                <a:cs typeface="Arial" pitchFamily="34" charset="0"/>
              </a:rPr>
              <a:t>Proposed: 17328 [bits], PSNR-Y 33.58 [dB], PSNR-U 40.30 [dB], PSNR-V 39.82 [dB].</a:t>
            </a: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30221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Subjective evaluations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2050" name="図 12" descr="説明: F:\Desktop\JCT-VC 10th meeting Stockholm\FigureXX-img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30" y="1124680"/>
            <a:ext cx="8234705" cy="442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0" y="553009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 err="1">
                <a:latin typeface="Arial" pitchFamily="34" charset="0"/>
                <a:cs typeface="Arial" pitchFamily="34" charset="0"/>
              </a:rPr>
              <a:t>BasketballDrill</a:t>
            </a:r>
            <a:r>
              <a:rPr lang="en-US" altLang="ja-JP" b="1" dirty="0">
                <a:latin typeface="Arial" pitchFamily="34" charset="0"/>
                <a:cs typeface="Arial" pitchFamily="34" charset="0"/>
              </a:rPr>
              <a:t> (class C), LD-P (Main Profile), QP=37, POC #270,</a:t>
            </a:r>
            <a:br>
              <a:rPr lang="en-US" altLang="ja-JP" b="1" dirty="0">
                <a:latin typeface="Arial" pitchFamily="34" charset="0"/>
                <a:cs typeface="Arial" pitchFamily="34" charset="0"/>
              </a:rPr>
            </a:br>
            <a:r>
              <a:rPr lang="en-US" altLang="ja-JP" b="1" dirty="0">
                <a:latin typeface="Arial" pitchFamily="34" charset="0"/>
                <a:cs typeface="Arial" pitchFamily="34" charset="0"/>
              </a:rPr>
              <a:t>Anchor: 5952 [bits], PSNR-Y 31.28 [dB], PSNR-U 36.13 [dB], PSNR-V 36.06 [dB],</a:t>
            </a:r>
            <a:br>
              <a:rPr lang="en-US" altLang="ja-JP" b="1" dirty="0">
                <a:latin typeface="Arial" pitchFamily="34" charset="0"/>
                <a:cs typeface="Arial" pitchFamily="34" charset="0"/>
              </a:rPr>
            </a:br>
            <a:r>
              <a:rPr lang="en-US" altLang="ja-JP" b="1" dirty="0">
                <a:latin typeface="Arial" pitchFamily="34" charset="0"/>
                <a:cs typeface="Arial" pitchFamily="34" charset="0"/>
              </a:rPr>
              <a:t>Proposed: 6624 [bits], PSNR-Y 31.53 [dB], PSNR-U 36.27 [dB], PSNR-V 36.28 [dB].</a:t>
            </a: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507949"/>
      </p:ext>
    </p:extLst>
  </p:cSld>
  <p:clrMapOvr>
    <a:masterClrMapping/>
  </p:clrMapOvr>
  <p:transition spd="slow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Subjective evaluations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3074" name="図 14" descr="説明: F:\Desktop\JCT-VC 10th meeting Stockholm\FigureXX-img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50" y="1124680"/>
            <a:ext cx="7921100" cy="445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0" y="558930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 err="1" smtClean="0">
                <a:latin typeface="Arial" pitchFamily="34" charset="0"/>
                <a:cs typeface="Arial" pitchFamily="34" charset="0"/>
              </a:rPr>
              <a:t>KristenAndSara</a:t>
            </a:r>
            <a:r>
              <a:rPr lang="en-US" altLang="ja-JP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b="1" dirty="0">
                <a:latin typeface="Arial" pitchFamily="34" charset="0"/>
                <a:cs typeface="Arial" pitchFamily="34" charset="0"/>
              </a:rPr>
              <a:t>(class E), LD-P (Main Profile), QP=37, POC #141,</a:t>
            </a:r>
            <a:br>
              <a:rPr lang="en-US" altLang="ja-JP" b="1" dirty="0">
                <a:latin typeface="Arial" pitchFamily="34" charset="0"/>
                <a:cs typeface="Arial" pitchFamily="34" charset="0"/>
              </a:rPr>
            </a:br>
            <a:r>
              <a:rPr lang="en-US" altLang="ja-JP" b="1" dirty="0">
                <a:latin typeface="Arial" pitchFamily="34" charset="0"/>
                <a:cs typeface="Arial" pitchFamily="34" charset="0"/>
              </a:rPr>
              <a:t>Anchor: 17880 [bits], PSNR-Y 32.92 [dB], PSNR-U 40.25 [dB], PSNR-V 39.68 [dB],</a:t>
            </a:r>
            <a:br>
              <a:rPr lang="en-US" altLang="ja-JP" b="1" dirty="0">
                <a:latin typeface="Arial" pitchFamily="34" charset="0"/>
                <a:cs typeface="Arial" pitchFamily="34" charset="0"/>
              </a:rPr>
            </a:br>
            <a:r>
              <a:rPr lang="en-US" altLang="ja-JP" b="1" dirty="0">
                <a:latin typeface="Arial" pitchFamily="34" charset="0"/>
                <a:cs typeface="Arial" pitchFamily="34" charset="0"/>
              </a:rPr>
              <a:t>Proposed: 17328 [bits], PSNR-Y 33.58 [dB], PSNR-U 40.30 [dB], PSNR-V 39.82 [dB].</a:t>
            </a: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54508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Subjective evaluations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pic>
        <p:nvPicPr>
          <p:cNvPr id="4098" name="図 11" descr="説明: F:\Desktop\JCT-VC 10th meeting Stockholm\FigureXX-img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50" y="1124680"/>
            <a:ext cx="7921100" cy="445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0" y="558930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 err="1">
                <a:latin typeface="Arial" pitchFamily="34" charset="0"/>
                <a:cs typeface="Arial" pitchFamily="34" charset="0"/>
              </a:rPr>
              <a:t>SlideEditing</a:t>
            </a:r>
            <a:r>
              <a:rPr lang="en-US" altLang="ja-JP" b="1" dirty="0">
                <a:latin typeface="Arial" pitchFamily="34" charset="0"/>
                <a:cs typeface="Arial" pitchFamily="34" charset="0"/>
              </a:rPr>
              <a:t> (class F), LD-B (Main Profile), QP=37, POC #001, </a:t>
            </a:r>
            <a:br>
              <a:rPr lang="en-US" altLang="ja-JP" b="1" dirty="0">
                <a:latin typeface="Arial" pitchFamily="34" charset="0"/>
                <a:cs typeface="Arial" pitchFamily="34" charset="0"/>
              </a:rPr>
            </a:br>
            <a:r>
              <a:rPr lang="en-US" altLang="ja-JP" b="1" dirty="0">
                <a:latin typeface="Arial" pitchFamily="34" charset="0"/>
                <a:cs typeface="Arial" pitchFamily="34" charset="0"/>
              </a:rPr>
              <a:t>Anchor: 368 [bits], PSNR-Y 32.43 [dB], PSNR-U 37.81 [dB], PSNR-V 37.22 [dB],</a:t>
            </a:r>
            <a:br>
              <a:rPr lang="en-US" altLang="ja-JP" b="1" dirty="0">
                <a:latin typeface="Arial" pitchFamily="34" charset="0"/>
                <a:cs typeface="Arial" pitchFamily="34" charset="0"/>
              </a:rPr>
            </a:br>
            <a:r>
              <a:rPr lang="en-US" altLang="ja-JP" b="1" dirty="0">
                <a:latin typeface="Arial" pitchFamily="34" charset="0"/>
                <a:cs typeface="Arial" pitchFamily="34" charset="0"/>
              </a:rPr>
              <a:t>Proposed: 320 [bits], PSNR-Y 33.04 [dB], PSNR-U 37.88 [dB], PSNR-V 37.30 [dB].</a:t>
            </a: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72683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052736"/>
            <a:ext cx="8784976" cy="5256584"/>
          </a:xfrm>
        </p:spPr>
        <p:txBody>
          <a:bodyPr/>
          <a:lstStyle/>
          <a:p>
            <a:r>
              <a:rPr kumimoji="1" lang="en-US" altLang="ja-JP" spc="-70" dirty="0" smtClean="0"/>
              <a:t>Zero-delay NLM filter for encoder/decoder are proposed.</a:t>
            </a:r>
          </a:p>
          <a:p>
            <a:pPr lvl="1"/>
            <a:r>
              <a:rPr lang="en-US" altLang="ja-JP" dirty="0" smtClean="0"/>
              <a:t>The improvements of coding efficiency are: 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Picture-based:	</a:t>
            </a:r>
            <a:r>
              <a:rPr lang="en-US" altLang="ja-JP" dirty="0" err="1" smtClean="0"/>
              <a:t>luma</a:t>
            </a:r>
            <a:r>
              <a:rPr lang="en-US" altLang="ja-JP" dirty="0" smtClean="0"/>
              <a:t> 0.4-1.8%, </a:t>
            </a:r>
            <a:r>
              <a:rPr lang="en-US" altLang="ja-JP" dirty="0" err="1" smtClean="0"/>
              <a:t>chroma</a:t>
            </a:r>
            <a:r>
              <a:rPr lang="en-US" altLang="ja-JP" dirty="0" smtClean="0"/>
              <a:t> 0.0-2.2%</a:t>
            </a:r>
          </a:p>
          <a:p>
            <a:pPr lvl="2"/>
            <a:r>
              <a:rPr kumimoji="1" lang="en-US" altLang="ja-JP" dirty="0" smtClean="0"/>
              <a:t>LCU-based:	</a:t>
            </a:r>
            <a:r>
              <a:rPr lang="en-US" altLang="ja-JP" dirty="0" err="1" smtClean="0"/>
              <a:t>luma</a:t>
            </a:r>
            <a:r>
              <a:rPr lang="en-US" altLang="ja-JP" dirty="0" smtClean="0"/>
              <a:t> 0.2-1.5%, </a:t>
            </a:r>
            <a:r>
              <a:rPr lang="en-US" altLang="ja-JP" dirty="0" err="1" smtClean="0"/>
              <a:t>chroma</a:t>
            </a:r>
            <a:r>
              <a:rPr lang="en-US" altLang="ja-JP" dirty="0" smtClean="0"/>
              <a:t> 0.6-3.2%.</a:t>
            </a:r>
            <a:endParaRPr lang="en-US" altLang="ja-JP" dirty="0"/>
          </a:p>
          <a:p>
            <a:r>
              <a:rPr kumimoji="1" lang="en-US" altLang="ja-JP" dirty="0" smtClean="0"/>
              <a:t>NLM filtering provides visible benefits in still picture.</a:t>
            </a:r>
          </a:p>
          <a:p>
            <a:pPr lvl="1"/>
            <a:r>
              <a:rPr kumimoji="1" lang="en-US" altLang="ja-JP" dirty="0" smtClean="0"/>
              <a:t>Need to evaluate subjective quality in moving picture.</a:t>
            </a:r>
          </a:p>
          <a:p>
            <a:r>
              <a:rPr lang="en-US" altLang="ja-JP" dirty="0" smtClean="0"/>
              <a:t>NLM </a:t>
            </a:r>
            <a:r>
              <a:rPr lang="en-US" altLang="ja-JP" dirty="0"/>
              <a:t>filtering </a:t>
            </a:r>
            <a:r>
              <a:rPr lang="en-US" altLang="ja-JP" dirty="0" smtClean="0"/>
              <a:t>is a </a:t>
            </a:r>
            <a:r>
              <a:rPr lang="en-US" altLang="ja-JP" dirty="0"/>
              <a:t>promising candidate </a:t>
            </a:r>
            <a:r>
              <a:rPr lang="en-US" altLang="ja-JP" dirty="0" smtClean="0"/>
              <a:t>to be </a:t>
            </a:r>
            <a:r>
              <a:rPr lang="en-US" altLang="ja-JP" dirty="0"/>
              <a:t>explored</a:t>
            </a:r>
            <a:r>
              <a:rPr lang="en-US" altLang="ja-JP" dirty="0" smtClean="0"/>
              <a:t>.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204A3-42BC-47E7-BFC0-7F8A7102F47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585315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 rtlCol="0" anchor="ctr">
        <a:noAutofit/>
      </a:bodyPr>
      <a:lstStyle>
        <a:defPPr algn="ctr">
          <a:defRPr kumimoji="1" dirty="0" err="1" smtClean="0">
            <a:latin typeface="Arial" pitchFamily="34" charset="0"/>
            <a:cs typeface="Arial" pitchFamily="34" charset="0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22052</TotalTime>
  <Words>484</Words>
  <Application>Microsoft Office PowerPoint</Application>
  <PresentationFormat>画面に合わせる (4:3)</PresentationFormat>
  <Paragraphs>170</Paragraphs>
  <Slides>8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​​テーマ</vt:lpstr>
      <vt:lpstr>LCU-based framework  with zero pixel line buffers  for non-local means filter</vt:lpstr>
      <vt:lpstr>Proposal</vt:lpstr>
      <vt:lpstr>Objective evaluations</vt:lpstr>
      <vt:lpstr>Subjective evaluations</vt:lpstr>
      <vt:lpstr>Subjective evaluations</vt:lpstr>
      <vt:lpstr>Subjective evaluations</vt:lpstr>
      <vt:lpstr>Subjective evaluations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</dc:creator>
  <cp:lastModifiedBy>Masaaki MATSUMURA</cp:lastModifiedBy>
  <cp:revision>535</cp:revision>
  <cp:lastPrinted>2011-07-12T01:35:08Z</cp:lastPrinted>
  <dcterms:created xsi:type="dcterms:W3CDTF">2011-07-03T09:04:02Z</dcterms:created>
  <dcterms:modified xsi:type="dcterms:W3CDTF">2012-07-11T21:57:34Z</dcterms:modified>
</cp:coreProperties>
</file>