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6" r:id="rId4"/>
    <p:sldId id="273" r:id="rId5"/>
    <p:sldId id="285" r:id="rId6"/>
    <p:sldId id="280" r:id="rId7"/>
    <p:sldId id="282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D31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1698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2012-07-08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2012-07-08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2012-07-08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2012-07-08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2012-07-08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2012-07-08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2012-07-08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Removal of the inference of CBFY at the transform depth level zero in inter CU</a:t>
            </a:r>
            <a:endParaRPr lang="ko-KR" altLang="en-US" sz="32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J. Kim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0364" y="3943316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latin typeface="Tahoma" pitchFamily="34" charset="0"/>
                <a:cs typeface="Tahoma" pitchFamily="34" charset="0"/>
              </a:rPr>
              <a:t>JCTVC-J0161</a:t>
            </a:r>
            <a:endParaRPr lang="ko-KR" altLang="en-US" sz="3200" b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7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786454"/>
            <a:ext cx="1928826" cy="9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Coded Block Flag</a:t>
            </a:r>
          </a:p>
          <a:p>
            <a:pPr lvl="1"/>
            <a:r>
              <a:rPr lang="en-US" altLang="ko-KR" dirty="0" smtClean="0">
                <a:latin typeface="Arial" pitchFamily="34" charset="0"/>
                <a:cs typeface="Arial" pitchFamily="34" charset="0"/>
              </a:rPr>
              <a:t>Indication of existence of non zero coefficients in a TU</a:t>
            </a:r>
          </a:p>
          <a:p>
            <a:pPr lvl="1"/>
            <a:r>
              <a:rPr lang="en-US" altLang="ko-KR" dirty="0" smtClean="0">
                <a:latin typeface="Arial" pitchFamily="34" charset="0"/>
                <a:cs typeface="Arial" pitchFamily="34" charset="0"/>
              </a:rPr>
              <a:t>Basically </a:t>
            </a:r>
            <a:r>
              <a:rPr lang="en-US" altLang="ko-KR" smtClean="0">
                <a:latin typeface="Arial" pitchFamily="34" charset="0"/>
                <a:cs typeface="Arial" pitchFamily="34" charset="0"/>
              </a:rPr>
              <a:t>coded </a:t>
            </a:r>
            <a:r>
              <a:rPr lang="en-US" altLang="ko-KR" smtClean="0">
                <a:latin typeface="Arial" pitchFamily="34" charset="0"/>
                <a:cs typeface="Arial" pitchFamily="34" charset="0"/>
              </a:rPr>
              <a:t>every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TU</a:t>
            </a:r>
          </a:p>
          <a:p>
            <a:pPr lvl="1"/>
            <a:r>
              <a:rPr lang="en-US" altLang="ko-KR" dirty="0" smtClean="0">
                <a:latin typeface="Arial" pitchFamily="34" charset="0"/>
                <a:cs typeface="Arial" pitchFamily="34" charset="0"/>
              </a:rPr>
              <a:t>Conditionally derived at the first transform depth level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1008112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Conditions of derivation for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blocks :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CBF is inferred as 1 when</a:t>
            </a:r>
          </a:p>
        </p:txBody>
      </p:sp>
      <p:sp>
        <p:nvSpPr>
          <p:cNvPr id="18" name="내용 개체 틀 4"/>
          <p:cNvSpPr txBox="1">
            <a:spLocks/>
          </p:cNvSpPr>
          <p:nvPr/>
        </p:nvSpPr>
        <p:spPr>
          <a:xfrm>
            <a:off x="467544" y="2392288"/>
            <a:ext cx="4038600" cy="4133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Current CU is not intra CU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Current transform depth level is 0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CBFU and CBFV are zero</a:t>
            </a:r>
          </a:p>
        </p:txBody>
      </p:sp>
      <p:grpSp>
        <p:nvGrpSpPr>
          <p:cNvPr id="74" name="그룹 73"/>
          <p:cNvGrpSpPr>
            <a:grpSpLocks noChangeAspect="1"/>
          </p:cNvGrpSpPr>
          <p:nvPr/>
        </p:nvGrpSpPr>
        <p:grpSpPr>
          <a:xfrm>
            <a:off x="4785990" y="1825192"/>
            <a:ext cx="4215166" cy="4461328"/>
            <a:chOff x="3747840" y="566984"/>
            <a:chExt cx="5268958" cy="5576660"/>
          </a:xfrm>
        </p:grpSpPr>
        <p:sp>
          <p:nvSpPr>
            <p:cNvPr id="42" name="순서도: 판단 41"/>
            <p:cNvSpPr/>
            <p:nvPr/>
          </p:nvSpPr>
          <p:spPr>
            <a:xfrm>
              <a:off x="4172104" y="566984"/>
              <a:ext cx="2428892" cy="576000"/>
            </a:xfrm>
            <a:prstGeom prst="flowChartDecision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err="1" smtClean="0"/>
                <a:t>no_residual_data_flag</a:t>
              </a:r>
              <a:r>
                <a:rPr lang="en-US" altLang="ko-KR" sz="800" dirty="0" smtClean="0"/>
                <a:t> =false</a:t>
              </a:r>
              <a:endParaRPr lang="ko-KR" altLang="en-US" sz="800" dirty="0"/>
            </a:p>
          </p:txBody>
        </p:sp>
        <p:sp>
          <p:nvSpPr>
            <p:cNvPr id="49" name="순서도: 처리 48"/>
            <p:cNvSpPr/>
            <p:nvPr/>
          </p:nvSpPr>
          <p:spPr>
            <a:xfrm>
              <a:off x="4214810" y="1995744"/>
              <a:ext cx="2340000" cy="576000"/>
            </a:xfrm>
            <a:prstGeom prst="flowChartProcess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/>
                <a:t>CBFU/CBFV</a:t>
              </a:r>
              <a:endParaRPr lang="ko-KR" altLang="en-US" sz="800" dirty="0"/>
            </a:p>
          </p:txBody>
        </p:sp>
        <p:sp>
          <p:nvSpPr>
            <p:cNvPr id="51" name="순서도: 판단 50"/>
            <p:cNvSpPr/>
            <p:nvPr/>
          </p:nvSpPr>
          <p:spPr>
            <a:xfrm>
              <a:off x="4216550" y="2710124"/>
              <a:ext cx="2340000" cy="576000"/>
            </a:xfrm>
            <a:prstGeom prst="flowChartDecision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err="1" smtClean="0"/>
                <a:t>Transform_split_flag</a:t>
              </a:r>
              <a:r>
                <a:rPr lang="en-US" altLang="ko-KR" sz="800" dirty="0" smtClean="0"/>
                <a:t> = false</a:t>
              </a:r>
              <a:endParaRPr lang="ko-KR" altLang="en-US" sz="800" dirty="0"/>
            </a:p>
          </p:txBody>
        </p:sp>
        <p:sp>
          <p:nvSpPr>
            <p:cNvPr id="52" name="순서도: 처리 51"/>
            <p:cNvSpPr/>
            <p:nvPr/>
          </p:nvSpPr>
          <p:spPr>
            <a:xfrm>
              <a:off x="4216550" y="4138884"/>
              <a:ext cx="2340000" cy="576000"/>
            </a:xfrm>
            <a:prstGeom prst="flowChartProcess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/>
                <a:t>CBFY coding</a:t>
              </a:r>
              <a:endParaRPr lang="ko-KR" altLang="en-US" sz="800" dirty="0"/>
            </a:p>
          </p:txBody>
        </p:sp>
        <p:sp>
          <p:nvSpPr>
            <p:cNvPr id="53" name="순서도: 판단 52"/>
            <p:cNvSpPr/>
            <p:nvPr/>
          </p:nvSpPr>
          <p:spPr>
            <a:xfrm>
              <a:off x="4216550" y="3424504"/>
              <a:ext cx="2340000" cy="576000"/>
            </a:xfrm>
            <a:prstGeom prst="flowChartDecision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err="1" smtClean="0"/>
                <a:t>Tr_depth</a:t>
              </a:r>
              <a:r>
                <a:rPr lang="en-US" altLang="ko-KR" sz="800" dirty="0" smtClean="0"/>
                <a:t>=0 &amp;&amp; </a:t>
              </a:r>
            </a:p>
            <a:p>
              <a:pPr algn="ctr"/>
              <a:r>
                <a:rPr lang="en-US" altLang="ko-KR" sz="800" dirty="0" smtClean="0"/>
                <a:t>CBFU=0 &amp;&amp;</a:t>
              </a:r>
            </a:p>
            <a:p>
              <a:pPr algn="ctr"/>
              <a:r>
                <a:rPr lang="en-US" altLang="ko-KR" sz="800" dirty="0" smtClean="0"/>
                <a:t>CBFV=0</a:t>
              </a:r>
              <a:endParaRPr lang="ko-KR" altLang="en-US" sz="800" dirty="0"/>
            </a:p>
          </p:txBody>
        </p:sp>
        <p:sp>
          <p:nvSpPr>
            <p:cNvPr id="55" name="순서도: 판단 54"/>
            <p:cNvSpPr/>
            <p:nvPr/>
          </p:nvSpPr>
          <p:spPr>
            <a:xfrm>
              <a:off x="4216550" y="4853264"/>
              <a:ext cx="2340000" cy="576000"/>
            </a:xfrm>
            <a:prstGeom prst="flowChartDecision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/>
                <a:t>CBFY, CBFU, CBFV</a:t>
              </a:r>
              <a:endParaRPr lang="ko-KR" altLang="en-US" sz="800" dirty="0"/>
            </a:p>
          </p:txBody>
        </p:sp>
        <p:sp>
          <p:nvSpPr>
            <p:cNvPr id="56" name="순서도: 처리 55"/>
            <p:cNvSpPr/>
            <p:nvPr/>
          </p:nvSpPr>
          <p:spPr>
            <a:xfrm>
              <a:off x="4216550" y="5567644"/>
              <a:ext cx="2340000" cy="576000"/>
            </a:xfrm>
            <a:prstGeom prst="flowChartProcess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/>
                <a:t>residual coefficient coding</a:t>
              </a:r>
              <a:endParaRPr lang="ko-KR" altLang="en-US" sz="800" dirty="0"/>
            </a:p>
          </p:txBody>
        </p:sp>
        <p:cxnSp>
          <p:nvCxnSpPr>
            <p:cNvPr id="57" name="직선 화살표 연결선 56"/>
            <p:cNvCxnSpPr>
              <a:stCxn id="42" idx="2"/>
              <a:endCxn id="65" idx="0"/>
            </p:cNvCxnSpPr>
            <p:nvPr/>
          </p:nvCxnSpPr>
          <p:spPr>
            <a:xfrm rot="5400000">
              <a:off x="5314242" y="1213552"/>
              <a:ext cx="142876" cy="17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직선 화살표 연결선 57"/>
            <p:cNvCxnSpPr>
              <a:endCxn id="49" idx="0"/>
            </p:cNvCxnSpPr>
            <p:nvPr/>
          </p:nvCxnSpPr>
          <p:spPr>
            <a:xfrm rot="5400000">
              <a:off x="5317284" y="1925684"/>
              <a:ext cx="137586" cy="253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직선 화살표 연결선 58"/>
            <p:cNvCxnSpPr>
              <a:stCxn id="49" idx="2"/>
              <a:endCxn id="51" idx="0"/>
            </p:cNvCxnSpPr>
            <p:nvPr/>
          </p:nvCxnSpPr>
          <p:spPr>
            <a:xfrm rot="16200000" flipH="1">
              <a:off x="5316490" y="2640064"/>
              <a:ext cx="138380" cy="17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화살표 연결선 59"/>
            <p:cNvCxnSpPr>
              <a:stCxn id="51" idx="2"/>
              <a:endCxn id="53" idx="0"/>
            </p:cNvCxnSpPr>
            <p:nvPr/>
          </p:nvCxnSpPr>
          <p:spPr>
            <a:xfrm rot="5400000">
              <a:off x="5317360" y="3355314"/>
              <a:ext cx="13838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화살표 연결선 60"/>
            <p:cNvCxnSpPr>
              <a:stCxn id="53" idx="2"/>
              <a:endCxn id="52" idx="0"/>
            </p:cNvCxnSpPr>
            <p:nvPr/>
          </p:nvCxnSpPr>
          <p:spPr>
            <a:xfrm rot="5400000">
              <a:off x="5317360" y="4069694"/>
              <a:ext cx="13838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직선 화살표 연결선 61"/>
            <p:cNvCxnSpPr>
              <a:stCxn id="52" idx="2"/>
              <a:endCxn id="55" idx="0"/>
            </p:cNvCxnSpPr>
            <p:nvPr/>
          </p:nvCxnSpPr>
          <p:spPr>
            <a:xfrm rot="5400000">
              <a:off x="5317360" y="4784074"/>
              <a:ext cx="13838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직선 화살표 연결선 62"/>
            <p:cNvCxnSpPr>
              <a:stCxn id="55" idx="2"/>
              <a:endCxn id="56" idx="0"/>
            </p:cNvCxnSpPr>
            <p:nvPr/>
          </p:nvCxnSpPr>
          <p:spPr>
            <a:xfrm rot="5400000">
              <a:off x="5317360" y="5498454"/>
              <a:ext cx="13838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꺾인 연결선 63"/>
            <p:cNvCxnSpPr>
              <a:stCxn id="51" idx="1"/>
              <a:endCxn id="65" idx="1"/>
            </p:cNvCxnSpPr>
            <p:nvPr/>
          </p:nvCxnSpPr>
          <p:spPr>
            <a:xfrm rot="10800000">
              <a:off x="4214810" y="1573860"/>
              <a:ext cx="1740" cy="1424264"/>
            </a:xfrm>
            <a:prstGeom prst="bentConnector3">
              <a:avLst>
                <a:gd name="adj1" fmla="val 13237931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순서도: 처리 64"/>
            <p:cNvSpPr/>
            <p:nvPr/>
          </p:nvSpPr>
          <p:spPr>
            <a:xfrm>
              <a:off x="4214810" y="1285860"/>
              <a:ext cx="2340000" cy="576000"/>
            </a:xfrm>
            <a:prstGeom prst="flowChartProcess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err="1" smtClean="0"/>
                <a:t>transform_split_flag</a:t>
              </a:r>
              <a:r>
                <a:rPr lang="en-US" altLang="ko-KR" sz="800" dirty="0" smtClean="0"/>
                <a:t> coding</a:t>
              </a:r>
              <a:endParaRPr lang="ko-KR" altLang="en-US" sz="8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747840" y="2071678"/>
              <a:ext cx="3016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N</a:t>
              </a:r>
              <a:endParaRPr lang="ko-KR" altLang="en-US" sz="12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119686" y="1071546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Y</a:t>
              </a:r>
              <a:endParaRPr lang="ko-KR" altLang="en-US" sz="12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105162" y="3929066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Y</a:t>
              </a:r>
              <a:endParaRPr lang="ko-KR" altLang="en-US" sz="12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105162" y="3214686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Y</a:t>
              </a:r>
              <a:endParaRPr lang="ko-KR" altLang="en-US" sz="1200" dirty="0"/>
            </a:p>
          </p:txBody>
        </p:sp>
        <p:sp>
          <p:nvSpPr>
            <p:cNvPr id="70" name="순서도: 처리 69"/>
            <p:cNvSpPr/>
            <p:nvPr/>
          </p:nvSpPr>
          <p:spPr>
            <a:xfrm>
              <a:off x="6676798" y="4143380"/>
              <a:ext cx="2340000" cy="576000"/>
            </a:xfrm>
            <a:prstGeom prst="flowChartProcess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/>
                <a:t>CBFY inference</a:t>
              </a:r>
              <a:endParaRPr lang="ko-KR" altLang="en-US" sz="800" dirty="0"/>
            </a:p>
          </p:txBody>
        </p:sp>
        <p:cxnSp>
          <p:nvCxnSpPr>
            <p:cNvPr id="71" name="Shape 70"/>
            <p:cNvCxnSpPr>
              <a:stCxn id="53" idx="3"/>
              <a:endCxn id="70" idx="0"/>
            </p:cNvCxnSpPr>
            <p:nvPr/>
          </p:nvCxnSpPr>
          <p:spPr>
            <a:xfrm>
              <a:off x="6556550" y="3712504"/>
              <a:ext cx="1290248" cy="430876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hape 71"/>
            <p:cNvCxnSpPr>
              <a:stCxn id="70" idx="2"/>
              <a:endCxn id="55" idx="3"/>
            </p:cNvCxnSpPr>
            <p:nvPr/>
          </p:nvCxnSpPr>
          <p:spPr>
            <a:xfrm rot="5400000">
              <a:off x="6990732" y="4285198"/>
              <a:ext cx="421884" cy="1290248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6533922" y="3509191"/>
              <a:ext cx="3016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N</a:t>
              </a:r>
              <a:endParaRPr lang="ko-KR" altLang="en-US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 suggest not to infer CBFY in any case for simple and clear implementation</a:t>
            </a:r>
            <a:endParaRPr lang="ko-KR" altLang="en-US" sz="28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525" algn="l"/>
                <a:tab pos="274638" algn="l"/>
                <a:tab pos="411163" algn="l"/>
                <a:tab pos="549275" algn="l"/>
                <a:tab pos="685800" algn="l"/>
                <a:tab pos="822325" algn="l"/>
                <a:tab pos="960438" algn="l"/>
                <a:tab pos="1096963" algn="l"/>
                <a:tab pos="1235075" algn="l"/>
                <a:tab pos="13716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pSp>
        <p:nvGrpSpPr>
          <p:cNvPr id="11" name="그룹 10"/>
          <p:cNvGrpSpPr>
            <a:grpSpLocks noChangeAspect="1"/>
          </p:cNvGrpSpPr>
          <p:nvPr/>
        </p:nvGrpSpPr>
        <p:grpSpPr>
          <a:xfrm>
            <a:off x="428596" y="2000240"/>
            <a:ext cx="4215166" cy="4461328"/>
            <a:chOff x="3747840" y="566984"/>
            <a:chExt cx="5268958" cy="5576660"/>
          </a:xfrm>
        </p:grpSpPr>
        <p:sp>
          <p:nvSpPr>
            <p:cNvPr id="12" name="순서도: 판단 11"/>
            <p:cNvSpPr/>
            <p:nvPr/>
          </p:nvSpPr>
          <p:spPr>
            <a:xfrm>
              <a:off x="4172104" y="566984"/>
              <a:ext cx="2428892" cy="576000"/>
            </a:xfrm>
            <a:prstGeom prst="flowChartDecision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err="1" smtClean="0"/>
                <a:t>no_residual_data_flag</a:t>
              </a:r>
              <a:r>
                <a:rPr lang="en-US" altLang="ko-KR" sz="800" dirty="0" smtClean="0"/>
                <a:t> =false</a:t>
              </a:r>
              <a:endParaRPr lang="ko-KR" altLang="en-US" sz="800" dirty="0"/>
            </a:p>
          </p:txBody>
        </p:sp>
        <p:sp>
          <p:nvSpPr>
            <p:cNvPr id="13" name="순서도: 처리 12"/>
            <p:cNvSpPr/>
            <p:nvPr/>
          </p:nvSpPr>
          <p:spPr>
            <a:xfrm>
              <a:off x="4214810" y="1995744"/>
              <a:ext cx="2340000" cy="576000"/>
            </a:xfrm>
            <a:prstGeom prst="flowChartProcess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/>
                <a:t>CBFU/CBFV</a:t>
              </a:r>
              <a:endParaRPr lang="ko-KR" altLang="en-US" sz="800" dirty="0"/>
            </a:p>
          </p:txBody>
        </p:sp>
        <p:sp>
          <p:nvSpPr>
            <p:cNvPr id="14" name="순서도: 판단 13"/>
            <p:cNvSpPr/>
            <p:nvPr/>
          </p:nvSpPr>
          <p:spPr>
            <a:xfrm>
              <a:off x="4216550" y="2710124"/>
              <a:ext cx="2340000" cy="576000"/>
            </a:xfrm>
            <a:prstGeom prst="flowChartDecision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err="1" smtClean="0"/>
                <a:t>Transform_split_flag</a:t>
              </a:r>
              <a:r>
                <a:rPr lang="en-US" altLang="ko-KR" sz="800" dirty="0" smtClean="0"/>
                <a:t> = false</a:t>
              </a:r>
              <a:endParaRPr lang="ko-KR" altLang="en-US" sz="800" dirty="0"/>
            </a:p>
          </p:txBody>
        </p:sp>
        <p:sp>
          <p:nvSpPr>
            <p:cNvPr id="15" name="순서도: 처리 14"/>
            <p:cNvSpPr/>
            <p:nvPr/>
          </p:nvSpPr>
          <p:spPr>
            <a:xfrm>
              <a:off x="4216550" y="4138884"/>
              <a:ext cx="2340000" cy="576000"/>
            </a:xfrm>
            <a:prstGeom prst="flowChartProcess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/>
                <a:t>CBFY coding</a:t>
              </a:r>
              <a:endParaRPr lang="ko-KR" altLang="en-US" sz="800" dirty="0"/>
            </a:p>
          </p:txBody>
        </p:sp>
        <p:sp>
          <p:nvSpPr>
            <p:cNvPr id="16" name="순서도: 판단 15"/>
            <p:cNvSpPr/>
            <p:nvPr/>
          </p:nvSpPr>
          <p:spPr>
            <a:xfrm>
              <a:off x="4216550" y="3424504"/>
              <a:ext cx="2340000" cy="576000"/>
            </a:xfrm>
            <a:prstGeom prst="flowChartDecision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err="1" smtClean="0"/>
                <a:t>Tr_depth</a:t>
              </a:r>
              <a:r>
                <a:rPr lang="en-US" altLang="ko-KR" sz="800" dirty="0" smtClean="0"/>
                <a:t>=0 &amp;&amp; </a:t>
              </a:r>
            </a:p>
            <a:p>
              <a:pPr algn="ctr"/>
              <a:r>
                <a:rPr lang="en-US" altLang="ko-KR" sz="800" dirty="0" smtClean="0"/>
                <a:t>CBFU=0 &amp;&amp;</a:t>
              </a:r>
            </a:p>
            <a:p>
              <a:pPr algn="ctr"/>
              <a:r>
                <a:rPr lang="en-US" altLang="ko-KR" sz="800" dirty="0" smtClean="0"/>
                <a:t>CBFV=0</a:t>
              </a:r>
              <a:endParaRPr lang="ko-KR" altLang="en-US" sz="800" dirty="0"/>
            </a:p>
          </p:txBody>
        </p:sp>
        <p:sp>
          <p:nvSpPr>
            <p:cNvPr id="17" name="순서도: 판단 16"/>
            <p:cNvSpPr/>
            <p:nvPr/>
          </p:nvSpPr>
          <p:spPr>
            <a:xfrm>
              <a:off x="4216550" y="4853264"/>
              <a:ext cx="2340000" cy="576000"/>
            </a:xfrm>
            <a:prstGeom prst="flowChartDecision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/>
                <a:t>CBFY, CBFU, CBFV</a:t>
              </a:r>
              <a:endParaRPr lang="ko-KR" altLang="en-US" sz="800" dirty="0"/>
            </a:p>
          </p:txBody>
        </p:sp>
        <p:sp>
          <p:nvSpPr>
            <p:cNvPr id="18" name="순서도: 처리 17"/>
            <p:cNvSpPr/>
            <p:nvPr/>
          </p:nvSpPr>
          <p:spPr>
            <a:xfrm>
              <a:off x="4216550" y="5567644"/>
              <a:ext cx="2340000" cy="576000"/>
            </a:xfrm>
            <a:prstGeom prst="flowChartProcess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/>
                <a:t>residual coefficient coding</a:t>
              </a:r>
              <a:endParaRPr lang="ko-KR" altLang="en-US" sz="800" dirty="0"/>
            </a:p>
          </p:txBody>
        </p:sp>
        <p:cxnSp>
          <p:nvCxnSpPr>
            <p:cNvPr id="19" name="직선 화살표 연결선 18"/>
            <p:cNvCxnSpPr>
              <a:stCxn id="12" idx="2"/>
              <a:endCxn id="27" idx="0"/>
            </p:cNvCxnSpPr>
            <p:nvPr/>
          </p:nvCxnSpPr>
          <p:spPr>
            <a:xfrm rot="5400000">
              <a:off x="5314242" y="1213552"/>
              <a:ext cx="142876" cy="17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화살표 연결선 19"/>
            <p:cNvCxnSpPr>
              <a:endCxn id="13" idx="0"/>
            </p:cNvCxnSpPr>
            <p:nvPr/>
          </p:nvCxnSpPr>
          <p:spPr>
            <a:xfrm rot="5400000">
              <a:off x="5317284" y="1925684"/>
              <a:ext cx="137586" cy="253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화살표 연결선 20"/>
            <p:cNvCxnSpPr>
              <a:stCxn id="13" idx="2"/>
              <a:endCxn id="14" idx="0"/>
            </p:cNvCxnSpPr>
            <p:nvPr/>
          </p:nvCxnSpPr>
          <p:spPr>
            <a:xfrm rot="16200000" flipH="1">
              <a:off x="5316490" y="2640064"/>
              <a:ext cx="138380" cy="17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화살표 연결선 21"/>
            <p:cNvCxnSpPr>
              <a:stCxn id="14" idx="2"/>
              <a:endCxn id="16" idx="0"/>
            </p:cNvCxnSpPr>
            <p:nvPr/>
          </p:nvCxnSpPr>
          <p:spPr>
            <a:xfrm rot="5400000">
              <a:off x="5317360" y="3355314"/>
              <a:ext cx="13838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화살표 연결선 22"/>
            <p:cNvCxnSpPr>
              <a:stCxn id="16" idx="2"/>
              <a:endCxn id="15" idx="0"/>
            </p:cNvCxnSpPr>
            <p:nvPr/>
          </p:nvCxnSpPr>
          <p:spPr>
            <a:xfrm rot="5400000">
              <a:off x="5317360" y="4069694"/>
              <a:ext cx="13838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화살표 연결선 23"/>
            <p:cNvCxnSpPr>
              <a:stCxn id="15" idx="2"/>
              <a:endCxn id="17" idx="0"/>
            </p:cNvCxnSpPr>
            <p:nvPr/>
          </p:nvCxnSpPr>
          <p:spPr>
            <a:xfrm rot="5400000">
              <a:off x="5317360" y="4784074"/>
              <a:ext cx="13838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화살표 연결선 24"/>
            <p:cNvCxnSpPr>
              <a:stCxn id="17" idx="2"/>
              <a:endCxn id="18" idx="0"/>
            </p:cNvCxnSpPr>
            <p:nvPr/>
          </p:nvCxnSpPr>
          <p:spPr>
            <a:xfrm rot="5400000">
              <a:off x="5317360" y="5498454"/>
              <a:ext cx="13838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꺾인 연결선 25"/>
            <p:cNvCxnSpPr>
              <a:stCxn id="14" idx="1"/>
              <a:endCxn id="27" idx="1"/>
            </p:cNvCxnSpPr>
            <p:nvPr/>
          </p:nvCxnSpPr>
          <p:spPr>
            <a:xfrm rot="10800000">
              <a:off x="4214810" y="1573860"/>
              <a:ext cx="1740" cy="1424264"/>
            </a:xfrm>
            <a:prstGeom prst="bentConnector3">
              <a:avLst>
                <a:gd name="adj1" fmla="val 13237931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순서도: 처리 26"/>
            <p:cNvSpPr/>
            <p:nvPr/>
          </p:nvSpPr>
          <p:spPr>
            <a:xfrm>
              <a:off x="4214810" y="1285860"/>
              <a:ext cx="2340000" cy="576000"/>
            </a:xfrm>
            <a:prstGeom prst="flowChartProcess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err="1" smtClean="0"/>
                <a:t>transform_split_flag</a:t>
              </a:r>
              <a:r>
                <a:rPr lang="en-US" altLang="ko-KR" sz="800" dirty="0" smtClean="0"/>
                <a:t> coding</a:t>
              </a:r>
              <a:endParaRPr lang="ko-KR" altLang="en-US" sz="8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47840" y="2071678"/>
              <a:ext cx="3016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N</a:t>
              </a:r>
              <a:endParaRPr lang="ko-KR" altLang="en-US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119686" y="1071546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Y</a:t>
              </a:r>
              <a:endParaRPr lang="ko-KR" altLang="en-US" sz="1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105162" y="3929066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Y</a:t>
              </a:r>
              <a:endParaRPr lang="ko-KR" alt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105162" y="3214686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Y</a:t>
              </a:r>
              <a:endParaRPr lang="ko-KR" altLang="en-US" sz="1200" dirty="0"/>
            </a:p>
          </p:txBody>
        </p:sp>
        <p:sp>
          <p:nvSpPr>
            <p:cNvPr id="32" name="순서도: 처리 31"/>
            <p:cNvSpPr/>
            <p:nvPr/>
          </p:nvSpPr>
          <p:spPr>
            <a:xfrm>
              <a:off x="6676798" y="4143380"/>
              <a:ext cx="2340000" cy="576000"/>
            </a:xfrm>
            <a:prstGeom prst="flowChartProcess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/>
                <a:t>CBFY inference</a:t>
              </a:r>
              <a:endParaRPr lang="ko-KR" altLang="en-US" sz="800" dirty="0"/>
            </a:p>
          </p:txBody>
        </p:sp>
        <p:cxnSp>
          <p:nvCxnSpPr>
            <p:cNvPr id="33" name="Shape 32"/>
            <p:cNvCxnSpPr>
              <a:stCxn id="16" idx="3"/>
              <a:endCxn id="32" idx="0"/>
            </p:cNvCxnSpPr>
            <p:nvPr/>
          </p:nvCxnSpPr>
          <p:spPr>
            <a:xfrm>
              <a:off x="6556550" y="3712504"/>
              <a:ext cx="1290248" cy="430876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hape 33"/>
            <p:cNvCxnSpPr>
              <a:stCxn id="32" idx="2"/>
              <a:endCxn id="17" idx="3"/>
            </p:cNvCxnSpPr>
            <p:nvPr/>
          </p:nvCxnSpPr>
          <p:spPr>
            <a:xfrm rot="5400000">
              <a:off x="6990732" y="4285198"/>
              <a:ext cx="421884" cy="1290248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6533922" y="3509191"/>
              <a:ext cx="3016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N</a:t>
              </a:r>
              <a:endParaRPr lang="ko-KR" altLang="en-US" sz="1200" dirty="0"/>
            </a:p>
          </p:txBody>
        </p:sp>
      </p:grpSp>
      <p:grpSp>
        <p:nvGrpSpPr>
          <p:cNvPr id="53" name="그룹 52"/>
          <p:cNvGrpSpPr>
            <a:grpSpLocks noChangeAspect="1"/>
          </p:cNvGrpSpPr>
          <p:nvPr/>
        </p:nvGrpSpPr>
        <p:grpSpPr>
          <a:xfrm>
            <a:off x="6072198" y="2514594"/>
            <a:ext cx="2282525" cy="3946974"/>
            <a:chOff x="5076430" y="1500174"/>
            <a:chExt cx="2853156" cy="4933718"/>
          </a:xfrm>
        </p:grpSpPr>
        <p:sp>
          <p:nvSpPr>
            <p:cNvPr id="36" name="순서도: 판단 35"/>
            <p:cNvSpPr/>
            <p:nvPr/>
          </p:nvSpPr>
          <p:spPr>
            <a:xfrm>
              <a:off x="5500694" y="1500174"/>
              <a:ext cx="2428892" cy="576000"/>
            </a:xfrm>
            <a:prstGeom prst="flowChartDecision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err="1" smtClean="0"/>
                <a:t>no_residual_data_flag</a:t>
              </a:r>
              <a:r>
                <a:rPr lang="en-US" altLang="ko-KR" sz="800" dirty="0" smtClean="0"/>
                <a:t> =false</a:t>
              </a:r>
              <a:endParaRPr lang="ko-KR" altLang="en-US" sz="800" dirty="0"/>
            </a:p>
          </p:txBody>
        </p:sp>
        <p:sp>
          <p:nvSpPr>
            <p:cNvPr id="37" name="순서도: 처리 36"/>
            <p:cNvSpPr/>
            <p:nvPr/>
          </p:nvSpPr>
          <p:spPr>
            <a:xfrm>
              <a:off x="5543400" y="2928934"/>
              <a:ext cx="2340000" cy="576000"/>
            </a:xfrm>
            <a:prstGeom prst="flowChartProcess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/>
                <a:t>CBFU/CBFV</a:t>
              </a:r>
              <a:endParaRPr lang="ko-KR" altLang="en-US" sz="800" dirty="0"/>
            </a:p>
          </p:txBody>
        </p:sp>
        <p:sp>
          <p:nvSpPr>
            <p:cNvPr id="38" name="순서도: 판단 37"/>
            <p:cNvSpPr/>
            <p:nvPr/>
          </p:nvSpPr>
          <p:spPr>
            <a:xfrm>
              <a:off x="5545140" y="3643314"/>
              <a:ext cx="2340000" cy="576000"/>
            </a:xfrm>
            <a:prstGeom prst="flowChartDecision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err="1" smtClean="0"/>
                <a:t>Transform_split_flag</a:t>
              </a:r>
              <a:r>
                <a:rPr lang="en-US" altLang="ko-KR" sz="800" dirty="0" smtClean="0"/>
                <a:t> = false</a:t>
              </a:r>
              <a:endParaRPr lang="ko-KR" altLang="en-US" sz="800" dirty="0"/>
            </a:p>
          </p:txBody>
        </p:sp>
        <p:sp>
          <p:nvSpPr>
            <p:cNvPr id="39" name="순서도: 처리 38"/>
            <p:cNvSpPr/>
            <p:nvPr/>
          </p:nvSpPr>
          <p:spPr>
            <a:xfrm>
              <a:off x="5545140" y="4429132"/>
              <a:ext cx="2340000" cy="576000"/>
            </a:xfrm>
            <a:prstGeom prst="flowChartProcess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/>
                <a:t>CBFY coding</a:t>
              </a:r>
              <a:endParaRPr lang="ko-KR" altLang="en-US" sz="800" dirty="0"/>
            </a:p>
          </p:txBody>
        </p:sp>
        <p:sp>
          <p:nvSpPr>
            <p:cNvPr id="40" name="순서도: 판단 39"/>
            <p:cNvSpPr/>
            <p:nvPr/>
          </p:nvSpPr>
          <p:spPr>
            <a:xfrm>
              <a:off x="5545140" y="5143512"/>
              <a:ext cx="2340000" cy="576000"/>
            </a:xfrm>
            <a:prstGeom prst="flowChartDecision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/>
                <a:t>CBFY, CBFU, CBFV</a:t>
              </a:r>
              <a:endParaRPr lang="ko-KR" altLang="en-US" sz="800" dirty="0"/>
            </a:p>
          </p:txBody>
        </p:sp>
        <p:sp>
          <p:nvSpPr>
            <p:cNvPr id="41" name="순서도: 처리 40"/>
            <p:cNvSpPr/>
            <p:nvPr/>
          </p:nvSpPr>
          <p:spPr>
            <a:xfrm>
              <a:off x="5545140" y="5857892"/>
              <a:ext cx="2340000" cy="576000"/>
            </a:xfrm>
            <a:prstGeom prst="flowChartProcess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/>
                <a:t>residual coefficient coding</a:t>
              </a:r>
              <a:endParaRPr lang="ko-KR" altLang="en-US" sz="800" dirty="0"/>
            </a:p>
          </p:txBody>
        </p:sp>
        <p:cxnSp>
          <p:nvCxnSpPr>
            <p:cNvPr id="42" name="직선 화살표 연결선 41"/>
            <p:cNvCxnSpPr>
              <a:stCxn id="36" idx="2"/>
              <a:endCxn id="49" idx="0"/>
            </p:cNvCxnSpPr>
            <p:nvPr/>
          </p:nvCxnSpPr>
          <p:spPr>
            <a:xfrm rot="5400000">
              <a:off x="6642832" y="2146742"/>
              <a:ext cx="142876" cy="17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화살표 연결선 42"/>
            <p:cNvCxnSpPr>
              <a:endCxn id="37" idx="0"/>
            </p:cNvCxnSpPr>
            <p:nvPr/>
          </p:nvCxnSpPr>
          <p:spPr>
            <a:xfrm rot="5400000">
              <a:off x="6645874" y="2858874"/>
              <a:ext cx="137586" cy="253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직선 화살표 연결선 43"/>
            <p:cNvCxnSpPr>
              <a:stCxn id="37" idx="2"/>
              <a:endCxn id="38" idx="0"/>
            </p:cNvCxnSpPr>
            <p:nvPr/>
          </p:nvCxnSpPr>
          <p:spPr>
            <a:xfrm rot="16200000" flipH="1">
              <a:off x="6645080" y="3573254"/>
              <a:ext cx="138380" cy="17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직선 화살표 연결선 44"/>
            <p:cNvCxnSpPr>
              <a:stCxn id="38" idx="2"/>
              <a:endCxn id="39" idx="0"/>
            </p:cNvCxnSpPr>
            <p:nvPr/>
          </p:nvCxnSpPr>
          <p:spPr>
            <a:xfrm rot="5400000">
              <a:off x="6610231" y="4324223"/>
              <a:ext cx="20981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직선 화살표 연결선 45"/>
            <p:cNvCxnSpPr>
              <a:stCxn id="39" idx="2"/>
              <a:endCxn id="40" idx="0"/>
            </p:cNvCxnSpPr>
            <p:nvPr/>
          </p:nvCxnSpPr>
          <p:spPr>
            <a:xfrm rot="5400000">
              <a:off x="6645950" y="5074322"/>
              <a:ext cx="13838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직선 화살표 연결선 46"/>
            <p:cNvCxnSpPr>
              <a:stCxn id="40" idx="2"/>
              <a:endCxn id="41" idx="0"/>
            </p:cNvCxnSpPr>
            <p:nvPr/>
          </p:nvCxnSpPr>
          <p:spPr>
            <a:xfrm rot="5400000">
              <a:off x="6645950" y="5788702"/>
              <a:ext cx="13838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꺾인 연결선 47"/>
            <p:cNvCxnSpPr>
              <a:stCxn id="38" idx="1"/>
              <a:endCxn id="49" idx="1"/>
            </p:cNvCxnSpPr>
            <p:nvPr/>
          </p:nvCxnSpPr>
          <p:spPr>
            <a:xfrm rot="10800000">
              <a:off x="5543400" y="2507050"/>
              <a:ext cx="1740" cy="1424264"/>
            </a:xfrm>
            <a:prstGeom prst="bentConnector3">
              <a:avLst>
                <a:gd name="adj1" fmla="val 13237931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순서도: 처리 48"/>
            <p:cNvSpPr/>
            <p:nvPr/>
          </p:nvSpPr>
          <p:spPr>
            <a:xfrm>
              <a:off x="5543400" y="2219050"/>
              <a:ext cx="2340000" cy="576000"/>
            </a:xfrm>
            <a:prstGeom prst="flowChartProcess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err="1" smtClean="0"/>
                <a:t>transform_split_flag</a:t>
              </a:r>
              <a:r>
                <a:rPr lang="en-US" altLang="ko-KR" sz="800" dirty="0" smtClean="0"/>
                <a:t> coding</a:t>
              </a:r>
              <a:endParaRPr lang="ko-KR" altLang="en-US" sz="8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076430" y="3004868"/>
              <a:ext cx="3016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N</a:t>
              </a:r>
              <a:endParaRPr lang="ko-KR" altLang="en-US" sz="12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448276" y="2004736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Y</a:t>
              </a:r>
              <a:endParaRPr lang="ko-KR" altLang="en-US" sz="12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433752" y="4147876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Y</a:t>
              </a:r>
              <a:endParaRPr lang="ko-KR" altLang="en-US" sz="1200" dirty="0"/>
            </a:p>
          </p:txBody>
        </p:sp>
      </p:grpSp>
      <p:sp>
        <p:nvSpPr>
          <p:cNvPr id="54" name="오른쪽 화살표 53"/>
          <p:cNvSpPr/>
          <p:nvPr/>
        </p:nvSpPr>
        <p:spPr>
          <a:xfrm>
            <a:off x="4857752" y="3643314"/>
            <a:ext cx="642942" cy="35719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428728" y="1214422"/>
          <a:ext cx="6096000" cy="3048000"/>
        </p:xfrm>
        <a:graphic>
          <a:graphicData uri="http://schemas.openxmlformats.org/drawingml/2006/table">
            <a:tbl>
              <a:tblPr/>
              <a:tblGrid>
                <a:gridCol w="5314446"/>
                <a:gridCol w="781554"/>
              </a:tblGrid>
              <a:tr h="2946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transform_tree( x0L, y0L,  x0C, y0C, xBase, yBase, log2CbSize, log2Trafo</a:t>
                      </a:r>
                      <a:r>
                        <a:rPr lang="en-GB" sz="1000">
                          <a:latin typeface="Times New Roman"/>
                          <a:ea typeface="SimSun"/>
                          <a:cs typeface="Times New Roman"/>
                        </a:rPr>
                        <a:t>Width, log2TrafoHeight</a:t>
                      </a: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,</a:t>
                      </a:r>
                      <a:b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				trafoDepth, blkIdx ) {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맑은 고딕"/>
                        </a:rPr>
                        <a:t>Descriptor</a:t>
                      </a:r>
                      <a:endParaRPr lang="ko-KR" sz="1000" b="1">
                        <a:latin typeface="Times New Roman"/>
                        <a:ea typeface="맑은 고딕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3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…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맑은 고딕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3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if( split_transform_flag[ x0L ][ y0L ][ trafoDepth ] ) {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맑은 고딕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3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…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맑은 고딕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transform_tree( x0L, y0L, x0C, y0C, x0L, y0L, log2CbSize,</a:t>
                      </a:r>
                      <a:b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						 log2TrafoWidth − 1, log2TrafoHeight − 1, trafoDepth + 1, 0 )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맑은 고딕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transform_tree( x1L, y1L, x1C, y1C, x0L, y0L, log2CbSize,</a:t>
                      </a:r>
                      <a:b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						 log2TrafoWidth − 1, log2TrafoHeight − 1, trafoDepth + 1, 1 )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맑은 고딕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transform_tree( x2L, y2L, x2C, y2C, x0L, y0L, log2CbSize,</a:t>
                      </a:r>
                      <a:b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						 log2TrafoWidth − 1, log2TrafoHeight − 1, trafoDepth + 1, 2 )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맑은 고딕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transform_tree( x3L, y3L, x3C, y3C, x0L, y0L, log2CbSize,</a:t>
                      </a:r>
                      <a:b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						 log2TrafoWidth − 1, log2TrafoHeight − 1, trafoDepth + 1, 3 )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맑은 고딕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3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} else {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맑은 고딕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if( PredMode  = =  MODE_INTRA  | |  trafoDepth  !=  0  | |</a:t>
                      </a:r>
                      <a:b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cbf_cb[ x0 ][ y0 ][ trafoDepth ]  | |  cbf_cr[ x0 ][ y0 ][ trafoDepth ] )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ko-KR" sz="1000" b="1">
                        <a:latin typeface="Times New Roman"/>
                        <a:ea typeface="맑은 고딕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3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latin typeface="Times New Roman"/>
                          <a:ea typeface="맑은 고딕"/>
                          <a:cs typeface="Times New Roman"/>
                        </a:rPr>
                        <a:t>cbf_luma</a:t>
                      </a: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[ x0L ][ y0L ][ trafoDepth ]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맑은 고딕"/>
                        </a:rPr>
                        <a:t>ae(v)</a:t>
                      </a:r>
                      <a:endParaRPr lang="ko-KR" sz="1000" b="1">
                        <a:latin typeface="Times New Roman"/>
                        <a:ea typeface="맑은 고딕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3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		transform_unit (x0L, y0L, x0C, y0C</a:t>
                      </a: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, log2Trafo</a:t>
                      </a:r>
                      <a:r>
                        <a:rPr lang="en-GB" sz="1000">
                          <a:latin typeface="Times New Roman"/>
                          <a:ea typeface="SimSun"/>
                          <a:cs typeface="Times New Roman"/>
                        </a:rPr>
                        <a:t>Width, log2TrafoHeight</a:t>
                      </a: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, trafoDepth, blkIdx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)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맑은 고딕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3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}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맑은 고딕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33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}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맑은 고딕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525" algn="l"/>
                <a:tab pos="274638" algn="l"/>
                <a:tab pos="411163" algn="l"/>
                <a:tab pos="549275" algn="l"/>
                <a:tab pos="685800" algn="l"/>
                <a:tab pos="822325" algn="l"/>
                <a:tab pos="960438" algn="l"/>
                <a:tab pos="1096963" algn="l"/>
                <a:tab pos="1235075" algn="l"/>
                <a:tab pos="13716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357290" y="4643446"/>
            <a:ext cx="700089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ko-KR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cbf_luma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x0L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y0L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trafoDepth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 equal to 1 specifies that the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luma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transform block contains one or more transform coefficient levels not equal to 0. The array indices x0L, y0L specify the location (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x0L,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y0L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) of the top-left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luma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sample of the considered transform block relative to the top-left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luma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sample of the picture. The array index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trafoDepth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specifies the current subdivision level of a coding unit into blocks for the purpose of transform coding.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trafoDepth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is equal to 0 for blocks that correspond to coding units.</a:t>
            </a:r>
            <a:endParaRPr kumimoji="1" lang="en-US" altLang="ko-K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ko-KR" sz="1100" b="0" i="0" u="none" strike="sng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When </a:t>
            </a:r>
            <a:r>
              <a:rPr kumimoji="1" lang="en-US" altLang="ko-KR" sz="1100" b="0" i="0" u="none" strike="sng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cbf_luma</a:t>
            </a:r>
            <a:r>
              <a:rPr kumimoji="1" lang="en-US" altLang="ko-KR" sz="1100" b="0" i="0" u="none" strike="sng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sng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x0</a:t>
            </a:r>
            <a:r>
              <a:rPr kumimoji="1" lang="en-US" altLang="ko-KR" sz="1100" b="0" i="0" u="none" strike="sng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][</a:t>
            </a:r>
            <a:r>
              <a:rPr kumimoji="1" lang="en-US" altLang="ko-KR" sz="1100" b="0" i="0" u="none" strike="sng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y0</a:t>
            </a:r>
            <a:r>
              <a:rPr kumimoji="1" lang="en-US" altLang="ko-KR" sz="1100" b="0" i="0" u="none" strike="sng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][</a:t>
            </a:r>
            <a:r>
              <a:rPr kumimoji="1" lang="en-US" altLang="ko-KR" sz="1100" b="0" i="0" u="none" strike="sng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trafoDepth</a:t>
            </a:r>
            <a:r>
              <a:rPr kumimoji="1" lang="en-US" altLang="ko-KR" sz="1100" b="0" i="0" u="none" strike="sng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 is not present, it is inferred to be equal to 1.</a:t>
            </a:r>
            <a:endParaRPr kumimoji="1" lang="en-US" altLang="ko-KR" sz="1800" b="0" i="0" u="none" strike="sng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78387" y="5877272"/>
            <a:ext cx="39180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&lt; BD rate when the proposed method applied to </a:t>
            </a:r>
            <a:r>
              <a:rPr lang="en-US" altLang="ko-KR" sz="1000" dirty="0" err="1" smtClean="0"/>
              <a:t>luma</a:t>
            </a:r>
            <a:r>
              <a:rPr lang="en-US" altLang="ko-KR" sz="1000" dirty="0" smtClean="0"/>
              <a:t> blocks&gt;</a:t>
            </a:r>
            <a:endParaRPr lang="ko-KR" altLang="en-US" sz="1000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583497" y="1471612"/>
          <a:ext cx="3977005" cy="3914775"/>
        </p:xfrm>
        <a:graphic>
          <a:graphicData uri="http://schemas.openxmlformats.org/drawingml/2006/table">
            <a:tbl>
              <a:tblPr/>
              <a:tblGrid>
                <a:gridCol w="894715"/>
                <a:gridCol w="501015"/>
                <a:gridCol w="539115"/>
                <a:gridCol w="539115"/>
                <a:gridCol w="501015"/>
                <a:gridCol w="501015"/>
                <a:gridCol w="501015"/>
              </a:tblGrid>
              <a:tr h="152400"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Random Access Main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Random Access HE10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Y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U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V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Y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U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V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Class A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-0.1%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Class B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Class C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Class D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Class E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Overall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굴림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Class F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Enc Time[%]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100%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100%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Dec Time[%]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99%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100%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Low delay B Main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Low delay B HE10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Y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U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V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Y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U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V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Class A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Class B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0.3%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Class C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0.3%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0.3%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0.3%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Class D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0.3%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0.8%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Class E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-0.2%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Overall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0.3%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0.3%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굴림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굴림"/>
                        </a:rPr>
                        <a:t>0.4%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굴림"/>
                        </a:rPr>
                        <a:t>0.3%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굴림"/>
                        </a:rPr>
                        <a:t>0.4%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굴림"/>
                        </a:rPr>
                        <a:t>0.4%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Class F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0.7%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Enc Time[%]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100%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100%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Dec Time[%]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100%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굴림"/>
                        </a:rPr>
                        <a:t>100%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Conclusion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 proposed to code CBFs for </a:t>
            </a:r>
            <a:r>
              <a:rPr lang="en-US" altLang="ko-KR" sz="28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luma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every cases without inference for simple and clear implementation</a:t>
            </a:r>
            <a:endParaRPr lang="ko-KR" altLang="en-US" sz="28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468</Words>
  <Application>Microsoft Office PowerPoint</Application>
  <PresentationFormat>화면 슬라이드 쇼(4:3)</PresentationFormat>
  <Paragraphs>218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Removal of the inference of CBFY at the transform depth level zero in inter CU</vt:lpstr>
      <vt:lpstr>Introduction</vt:lpstr>
      <vt:lpstr>Introduction</vt:lpstr>
      <vt:lpstr>Proposed Method</vt:lpstr>
      <vt:lpstr>Proposed Method</vt:lpstr>
      <vt:lpstr>Experimental 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Eblis</cp:lastModifiedBy>
  <cp:revision>120</cp:revision>
  <dcterms:created xsi:type="dcterms:W3CDTF">2012-01-31T08:50:48Z</dcterms:created>
  <dcterms:modified xsi:type="dcterms:W3CDTF">2012-07-08T07:48:56Z</dcterms:modified>
</cp:coreProperties>
</file>