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76" r:id="rId4"/>
    <p:sldId id="273" r:id="rId5"/>
    <p:sldId id="285" r:id="rId6"/>
    <p:sldId id="280" r:id="rId7"/>
    <p:sldId id="282" r:id="rId8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FD316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6" d="100"/>
          <a:sy n="86" d="100"/>
        </p:scale>
        <p:origin x="-1698" y="-4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E3CCC3-AF5C-4E0C-9846-305EFF35559F}" type="datetimeFigureOut">
              <a:rPr lang="ko-KR" altLang="en-US" smtClean="0"/>
              <a:pPr/>
              <a:t>2012-07-08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719972-A931-4D8F-ACF5-D5E30DF6833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357158" y="1643050"/>
            <a:ext cx="8501122" cy="1470025"/>
          </a:xfrm>
        </p:spPr>
        <p:txBody>
          <a:bodyPr>
            <a:noAutofit/>
          </a:bodyPr>
          <a:lstStyle/>
          <a:p>
            <a:r>
              <a:rPr lang="en-US" altLang="ko-KR" sz="3200" b="1" dirty="0" smtClean="0">
                <a:solidFill>
                  <a:srgbClr val="FF0066"/>
                </a:solidFill>
                <a:latin typeface="Arial" pitchFamily="34" charset="0"/>
                <a:cs typeface="Arial" pitchFamily="34" charset="0"/>
              </a:rPr>
              <a:t>Removal of the inference of CBFY at the transform depth level zero in inter CU</a:t>
            </a:r>
            <a:endParaRPr lang="ko-KR" altLang="en-US" sz="3200" b="1" dirty="0">
              <a:solidFill>
                <a:srgbClr val="FF0066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428728" y="4729134"/>
            <a:ext cx="6400800" cy="500066"/>
          </a:xfrm>
        </p:spPr>
        <p:txBody>
          <a:bodyPr>
            <a:noAutofit/>
          </a:bodyPr>
          <a:lstStyle/>
          <a:p>
            <a:r>
              <a:rPr lang="en-US" altLang="ko-KR" sz="28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Tahoma" pitchFamily="34" charset="0"/>
                <a:cs typeface="Tahoma" pitchFamily="34" charset="0"/>
              </a:rPr>
              <a:t>J. Kim</a:t>
            </a:r>
            <a:endParaRPr lang="ko-KR" altLang="en-US" sz="2800" dirty="0">
              <a:solidFill>
                <a:schemeClr val="tx1">
                  <a:lumMod val="75000"/>
                  <a:lumOff val="25000"/>
                </a:schemeClr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000364" y="3943316"/>
            <a:ext cx="300039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dirty="0" smtClean="0">
                <a:latin typeface="Tahoma" pitchFamily="34" charset="0"/>
                <a:cs typeface="Tahoma" pitchFamily="34" charset="0"/>
              </a:rPr>
              <a:t>JCTVC-J0161</a:t>
            </a:r>
            <a:endParaRPr lang="ko-KR" altLang="en-US" sz="3200" b="1" dirty="0">
              <a:latin typeface="Tahoma" pitchFamily="34" charset="0"/>
              <a:cs typeface="Tahoma" pitchFamily="34" charset="0"/>
            </a:endParaRPr>
          </a:p>
        </p:txBody>
      </p:sp>
      <p:pic>
        <p:nvPicPr>
          <p:cNvPr id="7" name="그림 5" descr="백색바탕.pn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072330" y="5786454"/>
            <a:ext cx="1928826" cy="964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pPr algn="l"/>
            <a:r>
              <a:rPr lang="en-US" altLang="ko-KR" sz="3600" b="1" dirty="0" smtClean="0">
                <a:solidFill>
                  <a:srgbClr val="FF0066"/>
                </a:solidFill>
                <a:latin typeface="Arial" pitchFamily="34" charset="0"/>
                <a:cs typeface="Arial" pitchFamily="34" charset="0"/>
              </a:rPr>
              <a:t>Introduction</a:t>
            </a:r>
            <a:endParaRPr lang="ko-KR" altLang="en-US" sz="3600" b="1" dirty="0">
              <a:solidFill>
                <a:srgbClr val="FF0066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196752"/>
            <a:ext cx="8219256" cy="5400600"/>
          </a:xfrm>
        </p:spPr>
        <p:txBody>
          <a:bodyPr>
            <a:normAutofit/>
          </a:bodyPr>
          <a:lstStyle/>
          <a:p>
            <a:r>
              <a:rPr lang="en-US" altLang="ko-KR" dirty="0" smtClean="0">
                <a:latin typeface="Arial" pitchFamily="34" charset="0"/>
                <a:cs typeface="Arial" pitchFamily="34" charset="0"/>
              </a:rPr>
              <a:t>Coded Block Flag</a:t>
            </a:r>
          </a:p>
          <a:p>
            <a:pPr lvl="1"/>
            <a:r>
              <a:rPr lang="en-US" altLang="ko-KR" dirty="0" smtClean="0">
                <a:latin typeface="Arial" pitchFamily="34" charset="0"/>
                <a:cs typeface="Arial" pitchFamily="34" charset="0"/>
              </a:rPr>
              <a:t>Indication of existence of non zero coefficients in a TU</a:t>
            </a:r>
          </a:p>
          <a:p>
            <a:pPr lvl="1"/>
            <a:r>
              <a:rPr lang="en-US" altLang="ko-KR" dirty="0" smtClean="0">
                <a:latin typeface="Arial" pitchFamily="34" charset="0"/>
                <a:cs typeface="Arial" pitchFamily="34" charset="0"/>
              </a:rPr>
              <a:t>Basically </a:t>
            </a:r>
            <a:r>
              <a:rPr lang="en-US" altLang="ko-KR" smtClean="0">
                <a:latin typeface="Arial" pitchFamily="34" charset="0"/>
                <a:cs typeface="Arial" pitchFamily="34" charset="0"/>
              </a:rPr>
              <a:t>coded </a:t>
            </a:r>
            <a:r>
              <a:rPr lang="en-US" altLang="ko-KR" smtClean="0">
                <a:latin typeface="Arial" pitchFamily="34" charset="0"/>
                <a:cs typeface="Arial" pitchFamily="34" charset="0"/>
              </a:rPr>
              <a:t>every </a:t>
            </a:r>
            <a:r>
              <a:rPr lang="en-US" altLang="ko-KR" dirty="0" smtClean="0">
                <a:latin typeface="Arial" pitchFamily="34" charset="0"/>
                <a:cs typeface="Arial" pitchFamily="34" charset="0"/>
              </a:rPr>
              <a:t>TU</a:t>
            </a:r>
          </a:p>
          <a:p>
            <a:pPr lvl="1"/>
            <a:r>
              <a:rPr lang="en-US" altLang="ko-KR" dirty="0" smtClean="0">
                <a:latin typeface="Arial" pitchFamily="34" charset="0"/>
                <a:cs typeface="Arial" pitchFamily="34" charset="0"/>
              </a:rPr>
              <a:t>Conditionally derived at the first transform depth level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pPr algn="l"/>
            <a:r>
              <a:rPr lang="en-US" altLang="ko-KR" sz="3600" b="1" dirty="0" smtClean="0">
                <a:solidFill>
                  <a:srgbClr val="FF0066"/>
                </a:solidFill>
                <a:latin typeface="Arial" pitchFamily="34" charset="0"/>
                <a:cs typeface="Arial" pitchFamily="34" charset="0"/>
              </a:rPr>
              <a:t>Introduction</a:t>
            </a:r>
            <a:endParaRPr lang="ko-KR" altLang="en-US" sz="3600" b="1" dirty="0">
              <a:solidFill>
                <a:srgbClr val="FF0066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196752"/>
            <a:ext cx="8219256" cy="1008112"/>
          </a:xfrm>
        </p:spPr>
        <p:txBody>
          <a:bodyPr>
            <a:normAutofit/>
          </a:bodyPr>
          <a:lstStyle/>
          <a:p>
            <a:r>
              <a:rPr lang="en-US" altLang="ko-KR" sz="2800" dirty="0" smtClean="0">
                <a:latin typeface="Arial" pitchFamily="34" charset="0"/>
                <a:cs typeface="Arial" pitchFamily="34" charset="0"/>
              </a:rPr>
              <a:t>Conditions of derivation for </a:t>
            </a:r>
            <a:r>
              <a:rPr lang="en-US" altLang="ko-KR" sz="2800" dirty="0" err="1" smtClean="0">
                <a:latin typeface="Arial" pitchFamily="34" charset="0"/>
                <a:cs typeface="Arial" pitchFamily="34" charset="0"/>
              </a:rPr>
              <a:t>luma</a:t>
            </a:r>
            <a:r>
              <a:rPr lang="en-US" altLang="ko-KR" sz="2800" dirty="0" smtClean="0">
                <a:latin typeface="Arial" pitchFamily="34" charset="0"/>
                <a:cs typeface="Arial" pitchFamily="34" charset="0"/>
              </a:rPr>
              <a:t> blocks : </a:t>
            </a:r>
            <a:r>
              <a:rPr lang="en-US" altLang="ko-KR" sz="2800" dirty="0" err="1" smtClean="0">
                <a:latin typeface="Arial" pitchFamily="34" charset="0"/>
                <a:cs typeface="Arial" pitchFamily="34" charset="0"/>
              </a:rPr>
              <a:t>luma</a:t>
            </a:r>
            <a:r>
              <a:rPr lang="en-US" altLang="ko-KR" sz="2800" dirty="0" smtClean="0">
                <a:latin typeface="Arial" pitchFamily="34" charset="0"/>
                <a:cs typeface="Arial" pitchFamily="34" charset="0"/>
              </a:rPr>
              <a:t> CBF is inferred as 1 when</a:t>
            </a:r>
          </a:p>
        </p:txBody>
      </p:sp>
      <p:sp>
        <p:nvSpPr>
          <p:cNvPr id="18" name="내용 개체 틀 4"/>
          <p:cNvSpPr txBox="1">
            <a:spLocks/>
          </p:cNvSpPr>
          <p:nvPr/>
        </p:nvSpPr>
        <p:spPr>
          <a:xfrm>
            <a:off x="467544" y="2392288"/>
            <a:ext cx="4038600" cy="4133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742950" lvl="1" indent="-285750">
              <a:spcBef>
                <a:spcPct val="20000"/>
              </a:spcBef>
              <a:buFont typeface="Arial" pitchFamily="34" charset="0"/>
              <a:buChar char="–"/>
            </a:pPr>
            <a:r>
              <a:rPr lang="en-US" altLang="ko-KR" sz="2000" dirty="0" smtClean="0">
                <a:latin typeface="Arial" pitchFamily="34" charset="0"/>
                <a:cs typeface="Arial" pitchFamily="34" charset="0"/>
              </a:rPr>
              <a:t>Current CU is not intra CU</a:t>
            </a:r>
          </a:p>
          <a:p>
            <a:pPr marL="742950" lvl="1" indent="-285750">
              <a:spcBef>
                <a:spcPct val="20000"/>
              </a:spcBef>
              <a:buFont typeface="Arial" pitchFamily="34" charset="0"/>
              <a:buChar char="–"/>
            </a:pPr>
            <a:r>
              <a:rPr lang="en-US" altLang="ko-KR" sz="2000" dirty="0" smtClean="0">
                <a:latin typeface="Arial" pitchFamily="34" charset="0"/>
                <a:cs typeface="Arial" pitchFamily="34" charset="0"/>
              </a:rPr>
              <a:t>Current transform depth level is 0</a:t>
            </a:r>
          </a:p>
          <a:p>
            <a:pPr marL="742950" lvl="1" indent="-285750">
              <a:spcBef>
                <a:spcPct val="20000"/>
              </a:spcBef>
              <a:buFont typeface="Arial" pitchFamily="34" charset="0"/>
              <a:buChar char="–"/>
            </a:pPr>
            <a:r>
              <a:rPr lang="en-US" altLang="ko-KR" sz="2000" dirty="0" smtClean="0">
                <a:latin typeface="Arial" pitchFamily="34" charset="0"/>
                <a:cs typeface="Arial" pitchFamily="34" charset="0"/>
              </a:rPr>
              <a:t>CBFU and CBFV are zero</a:t>
            </a:r>
          </a:p>
        </p:txBody>
      </p:sp>
      <p:grpSp>
        <p:nvGrpSpPr>
          <p:cNvPr id="74" name="그룹 73"/>
          <p:cNvGrpSpPr>
            <a:grpSpLocks noChangeAspect="1"/>
          </p:cNvGrpSpPr>
          <p:nvPr/>
        </p:nvGrpSpPr>
        <p:grpSpPr>
          <a:xfrm>
            <a:off x="4785990" y="1825192"/>
            <a:ext cx="4215166" cy="4461328"/>
            <a:chOff x="3747840" y="566984"/>
            <a:chExt cx="5268958" cy="5576660"/>
          </a:xfrm>
        </p:grpSpPr>
        <p:sp>
          <p:nvSpPr>
            <p:cNvPr id="42" name="순서도: 판단 41"/>
            <p:cNvSpPr/>
            <p:nvPr/>
          </p:nvSpPr>
          <p:spPr>
            <a:xfrm>
              <a:off x="4172104" y="566984"/>
              <a:ext cx="2428892" cy="576000"/>
            </a:xfrm>
            <a:prstGeom prst="flowChartDecision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no_residual_data_flag</a:t>
              </a:r>
              <a:r>
                <a:rPr lang="en-US" altLang="ko-KR" sz="800" dirty="0" smtClean="0"/>
                <a:t> =false</a:t>
              </a:r>
              <a:endParaRPr lang="ko-KR" altLang="en-US" sz="800" dirty="0"/>
            </a:p>
          </p:txBody>
        </p:sp>
        <p:sp>
          <p:nvSpPr>
            <p:cNvPr id="49" name="순서도: 처리 48"/>
            <p:cNvSpPr/>
            <p:nvPr/>
          </p:nvSpPr>
          <p:spPr>
            <a:xfrm>
              <a:off x="4214810" y="1995744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CBFU/CBFV</a:t>
              </a:r>
              <a:endParaRPr lang="ko-KR" altLang="en-US" sz="800" dirty="0"/>
            </a:p>
          </p:txBody>
        </p:sp>
        <p:sp>
          <p:nvSpPr>
            <p:cNvPr id="51" name="순서도: 판단 50"/>
            <p:cNvSpPr/>
            <p:nvPr/>
          </p:nvSpPr>
          <p:spPr>
            <a:xfrm>
              <a:off x="4216550" y="2710124"/>
              <a:ext cx="2340000" cy="576000"/>
            </a:xfrm>
            <a:prstGeom prst="flowChartDecision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Transform_split_flag</a:t>
              </a:r>
              <a:r>
                <a:rPr lang="en-US" altLang="ko-KR" sz="800" dirty="0" smtClean="0"/>
                <a:t> = false</a:t>
              </a:r>
              <a:endParaRPr lang="ko-KR" altLang="en-US" sz="800" dirty="0"/>
            </a:p>
          </p:txBody>
        </p:sp>
        <p:sp>
          <p:nvSpPr>
            <p:cNvPr id="52" name="순서도: 처리 51"/>
            <p:cNvSpPr/>
            <p:nvPr/>
          </p:nvSpPr>
          <p:spPr>
            <a:xfrm>
              <a:off x="4216550" y="4138884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CBFY coding</a:t>
              </a:r>
              <a:endParaRPr lang="ko-KR" altLang="en-US" sz="800" dirty="0"/>
            </a:p>
          </p:txBody>
        </p:sp>
        <p:sp>
          <p:nvSpPr>
            <p:cNvPr id="53" name="순서도: 판단 52"/>
            <p:cNvSpPr/>
            <p:nvPr/>
          </p:nvSpPr>
          <p:spPr>
            <a:xfrm>
              <a:off x="4216550" y="3424504"/>
              <a:ext cx="2340000" cy="576000"/>
            </a:xfrm>
            <a:prstGeom prst="flowChartDecision">
              <a:avLst/>
            </a:prstGeom>
            <a:solidFill>
              <a:schemeClr val="accent2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Tr_depth</a:t>
              </a:r>
              <a:r>
                <a:rPr lang="en-US" altLang="ko-KR" sz="800" dirty="0" smtClean="0"/>
                <a:t>=0 &amp;&amp; </a:t>
              </a:r>
            </a:p>
            <a:p>
              <a:pPr algn="ctr"/>
              <a:r>
                <a:rPr lang="en-US" altLang="ko-KR" sz="800" dirty="0" smtClean="0"/>
                <a:t>CBFU=0 &amp;&amp;</a:t>
              </a:r>
            </a:p>
            <a:p>
              <a:pPr algn="ctr"/>
              <a:r>
                <a:rPr lang="en-US" altLang="ko-KR" sz="800" dirty="0" smtClean="0"/>
                <a:t>CBFV=0</a:t>
              </a:r>
              <a:endParaRPr lang="ko-KR" altLang="en-US" sz="800" dirty="0"/>
            </a:p>
          </p:txBody>
        </p:sp>
        <p:sp>
          <p:nvSpPr>
            <p:cNvPr id="55" name="순서도: 판단 54"/>
            <p:cNvSpPr/>
            <p:nvPr/>
          </p:nvSpPr>
          <p:spPr>
            <a:xfrm>
              <a:off x="4216550" y="4853264"/>
              <a:ext cx="2340000" cy="576000"/>
            </a:xfrm>
            <a:prstGeom prst="flowChartDecision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CBFY, CBFU, CBFV</a:t>
              </a:r>
              <a:endParaRPr lang="ko-KR" altLang="en-US" sz="800" dirty="0"/>
            </a:p>
          </p:txBody>
        </p:sp>
        <p:sp>
          <p:nvSpPr>
            <p:cNvPr id="56" name="순서도: 처리 55"/>
            <p:cNvSpPr/>
            <p:nvPr/>
          </p:nvSpPr>
          <p:spPr>
            <a:xfrm>
              <a:off x="4216550" y="5567644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residual coefficient coding</a:t>
              </a:r>
              <a:endParaRPr lang="ko-KR" altLang="en-US" sz="800" dirty="0"/>
            </a:p>
          </p:txBody>
        </p:sp>
        <p:cxnSp>
          <p:nvCxnSpPr>
            <p:cNvPr id="57" name="직선 화살표 연결선 56"/>
            <p:cNvCxnSpPr>
              <a:stCxn id="42" idx="2"/>
              <a:endCxn id="65" idx="0"/>
            </p:cNvCxnSpPr>
            <p:nvPr/>
          </p:nvCxnSpPr>
          <p:spPr>
            <a:xfrm rot="5400000">
              <a:off x="5314242" y="1213552"/>
              <a:ext cx="142876" cy="174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직선 화살표 연결선 57"/>
            <p:cNvCxnSpPr>
              <a:endCxn id="49" idx="0"/>
            </p:cNvCxnSpPr>
            <p:nvPr/>
          </p:nvCxnSpPr>
          <p:spPr>
            <a:xfrm rot="5400000">
              <a:off x="5317284" y="1925684"/>
              <a:ext cx="137586" cy="2534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직선 화살표 연결선 58"/>
            <p:cNvCxnSpPr>
              <a:stCxn id="49" idx="2"/>
              <a:endCxn id="51" idx="0"/>
            </p:cNvCxnSpPr>
            <p:nvPr/>
          </p:nvCxnSpPr>
          <p:spPr>
            <a:xfrm rot="16200000" flipH="1">
              <a:off x="5316490" y="2640064"/>
              <a:ext cx="138380" cy="174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직선 화살표 연결선 59"/>
            <p:cNvCxnSpPr>
              <a:stCxn id="51" idx="2"/>
              <a:endCxn id="53" idx="0"/>
            </p:cNvCxnSpPr>
            <p:nvPr/>
          </p:nvCxnSpPr>
          <p:spPr>
            <a:xfrm rot="5400000">
              <a:off x="5317360" y="3355314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직선 화살표 연결선 60"/>
            <p:cNvCxnSpPr>
              <a:stCxn id="53" idx="2"/>
              <a:endCxn id="52" idx="0"/>
            </p:cNvCxnSpPr>
            <p:nvPr/>
          </p:nvCxnSpPr>
          <p:spPr>
            <a:xfrm rot="5400000">
              <a:off x="5317360" y="4069694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직선 화살표 연결선 61"/>
            <p:cNvCxnSpPr>
              <a:stCxn id="52" idx="2"/>
              <a:endCxn id="55" idx="0"/>
            </p:cNvCxnSpPr>
            <p:nvPr/>
          </p:nvCxnSpPr>
          <p:spPr>
            <a:xfrm rot="5400000">
              <a:off x="5317360" y="4784074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직선 화살표 연결선 62"/>
            <p:cNvCxnSpPr>
              <a:stCxn id="55" idx="2"/>
              <a:endCxn id="56" idx="0"/>
            </p:cNvCxnSpPr>
            <p:nvPr/>
          </p:nvCxnSpPr>
          <p:spPr>
            <a:xfrm rot="5400000">
              <a:off x="5317360" y="5498454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꺾인 연결선 63"/>
            <p:cNvCxnSpPr>
              <a:stCxn id="51" idx="1"/>
              <a:endCxn id="65" idx="1"/>
            </p:cNvCxnSpPr>
            <p:nvPr/>
          </p:nvCxnSpPr>
          <p:spPr>
            <a:xfrm rot="10800000">
              <a:off x="4214810" y="1573860"/>
              <a:ext cx="1740" cy="1424264"/>
            </a:xfrm>
            <a:prstGeom prst="bentConnector3">
              <a:avLst>
                <a:gd name="adj1" fmla="val 13237931"/>
              </a:avLst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5" name="순서도: 처리 64"/>
            <p:cNvSpPr/>
            <p:nvPr/>
          </p:nvSpPr>
          <p:spPr>
            <a:xfrm>
              <a:off x="4214810" y="1285860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transform_split_flag</a:t>
              </a:r>
              <a:r>
                <a:rPr lang="en-US" altLang="ko-KR" sz="800" dirty="0" smtClean="0"/>
                <a:t> coding</a:t>
              </a:r>
              <a:endParaRPr lang="ko-KR" altLang="en-US" sz="800" dirty="0"/>
            </a:p>
          </p:txBody>
        </p:sp>
        <p:sp>
          <p:nvSpPr>
            <p:cNvPr id="66" name="TextBox 65"/>
            <p:cNvSpPr txBox="1"/>
            <p:nvPr/>
          </p:nvSpPr>
          <p:spPr>
            <a:xfrm>
              <a:off x="3747840" y="2071678"/>
              <a:ext cx="30168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N</a:t>
              </a:r>
              <a:endParaRPr lang="ko-KR" altLang="en-US" sz="1200" dirty="0"/>
            </a:p>
          </p:txBody>
        </p:sp>
        <p:sp>
          <p:nvSpPr>
            <p:cNvPr id="67" name="TextBox 66"/>
            <p:cNvSpPr txBox="1"/>
            <p:nvPr/>
          </p:nvSpPr>
          <p:spPr>
            <a:xfrm>
              <a:off x="5119686" y="1071546"/>
              <a:ext cx="27122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Y</a:t>
              </a:r>
              <a:endParaRPr lang="ko-KR" altLang="en-US" sz="1200" dirty="0"/>
            </a:p>
          </p:txBody>
        </p:sp>
        <p:sp>
          <p:nvSpPr>
            <p:cNvPr id="68" name="TextBox 67"/>
            <p:cNvSpPr txBox="1"/>
            <p:nvPr/>
          </p:nvSpPr>
          <p:spPr>
            <a:xfrm>
              <a:off x="5105162" y="3929066"/>
              <a:ext cx="27122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Y</a:t>
              </a:r>
              <a:endParaRPr lang="ko-KR" altLang="en-US" sz="1200" dirty="0"/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5105162" y="3214686"/>
              <a:ext cx="27122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Y</a:t>
              </a:r>
              <a:endParaRPr lang="ko-KR" altLang="en-US" sz="1200" dirty="0"/>
            </a:p>
          </p:txBody>
        </p:sp>
        <p:sp>
          <p:nvSpPr>
            <p:cNvPr id="70" name="순서도: 처리 69"/>
            <p:cNvSpPr/>
            <p:nvPr/>
          </p:nvSpPr>
          <p:spPr>
            <a:xfrm>
              <a:off x="6676798" y="4143380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CBFY inference</a:t>
              </a:r>
              <a:endParaRPr lang="ko-KR" altLang="en-US" sz="800" dirty="0"/>
            </a:p>
          </p:txBody>
        </p:sp>
        <p:cxnSp>
          <p:nvCxnSpPr>
            <p:cNvPr id="71" name="Shape 70"/>
            <p:cNvCxnSpPr>
              <a:stCxn id="53" idx="3"/>
              <a:endCxn id="70" idx="0"/>
            </p:cNvCxnSpPr>
            <p:nvPr/>
          </p:nvCxnSpPr>
          <p:spPr>
            <a:xfrm>
              <a:off x="6556550" y="3712504"/>
              <a:ext cx="1290248" cy="430876"/>
            </a:xfrm>
            <a:prstGeom prst="bentConnector2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hape 71"/>
            <p:cNvCxnSpPr>
              <a:stCxn id="70" idx="2"/>
              <a:endCxn id="55" idx="3"/>
            </p:cNvCxnSpPr>
            <p:nvPr/>
          </p:nvCxnSpPr>
          <p:spPr>
            <a:xfrm rot="5400000">
              <a:off x="6990732" y="4285198"/>
              <a:ext cx="421884" cy="1290248"/>
            </a:xfrm>
            <a:prstGeom prst="bentConnector2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3" name="TextBox 72"/>
            <p:cNvSpPr txBox="1"/>
            <p:nvPr/>
          </p:nvSpPr>
          <p:spPr>
            <a:xfrm>
              <a:off x="6533922" y="3509191"/>
              <a:ext cx="30168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N</a:t>
              </a:r>
              <a:endParaRPr lang="ko-KR" altLang="en-US" sz="1200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pPr algn="l"/>
            <a:r>
              <a:rPr lang="en-US" altLang="ko-KR" sz="3600" b="1" dirty="0" smtClean="0">
                <a:solidFill>
                  <a:srgbClr val="FF0066"/>
                </a:solidFill>
                <a:latin typeface="Arial" pitchFamily="34" charset="0"/>
                <a:cs typeface="Arial" pitchFamily="34" charset="0"/>
              </a:rPr>
              <a:t>Proposed Method</a:t>
            </a:r>
            <a:endParaRPr lang="ko-KR" altLang="en-US" sz="3600" b="1" dirty="0">
              <a:solidFill>
                <a:srgbClr val="FF0066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내용 개체 틀 3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/>
          </a:bodyPr>
          <a:lstStyle/>
          <a:p>
            <a:r>
              <a:rPr lang="en-US" altLang="ko-KR" sz="2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We suggest not to infer CBFY in any case for simple and clear implementation</a:t>
            </a:r>
            <a:endParaRPr lang="ko-KR" altLang="en-US" sz="2800" dirty="0">
              <a:latin typeface="Arial Unicode MS" pitchFamily="50" charset="-127"/>
              <a:ea typeface="Arial Unicode MS" pitchFamily="50" charset="-127"/>
              <a:cs typeface="Arial Unicode MS" pitchFamily="50" charset="-127"/>
            </a:endParaRPr>
          </a:p>
        </p:txBody>
      </p:sp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525" algn="l"/>
                <a:tab pos="274638" algn="l"/>
                <a:tab pos="411163" algn="l"/>
                <a:tab pos="549275" algn="l"/>
                <a:tab pos="685800" algn="l"/>
                <a:tab pos="822325" algn="l"/>
                <a:tab pos="960438" algn="l"/>
                <a:tab pos="1096963" algn="l"/>
                <a:tab pos="1235075" algn="l"/>
                <a:tab pos="1371600" algn="l"/>
              </a:tabLst>
            </a:pPr>
            <a:endParaRPr kumimoji="1" lang="ko-KR" altLang="ko-K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굴림" pitchFamily="50" charset="-127"/>
              <a:ea typeface="굴림" pitchFamily="50" charset="-127"/>
              <a:cs typeface="굴림" pitchFamily="50" charset="-127"/>
            </a:endParaRPr>
          </a:p>
        </p:txBody>
      </p:sp>
      <p:grpSp>
        <p:nvGrpSpPr>
          <p:cNvPr id="11" name="그룹 10"/>
          <p:cNvGrpSpPr>
            <a:grpSpLocks noChangeAspect="1"/>
          </p:cNvGrpSpPr>
          <p:nvPr/>
        </p:nvGrpSpPr>
        <p:grpSpPr>
          <a:xfrm>
            <a:off x="428596" y="2000240"/>
            <a:ext cx="4215166" cy="4461328"/>
            <a:chOff x="3747840" y="566984"/>
            <a:chExt cx="5268958" cy="5576660"/>
          </a:xfrm>
        </p:grpSpPr>
        <p:sp>
          <p:nvSpPr>
            <p:cNvPr id="12" name="순서도: 판단 11"/>
            <p:cNvSpPr/>
            <p:nvPr/>
          </p:nvSpPr>
          <p:spPr>
            <a:xfrm>
              <a:off x="4172104" y="566984"/>
              <a:ext cx="2428892" cy="576000"/>
            </a:xfrm>
            <a:prstGeom prst="flowChartDecision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no_residual_data_flag</a:t>
              </a:r>
              <a:r>
                <a:rPr lang="en-US" altLang="ko-KR" sz="800" dirty="0" smtClean="0"/>
                <a:t> =false</a:t>
              </a:r>
              <a:endParaRPr lang="ko-KR" altLang="en-US" sz="800" dirty="0"/>
            </a:p>
          </p:txBody>
        </p:sp>
        <p:sp>
          <p:nvSpPr>
            <p:cNvPr id="13" name="순서도: 처리 12"/>
            <p:cNvSpPr/>
            <p:nvPr/>
          </p:nvSpPr>
          <p:spPr>
            <a:xfrm>
              <a:off x="4214810" y="1995744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CBFU/CBFV</a:t>
              </a:r>
              <a:endParaRPr lang="ko-KR" altLang="en-US" sz="800" dirty="0"/>
            </a:p>
          </p:txBody>
        </p:sp>
        <p:sp>
          <p:nvSpPr>
            <p:cNvPr id="14" name="순서도: 판단 13"/>
            <p:cNvSpPr/>
            <p:nvPr/>
          </p:nvSpPr>
          <p:spPr>
            <a:xfrm>
              <a:off x="4216550" y="2710124"/>
              <a:ext cx="2340000" cy="576000"/>
            </a:xfrm>
            <a:prstGeom prst="flowChartDecision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Transform_split_flag</a:t>
              </a:r>
              <a:r>
                <a:rPr lang="en-US" altLang="ko-KR" sz="800" dirty="0" smtClean="0"/>
                <a:t> = false</a:t>
              </a:r>
              <a:endParaRPr lang="ko-KR" altLang="en-US" sz="800" dirty="0"/>
            </a:p>
          </p:txBody>
        </p:sp>
        <p:sp>
          <p:nvSpPr>
            <p:cNvPr id="15" name="순서도: 처리 14"/>
            <p:cNvSpPr/>
            <p:nvPr/>
          </p:nvSpPr>
          <p:spPr>
            <a:xfrm>
              <a:off x="4216550" y="4138884"/>
              <a:ext cx="2340000" cy="576000"/>
            </a:xfrm>
            <a:prstGeom prst="flowChartProcess">
              <a:avLst/>
            </a:prstGeom>
            <a:solidFill>
              <a:schemeClr val="accent2">
                <a:lumMod val="20000"/>
                <a:lumOff val="8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CBFY coding</a:t>
              </a:r>
              <a:endParaRPr lang="ko-KR" altLang="en-US" sz="800" dirty="0"/>
            </a:p>
          </p:txBody>
        </p:sp>
        <p:sp>
          <p:nvSpPr>
            <p:cNvPr id="16" name="순서도: 판단 15"/>
            <p:cNvSpPr/>
            <p:nvPr/>
          </p:nvSpPr>
          <p:spPr>
            <a:xfrm>
              <a:off x="4216550" y="3424504"/>
              <a:ext cx="2340000" cy="576000"/>
            </a:xfrm>
            <a:prstGeom prst="flowChartDecision">
              <a:avLst/>
            </a:prstGeom>
            <a:solidFill>
              <a:schemeClr val="accent2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Tr_depth</a:t>
              </a:r>
              <a:r>
                <a:rPr lang="en-US" altLang="ko-KR" sz="800" dirty="0" smtClean="0"/>
                <a:t>=0 &amp;&amp; </a:t>
              </a:r>
            </a:p>
            <a:p>
              <a:pPr algn="ctr"/>
              <a:r>
                <a:rPr lang="en-US" altLang="ko-KR" sz="800" dirty="0" smtClean="0"/>
                <a:t>CBFU=0 &amp;&amp;</a:t>
              </a:r>
            </a:p>
            <a:p>
              <a:pPr algn="ctr"/>
              <a:r>
                <a:rPr lang="en-US" altLang="ko-KR" sz="800" dirty="0" smtClean="0"/>
                <a:t>CBFV=0</a:t>
              </a:r>
              <a:endParaRPr lang="ko-KR" altLang="en-US" sz="800" dirty="0"/>
            </a:p>
          </p:txBody>
        </p:sp>
        <p:sp>
          <p:nvSpPr>
            <p:cNvPr id="17" name="순서도: 판단 16"/>
            <p:cNvSpPr/>
            <p:nvPr/>
          </p:nvSpPr>
          <p:spPr>
            <a:xfrm>
              <a:off x="4216550" y="4853264"/>
              <a:ext cx="2340000" cy="576000"/>
            </a:xfrm>
            <a:prstGeom prst="flowChartDecision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CBFY, CBFU, CBFV</a:t>
              </a:r>
              <a:endParaRPr lang="ko-KR" altLang="en-US" sz="800" dirty="0"/>
            </a:p>
          </p:txBody>
        </p:sp>
        <p:sp>
          <p:nvSpPr>
            <p:cNvPr id="18" name="순서도: 처리 17"/>
            <p:cNvSpPr/>
            <p:nvPr/>
          </p:nvSpPr>
          <p:spPr>
            <a:xfrm>
              <a:off x="4216550" y="5567644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residual coefficient coding</a:t>
              </a:r>
              <a:endParaRPr lang="ko-KR" altLang="en-US" sz="800" dirty="0"/>
            </a:p>
          </p:txBody>
        </p:sp>
        <p:cxnSp>
          <p:nvCxnSpPr>
            <p:cNvPr id="19" name="직선 화살표 연결선 18"/>
            <p:cNvCxnSpPr>
              <a:stCxn id="12" idx="2"/>
              <a:endCxn id="27" idx="0"/>
            </p:cNvCxnSpPr>
            <p:nvPr/>
          </p:nvCxnSpPr>
          <p:spPr>
            <a:xfrm rot="5400000">
              <a:off x="5314242" y="1213552"/>
              <a:ext cx="142876" cy="174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직선 화살표 연결선 19"/>
            <p:cNvCxnSpPr>
              <a:endCxn id="13" idx="0"/>
            </p:cNvCxnSpPr>
            <p:nvPr/>
          </p:nvCxnSpPr>
          <p:spPr>
            <a:xfrm rot="5400000">
              <a:off x="5317284" y="1925684"/>
              <a:ext cx="137586" cy="2534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직선 화살표 연결선 20"/>
            <p:cNvCxnSpPr>
              <a:stCxn id="13" idx="2"/>
              <a:endCxn id="14" idx="0"/>
            </p:cNvCxnSpPr>
            <p:nvPr/>
          </p:nvCxnSpPr>
          <p:spPr>
            <a:xfrm rot="16200000" flipH="1">
              <a:off x="5316490" y="2640064"/>
              <a:ext cx="138380" cy="174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직선 화살표 연결선 21"/>
            <p:cNvCxnSpPr>
              <a:stCxn id="14" idx="2"/>
              <a:endCxn id="16" idx="0"/>
            </p:cNvCxnSpPr>
            <p:nvPr/>
          </p:nvCxnSpPr>
          <p:spPr>
            <a:xfrm rot="5400000">
              <a:off x="5317360" y="3355314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직선 화살표 연결선 22"/>
            <p:cNvCxnSpPr>
              <a:stCxn id="16" idx="2"/>
              <a:endCxn id="15" idx="0"/>
            </p:cNvCxnSpPr>
            <p:nvPr/>
          </p:nvCxnSpPr>
          <p:spPr>
            <a:xfrm rot="5400000">
              <a:off x="5317360" y="4069694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직선 화살표 연결선 23"/>
            <p:cNvCxnSpPr>
              <a:stCxn id="15" idx="2"/>
              <a:endCxn id="17" idx="0"/>
            </p:cNvCxnSpPr>
            <p:nvPr/>
          </p:nvCxnSpPr>
          <p:spPr>
            <a:xfrm rot="5400000">
              <a:off x="5317360" y="4784074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직선 화살표 연결선 24"/>
            <p:cNvCxnSpPr>
              <a:stCxn id="17" idx="2"/>
              <a:endCxn id="18" idx="0"/>
            </p:cNvCxnSpPr>
            <p:nvPr/>
          </p:nvCxnSpPr>
          <p:spPr>
            <a:xfrm rot="5400000">
              <a:off x="5317360" y="5498454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꺾인 연결선 25"/>
            <p:cNvCxnSpPr>
              <a:stCxn id="14" idx="1"/>
              <a:endCxn id="27" idx="1"/>
            </p:cNvCxnSpPr>
            <p:nvPr/>
          </p:nvCxnSpPr>
          <p:spPr>
            <a:xfrm rot="10800000">
              <a:off x="4214810" y="1573860"/>
              <a:ext cx="1740" cy="1424264"/>
            </a:xfrm>
            <a:prstGeom prst="bentConnector3">
              <a:avLst>
                <a:gd name="adj1" fmla="val 13237931"/>
              </a:avLst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순서도: 처리 26"/>
            <p:cNvSpPr/>
            <p:nvPr/>
          </p:nvSpPr>
          <p:spPr>
            <a:xfrm>
              <a:off x="4214810" y="1285860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transform_split_flag</a:t>
              </a:r>
              <a:r>
                <a:rPr lang="en-US" altLang="ko-KR" sz="800" dirty="0" smtClean="0"/>
                <a:t> coding</a:t>
              </a:r>
              <a:endParaRPr lang="ko-KR" altLang="en-US" sz="800" dirty="0"/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3747840" y="2071678"/>
              <a:ext cx="30168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N</a:t>
              </a:r>
              <a:endParaRPr lang="ko-KR" altLang="en-US" sz="1200" dirty="0"/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5119686" y="1071546"/>
              <a:ext cx="27122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Y</a:t>
              </a:r>
              <a:endParaRPr lang="ko-KR" altLang="en-US" sz="1200" dirty="0"/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5105162" y="3929066"/>
              <a:ext cx="27122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Y</a:t>
              </a:r>
              <a:endParaRPr lang="ko-KR" altLang="en-US" sz="1200" dirty="0"/>
            </a:p>
          </p:txBody>
        </p:sp>
        <p:sp>
          <p:nvSpPr>
            <p:cNvPr id="31" name="TextBox 30"/>
            <p:cNvSpPr txBox="1"/>
            <p:nvPr/>
          </p:nvSpPr>
          <p:spPr>
            <a:xfrm>
              <a:off x="5105162" y="3214686"/>
              <a:ext cx="27122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Y</a:t>
              </a:r>
              <a:endParaRPr lang="ko-KR" altLang="en-US" sz="1200" dirty="0"/>
            </a:p>
          </p:txBody>
        </p:sp>
        <p:sp>
          <p:nvSpPr>
            <p:cNvPr id="32" name="순서도: 처리 31"/>
            <p:cNvSpPr/>
            <p:nvPr/>
          </p:nvSpPr>
          <p:spPr>
            <a:xfrm>
              <a:off x="6676798" y="4143380"/>
              <a:ext cx="2340000" cy="576000"/>
            </a:xfrm>
            <a:prstGeom prst="flowChartProcess">
              <a:avLst/>
            </a:prstGeom>
            <a:solidFill>
              <a:schemeClr val="accent2">
                <a:lumMod val="20000"/>
                <a:lumOff val="8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CBFY inference</a:t>
              </a:r>
              <a:endParaRPr lang="ko-KR" altLang="en-US" sz="800" dirty="0"/>
            </a:p>
          </p:txBody>
        </p:sp>
        <p:cxnSp>
          <p:nvCxnSpPr>
            <p:cNvPr id="33" name="Shape 32"/>
            <p:cNvCxnSpPr>
              <a:stCxn id="16" idx="3"/>
              <a:endCxn id="32" idx="0"/>
            </p:cNvCxnSpPr>
            <p:nvPr/>
          </p:nvCxnSpPr>
          <p:spPr>
            <a:xfrm>
              <a:off x="6556550" y="3712504"/>
              <a:ext cx="1290248" cy="430876"/>
            </a:xfrm>
            <a:prstGeom prst="bentConnector2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hape 33"/>
            <p:cNvCxnSpPr>
              <a:stCxn id="32" idx="2"/>
              <a:endCxn id="17" idx="3"/>
            </p:cNvCxnSpPr>
            <p:nvPr/>
          </p:nvCxnSpPr>
          <p:spPr>
            <a:xfrm rot="5400000">
              <a:off x="6990732" y="4285198"/>
              <a:ext cx="421884" cy="1290248"/>
            </a:xfrm>
            <a:prstGeom prst="bentConnector2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TextBox 34"/>
            <p:cNvSpPr txBox="1"/>
            <p:nvPr/>
          </p:nvSpPr>
          <p:spPr>
            <a:xfrm>
              <a:off x="6533922" y="3509191"/>
              <a:ext cx="30168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N</a:t>
              </a:r>
              <a:endParaRPr lang="ko-KR" altLang="en-US" sz="1200" dirty="0"/>
            </a:p>
          </p:txBody>
        </p:sp>
      </p:grpSp>
      <p:grpSp>
        <p:nvGrpSpPr>
          <p:cNvPr id="53" name="그룹 52"/>
          <p:cNvGrpSpPr>
            <a:grpSpLocks noChangeAspect="1"/>
          </p:cNvGrpSpPr>
          <p:nvPr/>
        </p:nvGrpSpPr>
        <p:grpSpPr>
          <a:xfrm>
            <a:off x="6072198" y="2514594"/>
            <a:ext cx="2282525" cy="3946974"/>
            <a:chOff x="5076430" y="1500174"/>
            <a:chExt cx="2853156" cy="4933718"/>
          </a:xfrm>
        </p:grpSpPr>
        <p:sp>
          <p:nvSpPr>
            <p:cNvPr id="36" name="순서도: 판단 35"/>
            <p:cNvSpPr/>
            <p:nvPr/>
          </p:nvSpPr>
          <p:spPr>
            <a:xfrm>
              <a:off x="5500694" y="1500174"/>
              <a:ext cx="2428892" cy="576000"/>
            </a:xfrm>
            <a:prstGeom prst="flowChartDecision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no_residual_data_flag</a:t>
              </a:r>
              <a:r>
                <a:rPr lang="en-US" altLang="ko-KR" sz="800" dirty="0" smtClean="0"/>
                <a:t> =false</a:t>
              </a:r>
              <a:endParaRPr lang="ko-KR" altLang="en-US" sz="800" dirty="0"/>
            </a:p>
          </p:txBody>
        </p:sp>
        <p:sp>
          <p:nvSpPr>
            <p:cNvPr id="37" name="순서도: 처리 36"/>
            <p:cNvSpPr/>
            <p:nvPr/>
          </p:nvSpPr>
          <p:spPr>
            <a:xfrm>
              <a:off x="5543400" y="2928934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CBFU/CBFV</a:t>
              </a:r>
              <a:endParaRPr lang="ko-KR" altLang="en-US" sz="800" dirty="0"/>
            </a:p>
          </p:txBody>
        </p:sp>
        <p:sp>
          <p:nvSpPr>
            <p:cNvPr id="38" name="순서도: 판단 37"/>
            <p:cNvSpPr/>
            <p:nvPr/>
          </p:nvSpPr>
          <p:spPr>
            <a:xfrm>
              <a:off x="5545140" y="3643314"/>
              <a:ext cx="2340000" cy="576000"/>
            </a:xfrm>
            <a:prstGeom prst="flowChartDecision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Transform_split_flag</a:t>
              </a:r>
              <a:r>
                <a:rPr lang="en-US" altLang="ko-KR" sz="800" dirty="0" smtClean="0"/>
                <a:t> = false</a:t>
              </a:r>
              <a:endParaRPr lang="ko-KR" altLang="en-US" sz="800" dirty="0"/>
            </a:p>
          </p:txBody>
        </p:sp>
        <p:sp>
          <p:nvSpPr>
            <p:cNvPr id="39" name="순서도: 처리 38"/>
            <p:cNvSpPr/>
            <p:nvPr/>
          </p:nvSpPr>
          <p:spPr>
            <a:xfrm>
              <a:off x="5545140" y="4429132"/>
              <a:ext cx="2340000" cy="576000"/>
            </a:xfrm>
            <a:prstGeom prst="flowChartProcess">
              <a:avLst/>
            </a:prstGeom>
            <a:solidFill>
              <a:schemeClr val="accent2">
                <a:lumMod val="20000"/>
                <a:lumOff val="8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CBFY coding</a:t>
              </a:r>
              <a:endParaRPr lang="ko-KR" altLang="en-US" sz="800" dirty="0"/>
            </a:p>
          </p:txBody>
        </p:sp>
        <p:sp>
          <p:nvSpPr>
            <p:cNvPr id="40" name="순서도: 판단 39"/>
            <p:cNvSpPr/>
            <p:nvPr/>
          </p:nvSpPr>
          <p:spPr>
            <a:xfrm>
              <a:off x="5545140" y="5143512"/>
              <a:ext cx="2340000" cy="576000"/>
            </a:xfrm>
            <a:prstGeom prst="flowChartDecision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CBFY, CBFU, CBFV</a:t>
              </a:r>
              <a:endParaRPr lang="ko-KR" altLang="en-US" sz="800" dirty="0"/>
            </a:p>
          </p:txBody>
        </p:sp>
        <p:sp>
          <p:nvSpPr>
            <p:cNvPr id="41" name="순서도: 처리 40"/>
            <p:cNvSpPr/>
            <p:nvPr/>
          </p:nvSpPr>
          <p:spPr>
            <a:xfrm>
              <a:off x="5545140" y="5857892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smtClean="0"/>
                <a:t>residual coefficient coding</a:t>
              </a:r>
              <a:endParaRPr lang="ko-KR" altLang="en-US" sz="800" dirty="0"/>
            </a:p>
          </p:txBody>
        </p:sp>
        <p:cxnSp>
          <p:nvCxnSpPr>
            <p:cNvPr id="42" name="직선 화살표 연결선 41"/>
            <p:cNvCxnSpPr>
              <a:stCxn id="36" idx="2"/>
              <a:endCxn id="49" idx="0"/>
            </p:cNvCxnSpPr>
            <p:nvPr/>
          </p:nvCxnSpPr>
          <p:spPr>
            <a:xfrm rot="5400000">
              <a:off x="6642832" y="2146742"/>
              <a:ext cx="142876" cy="174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직선 화살표 연결선 42"/>
            <p:cNvCxnSpPr>
              <a:endCxn id="37" idx="0"/>
            </p:cNvCxnSpPr>
            <p:nvPr/>
          </p:nvCxnSpPr>
          <p:spPr>
            <a:xfrm rot="5400000">
              <a:off x="6645874" y="2858874"/>
              <a:ext cx="137586" cy="2534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직선 화살표 연결선 43"/>
            <p:cNvCxnSpPr>
              <a:stCxn id="37" idx="2"/>
              <a:endCxn id="38" idx="0"/>
            </p:cNvCxnSpPr>
            <p:nvPr/>
          </p:nvCxnSpPr>
          <p:spPr>
            <a:xfrm rot="16200000" flipH="1">
              <a:off x="6645080" y="3573254"/>
              <a:ext cx="138380" cy="174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직선 화살표 연결선 44"/>
            <p:cNvCxnSpPr>
              <a:stCxn id="38" idx="2"/>
              <a:endCxn id="39" idx="0"/>
            </p:cNvCxnSpPr>
            <p:nvPr/>
          </p:nvCxnSpPr>
          <p:spPr>
            <a:xfrm rot="5400000">
              <a:off x="6610231" y="4324223"/>
              <a:ext cx="209818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직선 화살표 연결선 45"/>
            <p:cNvCxnSpPr>
              <a:stCxn id="39" idx="2"/>
              <a:endCxn id="40" idx="0"/>
            </p:cNvCxnSpPr>
            <p:nvPr/>
          </p:nvCxnSpPr>
          <p:spPr>
            <a:xfrm rot="5400000">
              <a:off x="6645950" y="5074322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직선 화살표 연결선 46"/>
            <p:cNvCxnSpPr>
              <a:stCxn id="40" idx="2"/>
              <a:endCxn id="41" idx="0"/>
            </p:cNvCxnSpPr>
            <p:nvPr/>
          </p:nvCxnSpPr>
          <p:spPr>
            <a:xfrm rot="5400000">
              <a:off x="6645950" y="5788702"/>
              <a:ext cx="138380" cy="15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꺾인 연결선 47"/>
            <p:cNvCxnSpPr>
              <a:stCxn id="38" idx="1"/>
              <a:endCxn id="49" idx="1"/>
            </p:cNvCxnSpPr>
            <p:nvPr/>
          </p:nvCxnSpPr>
          <p:spPr>
            <a:xfrm rot="10800000">
              <a:off x="5543400" y="2507050"/>
              <a:ext cx="1740" cy="1424264"/>
            </a:xfrm>
            <a:prstGeom prst="bentConnector3">
              <a:avLst>
                <a:gd name="adj1" fmla="val 13237931"/>
              </a:avLst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" name="순서도: 처리 48"/>
            <p:cNvSpPr/>
            <p:nvPr/>
          </p:nvSpPr>
          <p:spPr>
            <a:xfrm>
              <a:off x="5543400" y="2219050"/>
              <a:ext cx="2340000" cy="576000"/>
            </a:xfrm>
            <a:prstGeom prst="flowChartProcess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ko-KR" sz="800" dirty="0" err="1" smtClean="0"/>
                <a:t>transform_split_flag</a:t>
              </a:r>
              <a:r>
                <a:rPr lang="en-US" altLang="ko-KR" sz="800" dirty="0" smtClean="0"/>
                <a:t> coding</a:t>
              </a:r>
              <a:endParaRPr lang="ko-KR" altLang="en-US" sz="800" dirty="0"/>
            </a:p>
          </p:txBody>
        </p:sp>
        <p:sp>
          <p:nvSpPr>
            <p:cNvPr id="50" name="TextBox 49"/>
            <p:cNvSpPr txBox="1"/>
            <p:nvPr/>
          </p:nvSpPr>
          <p:spPr>
            <a:xfrm>
              <a:off x="5076430" y="3004868"/>
              <a:ext cx="30168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N</a:t>
              </a:r>
              <a:endParaRPr lang="ko-KR" altLang="en-US" sz="1200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6448276" y="2004736"/>
              <a:ext cx="27122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Y</a:t>
              </a:r>
              <a:endParaRPr lang="ko-KR" altLang="en-US" sz="1200" dirty="0"/>
            </a:p>
          </p:txBody>
        </p:sp>
        <p:sp>
          <p:nvSpPr>
            <p:cNvPr id="52" name="TextBox 51"/>
            <p:cNvSpPr txBox="1"/>
            <p:nvPr/>
          </p:nvSpPr>
          <p:spPr>
            <a:xfrm>
              <a:off x="6433752" y="4147876"/>
              <a:ext cx="27122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200" dirty="0" smtClean="0"/>
                <a:t>Y</a:t>
              </a:r>
              <a:endParaRPr lang="ko-KR" altLang="en-US" sz="1200" dirty="0"/>
            </a:p>
          </p:txBody>
        </p:sp>
      </p:grpSp>
      <p:sp>
        <p:nvSpPr>
          <p:cNvPr id="54" name="오른쪽 화살표 53"/>
          <p:cNvSpPr/>
          <p:nvPr/>
        </p:nvSpPr>
        <p:spPr>
          <a:xfrm>
            <a:off x="4857752" y="3643314"/>
            <a:ext cx="642942" cy="357190"/>
          </a:xfrm>
          <a:prstGeom prst="rightArrow">
            <a:avLst/>
          </a:prstGeom>
          <a:solidFill>
            <a:schemeClr val="accent2">
              <a:lumMod val="40000"/>
              <a:lumOff val="60000"/>
            </a:schemeClr>
          </a:solidFill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pPr algn="l"/>
            <a:r>
              <a:rPr lang="en-US" altLang="ko-KR" sz="3600" b="1" dirty="0" smtClean="0">
                <a:solidFill>
                  <a:srgbClr val="FF0066"/>
                </a:solidFill>
                <a:latin typeface="Arial" pitchFamily="34" charset="0"/>
                <a:cs typeface="Arial" pitchFamily="34" charset="0"/>
              </a:rPr>
              <a:t>Proposed Method</a:t>
            </a:r>
            <a:endParaRPr lang="ko-KR" altLang="en-US" sz="3600" b="1" dirty="0">
              <a:solidFill>
                <a:srgbClr val="FF0066"/>
              </a:solidFill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7" name="표 6"/>
          <p:cNvGraphicFramePr>
            <a:graphicFrameLocks noGrp="1"/>
          </p:cNvGraphicFramePr>
          <p:nvPr/>
        </p:nvGraphicFramePr>
        <p:xfrm>
          <a:off x="1428728" y="1214422"/>
          <a:ext cx="6096000" cy="3048000"/>
        </p:xfrm>
        <a:graphic>
          <a:graphicData uri="http://schemas.openxmlformats.org/drawingml/2006/table">
            <a:tbl>
              <a:tblPr/>
              <a:tblGrid>
                <a:gridCol w="5314446"/>
                <a:gridCol w="781554"/>
              </a:tblGrid>
              <a:tr h="294671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transform_tree( x0L, y0L,  x0C, y0C, xBase, yBase, log2CbSize, log2Trafo</a:t>
                      </a:r>
                      <a:r>
                        <a:rPr lang="en-GB" sz="1000">
                          <a:latin typeface="Times New Roman"/>
                          <a:ea typeface="SimSun"/>
                          <a:cs typeface="Times New Roman"/>
                        </a:rPr>
                        <a:t>Width, log2TrafoHeight</a:t>
                      </a: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,</a:t>
                      </a:r>
                      <a:b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</a:b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				trafoDepth, blkIdx ) {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000" b="1">
                          <a:latin typeface="Times New Roman"/>
                          <a:ea typeface="맑은 고딕"/>
                        </a:rPr>
                        <a:t>Descriptor</a:t>
                      </a:r>
                      <a:endParaRPr lang="ko-KR" sz="1000" b="1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7335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…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7335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if( split_transform_flag[ x0L ][ y0L ][ trafoDepth ] ) {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7335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…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4671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transform_tree( x0L, y0L, x0C, y0C, x0L, y0L, log2CbSize,</a:t>
                      </a:r>
                      <a:b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</a:b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						 log2TrafoWidth − 1, log2TrafoHeight − 1, trafoDepth + 1, 0 )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4671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transform_tree( x1L, y1L, x1C, y1C, x0L, y0L, log2CbSize,</a:t>
                      </a:r>
                      <a:b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</a:b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						 log2TrafoWidth − 1, log2TrafoHeight − 1, trafoDepth + 1, 1 )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4671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transform_tree( x2L, y2L, x2C, y2C, x0L, y0L, log2CbSize,</a:t>
                      </a:r>
                      <a:b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</a:b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						 log2TrafoWidth − 1, log2TrafoHeight − 1, trafoDepth + 1, 2 )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4671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transform_tree( x3L, y3L, x3C, y3C, x0L, y0L, log2CbSize,</a:t>
                      </a:r>
                      <a:b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</a:b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						 log2TrafoWidth − 1, log2TrafoHeight − 1, trafoDepth + 1, 3 )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7335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} else {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4671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strike="sngStrike">
                          <a:highlight>
                            <a:srgbClr val="FFFF00"/>
                          </a:highlight>
                          <a:latin typeface="Times New Roman"/>
                          <a:ea typeface="맑은 고딕"/>
                          <a:cs typeface="Times New Roman"/>
                        </a:rPr>
                        <a:t>		if( PredMode  = =  MODE_INTRA  | |  trafoDepth  !=  0  | |</a:t>
                      </a:r>
                      <a:br>
                        <a:rPr lang="en-GB" sz="1000" strike="sngStrike">
                          <a:highlight>
                            <a:srgbClr val="FFFF00"/>
                          </a:highlight>
                          <a:latin typeface="Times New Roman"/>
                          <a:ea typeface="맑은 고딕"/>
                          <a:cs typeface="Times New Roman"/>
                        </a:rPr>
                      </a:br>
                      <a:r>
                        <a:rPr lang="en-GB" sz="1000" strike="sngStrike">
                          <a:highlight>
                            <a:srgbClr val="FFFF00"/>
                          </a:highlight>
                          <a:latin typeface="Times New Roman"/>
                          <a:ea typeface="맑은 고딕"/>
                          <a:cs typeface="Times New Roman"/>
                        </a:rPr>
                        <a:t>				cbf_cb[ x0 ][ y0 ][ trafoDepth ]  | |  cbf_cr[ x0 ][ y0 ][ trafoDepth ] )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ko-KR" sz="1000" b="1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7335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		</a:t>
                      </a:r>
                      <a:r>
                        <a:rPr lang="en-GB" sz="1000" b="1">
                          <a:latin typeface="Times New Roman"/>
                          <a:ea typeface="맑은 고딕"/>
                          <a:cs typeface="Times New Roman"/>
                        </a:rPr>
                        <a:t>cbf_luma</a:t>
                      </a: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[ x0L ][ y0L ][ trafoDepth ]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맑은 고딕"/>
                        </a:rPr>
                        <a:t>ae(v)</a:t>
                      </a:r>
                      <a:endParaRPr lang="ko-KR" sz="1000" b="1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7335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	transform_unit (x0L, y0L, x0C, y0C</a:t>
                      </a: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, log2Trafo</a:t>
                      </a:r>
                      <a:r>
                        <a:rPr lang="en-GB" sz="1000">
                          <a:latin typeface="Times New Roman"/>
                          <a:ea typeface="SimSun"/>
                          <a:cs typeface="Times New Roman"/>
                        </a:rPr>
                        <a:t>Width, log2TrafoHeight</a:t>
                      </a: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, trafoDepth, blkIdx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)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7335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	}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7335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맑은 고딕"/>
                          <a:cs typeface="Times New Roman"/>
                        </a:rPr>
                        <a:t>}</a:t>
                      </a:r>
                      <a:endParaRPr lang="ko-KR" sz="1000">
                        <a:latin typeface="Times"/>
                        <a:ea typeface="맑은 고딕"/>
                        <a:cs typeface="Times New Roman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GB" sz="1000" dirty="0">
                        <a:latin typeface="Times New Roman"/>
                        <a:ea typeface="맑은 고딕"/>
                      </a:endParaRPr>
                    </a:p>
                  </a:txBody>
                  <a:tcPr marL="66301" marR="6630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525" algn="l"/>
                <a:tab pos="274638" algn="l"/>
                <a:tab pos="411163" algn="l"/>
                <a:tab pos="549275" algn="l"/>
                <a:tab pos="685800" algn="l"/>
                <a:tab pos="822325" algn="l"/>
                <a:tab pos="960438" algn="l"/>
                <a:tab pos="1096963" algn="l"/>
                <a:tab pos="1235075" algn="l"/>
                <a:tab pos="1371600" algn="l"/>
              </a:tabLst>
            </a:pPr>
            <a:endParaRPr kumimoji="1" lang="ko-KR" altLang="ko-K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굴림" pitchFamily="50" charset="-127"/>
              <a:ea typeface="굴림" pitchFamily="50" charset="-127"/>
              <a:cs typeface="굴림" pitchFamily="50" charset="-127"/>
            </a:endParaRPr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1357290" y="4643446"/>
            <a:ext cx="7000892" cy="11079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28600" algn="l"/>
                <a:tab pos="457200" algn="l"/>
                <a:tab pos="685800" algn="l"/>
                <a:tab pos="914400" algn="l"/>
              </a:tabLst>
            </a:pPr>
            <a:r>
              <a:rPr kumimoji="1" lang="en-US" altLang="ko-KR" sz="11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cbf_luma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[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x0L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][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y0L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][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trafoDepth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] equal to 1 specifies that the </a:t>
            </a:r>
            <a:r>
              <a:rPr kumimoji="1" lang="en-US" altLang="ko-KR" sz="11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luma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 transform block contains one or more transform coefficient levels not equal to 0. The array indices x0L, y0L specify the location (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x0L,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y0L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) of the top-left </a:t>
            </a:r>
            <a:r>
              <a:rPr kumimoji="1" lang="en-US" altLang="ko-KR" sz="11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luma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 sample of the considered transform block relative to the top-left </a:t>
            </a:r>
            <a:r>
              <a:rPr kumimoji="1" lang="en-US" altLang="ko-KR" sz="11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luma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 sample of the picture. The array index </a:t>
            </a:r>
            <a:r>
              <a:rPr kumimoji="1" lang="en-US" altLang="ko-KR" sz="11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trafoDepth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 specifies the current subdivision level of a coding unit into blocks for the purpose of transform coding. </a:t>
            </a:r>
            <a:r>
              <a:rPr kumimoji="1" lang="en-US" altLang="ko-KR" sz="11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trafoDepth</a:t>
            </a:r>
            <a:r>
              <a:rPr kumimoji="1" lang="en-US" altLang="ko-K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 is equal to 0 for blocks that correspond to coding units.</a:t>
            </a:r>
            <a:endParaRPr kumimoji="1" lang="en-US" altLang="ko-KR" sz="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굴림" pitchFamily="50" charset="-127"/>
              <a:ea typeface="굴림" pitchFamily="50" charset="-127"/>
              <a:cs typeface="굴림" pitchFamily="50" charset="-127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28600" algn="l"/>
                <a:tab pos="457200" algn="l"/>
                <a:tab pos="685800" algn="l"/>
                <a:tab pos="914400" algn="l"/>
              </a:tabLst>
            </a:pP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When </a:t>
            </a:r>
            <a:r>
              <a:rPr kumimoji="1" lang="en-US" altLang="ko-KR" sz="1100" b="0" i="0" u="none" strike="sngStrike" cap="none" normalizeH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cbf_luma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[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x0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][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y0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][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sngStrike" cap="none" normalizeH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trafoDepth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/>
                <a:ea typeface="맑은 고딕" pitchFamily="50" charset="-127"/>
                <a:cs typeface="Times New Roman" pitchFamily="18" charset="0"/>
              </a:rPr>
              <a:t> </a:t>
            </a:r>
            <a:r>
              <a:rPr kumimoji="1" lang="en-US" altLang="ko-KR" sz="1100" b="0" i="0" u="none" strike="sng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] is not present, it is inferred to be equal to 1.</a:t>
            </a:r>
            <a:endParaRPr kumimoji="1" lang="en-US" altLang="ko-KR" sz="1800" b="0" i="0" u="none" strike="sngStrike" cap="none" normalizeH="0" dirty="0" smtClean="0">
              <a:ln>
                <a:noFill/>
              </a:ln>
              <a:solidFill>
                <a:schemeClr val="tx1"/>
              </a:solidFill>
              <a:effectLst/>
              <a:latin typeface="굴림" pitchFamily="50" charset="-127"/>
              <a:ea typeface="굴림" pitchFamily="50" charset="-127"/>
              <a:cs typeface="굴림" pitchFamily="50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pPr algn="l"/>
            <a:r>
              <a:rPr lang="en-US" altLang="ko-KR" sz="3600" b="1" dirty="0" smtClean="0">
                <a:solidFill>
                  <a:srgbClr val="FF0066"/>
                </a:solidFill>
                <a:latin typeface="Arial" pitchFamily="34" charset="0"/>
                <a:cs typeface="Arial" pitchFamily="34" charset="0"/>
              </a:rPr>
              <a:t>Experimental Results</a:t>
            </a:r>
            <a:endParaRPr lang="ko-KR" altLang="en-US" sz="3600" b="1" dirty="0">
              <a:solidFill>
                <a:srgbClr val="FF0066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2678387" y="5877272"/>
            <a:ext cx="391806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000" dirty="0" smtClean="0"/>
              <a:t>&lt; BD rate when the proposed method applied to </a:t>
            </a:r>
            <a:r>
              <a:rPr lang="en-US" altLang="ko-KR" sz="1000" dirty="0" err="1" smtClean="0"/>
              <a:t>luma</a:t>
            </a:r>
            <a:r>
              <a:rPr lang="en-US" altLang="ko-KR" sz="1000" dirty="0" smtClean="0"/>
              <a:t> blocks&gt;</a:t>
            </a:r>
            <a:endParaRPr lang="ko-KR" altLang="en-US" sz="1000" dirty="0"/>
          </a:p>
        </p:txBody>
      </p:sp>
      <p:graphicFrame>
        <p:nvGraphicFramePr>
          <p:cNvPr id="5" name="표 4"/>
          <p:cNvGraphicFramePr>
            <a:graphicFrameLocks noGrp="1"/>
          </p:cNvGraphicFramePr>
          <p:nvPr/>
        </p:nvGraphicFramePr>
        <p:xfrm>
          <a:off x="2583497" y="1471612"/>
          <a:ext cx="3977005" cy="3914775"/>
        </p:xfrm>
        <a:graphic>
          <a:graphicData uri="http://schemas.openxmlformats.org/drawingml/2006/table">
            <a:tbl>
              <a:tblPr/>
              <a:tblGrid>
                <a:gridCol w="894715"/>
                <a:gridCol w="501015"/>
                <a:gridCol w="539115"/>
                <a:gridCol w="539115"/>
                <a:gridCol w="501015"/>
                <a:gridCol w="501015"/>
                <a:gridCol w="501015"/>
              </a:tblGrid>
              <a:tr h="152400"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Random Access Main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Random Access HE10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Y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U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V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Y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U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V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A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-0.1%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B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0.2%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0.2%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C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D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E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Overall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F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Enc Time[%]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100%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100%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Dec Time[%]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99%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100%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Low delay B Main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Low delay B HE10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endParaRPr lang="ko-KR" sz="1000">
                        <a:latin typeface="Times New Roman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Y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U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V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Y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U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V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A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B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0.3%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C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0.3%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0.3%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0.3%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D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0.3%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0.6%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0.8%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E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0.2%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-0.2%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0.2%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0.6%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Overall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0.3%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0.3%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ko-KR" sz="900">
                          <a:solidFill>
                            <a:srgbClr val="000000"/>
                          </a:solidFill>
                          <a:latin typeface="Arial"/>
                          <a:ea typeface="굴림"/>
                          <a:cs typeface="Arial"/>
                        </a:rPr>
                        <a:t>　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0.3%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Class F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0.5%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0.6%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0.1%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0.4%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0.7%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Enc Time[%]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100%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100%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Dec Time[%]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100%</a:t>
                      </a:r>
                      <a:endParaRPr lang="ko-KR" sz="110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8000" algn="l"/>
                        </a:tabLs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latin typeface="Arial"/>
                          <a:ea typeface="굴림"/>
                        </a:rPr>
                        <a:t>100%</a:t>
                      </a:r>
                      <a:endParaRPr lang="ko-KR" sz="1100" dirty="0">
                        <a:latin typeface="Times New Roman"/>
                        <a:ea typeface="맑은 고딕"/>
                      </a:endParaRPr>
                    </a:p>
                  </a:txBody>
                  <a:tcPr marL="62865" marR="62865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pPr algn="l"/>
            <a:r>
              <a:rPr lang="en-US" altLang="ko-KR" sz="3600" b="1" dirty="0" smtClean="0">
                <a:solidFill>
                  <a:srgbClr val="FF0066"/>
                </a:solidFill>
                <a:latin typeface="Arial" pitchFamily="34" charset="0"/>
                <a:cs typeface="Arial" pitchFamily="34" charset="0"/>
              </a:rPr>
              <a:t>Conclusion</a:t>
            </a:r>
            <a:endParaRPr lang="ko-KR" altLang="en-US" sz="3600" b="1" dirty="0">
              <a:solidFill>
                <a:srgbClr val="FF0066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내용 개체 틀 3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/>
          </a:bodyPr>
          <a:lstStyle/>
          <a:p>
            <a:r>
              <a:rPr lang="en-US" altLang="ko-KR" sz="2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We proposed to code CBFs for </a:t>
            </a:r>
            <a:r>
              <a:rPr lang="en-US" altLang="ko-KR" sz="2800" dirty="0" err="1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luma</a:t>
            </a:r>
            <a:r>
              <a:rPr lang="en-US" altLang="ko-KR" sz="2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 every cases without inference for simple and clear implementation</a:t>
            </a:r>
            <a:endParaRPr lang="ko-KR" altLang="en-US" sz="2800" dirty="0">
              <a:latin typeface="Arial Unicode MS" pitchFamily="50" charset="-127"/>
              <a:ea typeface="Arial Unicode MS" pitchFamily="50" charset="-127"/>
              <a:cs typeface="Arial Unicode MS" pitchFamily="50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395</TotalTime>
  <Words>468</Words>
  <Application>Microsoft Office PowerPoint</Application>
  <PresentationFormat>화면 슬라이드 쇼(4:3)</PresentationFormat>
  <Paragraphs>218</Paragraphs>
  <Slides>7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8" baseType="lpstr">
      <vt:lpstr>Office 테마</vt:lpstr>
      <vt:lpstr>Removal of the inference of CBFY at the transform depth level zero in inter CU</vt:lpstr>
      <vt:lpstr>Introduction</vt:lpstr>
      <vt:lpstr>Introduction</vt:lpstr>
      <vt:lpstr>Proposed Method</vt:lpstr>
      <vt:lpstr>Proposed Method</vt:lpstr>
      <vt:lpstr>Experimental Results</vt:lpstr>
      <vt:lpstr>Conclusion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eblis</dc:creator>
  <cp:lastModifiedBy>Eblis</cp:lastModifiedBy>
  <cp:revision>120</cp:revision>
  <dcterms:created xsi:type="dcterms:W3CDTF">2012-01-31T08:50:48Z</dcterms:created>
  <dcterms:modified xsi:type="dcterms:W3CDTF">2012-07-08T07:48:56Z</dcterms:modified>
</cp:coreProperties>
</file>

<file path=docProps/thumbnail.jpeg>
</file>