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07" autoAdjust="0"/>
  </p:normalViewPr>
  <p:slideViewPr>
    <p:cSldViewPr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E53DB-FF62-4D23-9953-5135EDFCD65D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459D9-A932-496A-A811-9592646E2E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02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459D9-A932-496A-A811-9592646E2E6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05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459D9-A932-496A-A811-9592646E2E6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023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hangingPunct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459D9-A932-496A-A811-9592646E2E6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8846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459D9-A932-496A-A811-9592646E2E6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9149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459D9-A932-496A-A811-9592646E2E6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950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DC75B-FCED-438D-BFA7-68865A91D029}" type="datetimeFigureOut">
              <a:rPr lang="ko-KR" altLang="en-US" smtClean="0"/>
              <a:t>2012-07-12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BCE9-5E2D-47FF-8C78-622559CC655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700808"/>
            <a:ext cx="9252520" cy="1872218"/>
          </a:xfrm>
        </p:spPr>
        <p:txBody>
          <a:bodyPr>
            <a:noAutofit/>
          </a:bodyPr>
          <a:lstStyle/>
          <a:p>
            <a:r>
              <a:rPr lang="en-CA" altLang="ko-KR" sz="3600" u="sng" dirty="0" smtClean="0"/>
              <a:t>JCTVC-J0156</a:t>
            </a:r>
            <a:br>
              <a:rPr lang="en-CA" altLang="ko-KR" sz="3600" u="sng" dirty="0" smtClean="0"/>
            </a:br>
            <a:r>
              <a:rPr lang="en-CA" altLang="ko-KR" sz="3600" dirty="0"/>
              <a:t/>
            </a:r>
            <a:br>
              <a:rPr lang="en-CA" altLang="ko-KR" sz="3600" dirty="0"/>
            </a:br>
            <a:r>
              <a:rPr lang="en-US" altLang="ko-KR" sz="3600" dirty="0" smtClean="0"/>
              <a:t> </a:t>
            </a:r>
            <a:r>
              <a:rPr lang="en-US" altLang="ko-KR" sz="3600" dirty="0"/>
              <a:t>Generalized definition of the TLA for scalable extension</a:t>
            </a:r>
            <a:endParaRPr lang="ko-KR" altLang="en-US" sz="3600" dirty="0"/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1411560" y="4412704"/>
            <a:ext cx="6400800" cy="1752600"/>
          </a:xfrm>
        </p:spPr>
        <p:txBody>
          <a:bodyPr/>
          <a:lstStyle/>
          <a:p>
            <a:r>
              <a:rPr lang="en-US" altLang="ko-KR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/>
              <a:t>The </a:t>
            </a:r>
            <a:r>
              <a:rPr lang="en-US" altLang="ko-KR" sz="1800" dirty="0"/>
              <a:t>purpose of the TLA picture is to indicate where switching to higher temporal </a:t>
            </a:r>
            <a:r>
              <a:rPr lang="en-US" altLang="ko-KR" sz="1800" dirty="0" smtClean="0"/>
              <a:t>layer can </a:t>
            </a:r>
            <a:r>
              <a:rPr lang="en-US" altLang="ko-KR" sz="1800" dirty="0"/>
              <a:t>be done after one or more temporal layers have been extracted / removed. </a:t>
            </a:r>
            <a:endParaRPr lang="en-US" altLang="ko-KR" sz="1800" dirty="0" smtClean="0"/>
          </a:p>
          <a:p>
            <a:r>
              <a:rPr lang="en-US" altLang="ko-KR" sz="1800" dirty="0"/>
              <a:t>Such concept seems to be applicable for other scalability direction as well</a:t>
            </a:r>
            <a:r>
              <a:rPr lang="en-US" altLang="ko-KR" sz="1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modifications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1. Change </a:t>
            </a:r>
            <a:r>
              <a:rPr lang="en-US" altLang="ko-KR" sz="2400" dirty="0"/>
              <a:t>the name of Temporal Layer </a:t>
            </a:r>
            <a:r>
              <a:rPr lang="en-US" altLang="ko-KR" sz="2400" dirty="0" smtClean="0"/>
              <a:t>Access</a:t>
            </a:r>
          </a:p>
          <a:p>
            <a:pPr lvl="1"/>
            <a:r>
              <a:rPr lang="en-US" altLang="ko-KR" sz="2000" dirty="0" smtClean="0"/>
              <a:t>more </a:t>
            </a:r>
            <a:r>
              <a:rPr lang="en-US" altLang="ko-KR" sz="2000" dirty="0"/>
              <a:t>general term, for example SLA (Switching Layer Access</a:t>
            </a:r>
            <a:r>
              <a:rPr lang="en-US" altLang="ko-KR" sz="2000" dirty="0" smtClean="0"/>
              <a:t>).</a:t>
            </a:r>
          </a:p>
          <a:p>
            <a:r>
              <a:rPr lang="en-US" altLang="ko-KR" sz="2400" dirty="0" smtClean="0"/>
              <a:t>2. Modify current semantic of TLA </a:t>
            </a:r>
          </a:p>
          <a:p>
            <a:pPr lvl="1"/>
            <a:r>
              <a:rPr lang="en-US" altLang="ko-KR" sz="2000" dirty="0" smtClean="0"/>
              <a:t>‘</a:t>
            </a:r>
            <a:r>
              <a:rPr lang="en-US" altLang="ko-KR" sz="2000" dirty="0" err="1" smtClean="0"/>
              <a:t>temporal_id</a:t>
            </a:r>
            <a:r>
              <a:rPr lang="en-US" altLang="ko-KR" sz="2000" dirty="0" smtClean="0"/>
              <a:t>’ </a:t>
            </a:r>
            <a:r>
              <a:rPr lang="en-US" altLang="ko-KR" sz="2000" dirty="0" smtClean="0">
                <a:sym typeface="Wingdings" pitchFamily="2" charset="2"/>
              </a:rPr>
              <a:t> ‘layer level’</a:t>
            </a:r>
          </a:p>
          <a:p>
            <a:pPr lvl="1"/>
            <a:r>
              <a:rPr lang="en-US" altLang="ko-KR" sz="2000" dirty="0" smtClean="0">
                <a:sym typeface="Wingdings" pitchFamily="2" charset="2"/>
              </a:rPr>
              <a:t>’TLA’ </a:t>
            </a:r>
            <a:r>
              <a:rPr lang="en-US" altLang="ko-KR" sz="2000" dirty="0" smtClean="0">
                <a:sym typeface="Wingdings" pitchFamily="2" charset="2"/>
              </a:rPr>
              <a:t> </a:t>
            </a:r>
            <a:r>
              <a:rPr lang="en-US" altLang="ko-KR" sz="2000" dirty="0" smtClean="0">
                <a:sym typeface="Wingdings" pitchFamily="2" charset="2"/>
              </a:rPr>
              <a:t>‘SLA’</a:t>
            </a:r>
            <a:endParaRPr lang="en-US" altLang="ko-KR" sz="2000" dirty="0" smtClean="0">
              <a:sym typeface="Wingdings" pitchFamily="2" charset="2"/>
            </a:endParaRPr>
          </a:p>
          <a:p>
            <a:pPr lvl="1"/>
            <a:r>
              <a:rPr lang="en-US" altLang="ko-KR" sz="1600" i="1" dirty="0"/>
              <a:t>When the value of </a:t>
            </a:r>
            <a:r>
              <a:rPr lang="en-US" altLang="ko-KR" sz="1600" i="1" dirty="0" err="1"/>
              <a:t>nal_unit_type</a:t>
            </a:r>
            <a:r>
              <a:rPr lang="en-US" altLang="ko-KR" sz="1600" i="1" dirty="0"/>
              <a:t> is equal to 3 for all VCL NAL units of a particular picture, that particular picture is referred to as a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picture. A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 and all coded pictures with </a:t>
            </a:r>
            <a:r>
              <a:rPr lang="en-US" altLang="ko-KR" sz="1600" b="1" i="1" dirty="0"/>
              <a:t>layer level</a:t>
            </a:r>
            <a:r>
              <a:rPr lang="en-US" altLang="ko-KR" sz="1600" i="1" dirty="0"/>
              <a:t> greater than or equal to the </a:t>
            </a:r>
            <a:r>
              <a:rPr lang="en-US" altLang="ko-KR" sz="1600" b="1" i="1" dirty="0"/>
              <a:t>layer level</a:t>
            </a:r>
            <a:r>
              <a:rPr lang="en-US" altLang="ko-KR" sz="1600" i="1" dirty="0"/>
              <a:t> of the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 that follow the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 in decoding order shall not use </a:t>
            </a:r>
            <a:r>
              <a:rPr lang="en-US" altLang="ko-KR" sz="1600" i="1" dirty="0" smtClean="0"/>
              <a:t>inter </a:t>
            </a:r>
            <a:r>
              <a:rPr lang="en-US" altLang="ko-KR" sz="1600" i="1" dirty="0" smtClean="0"/>
              <a:t>prediction </a:t>
            </a:r>
            <a:r>
              <a:rPr lang="en-US" altLang="ko-KR" sz="1600" i="1" dirty="0"/>
              <a:t>from any picture with </a:t>
            </a:r>
            <a:r>
              <a:rPr lang="en-US" altLang="ko-KR" sz="1600" b="1" i="1" dirty="0"/>
              <a:t>layer level</a:t>
            </a:r>
            <a:r>
              <a:rPr lang="en-US" altLang="ko-KR" sz="1600" i="1" dirty="0"/>
              <a:t> greater than or equal to the layer level of the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 that precedes the </a:t>
            </a:r>
            <a:r>
              <a:rPr lang="en-US" altLang="ko-KR" sz="1600" b="1" i="1" dirty="0"/>
              <a:t>SLA </a:t>
            </a:r>
            <a:r>
              <a:rPr lang="en-US" altLang="ko-KR" sz="1600" i="1" dirty="0"/>
              <a:t>picture in decoding order</a:t>
            </a:r>
            <a:endParaRPr lang="en-US" altLang="ko-KR" sz="1600" i="1" dirty="0" smtClean="0"/>
          </a:p>
          <a:p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Temporal layer switching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76" y="2757921"/>
            <a:ext cx="8629848" cy="419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Autofit/>
          </a:bodyPr>
          <a:lstStyle/>
          <a:p>
            <a:pPr lvl="0" hangingPunct="0"/>
            <a:r>
              <a:rPr lang="en-US" altLang="ko-KR" sz="1600" dirty="0"/>
              <a:t>Group A pictures precede the SLA picture in decoding order and their layer levels are greater than or equal to the layer level of the LA picture.</a:t>
            </a:r>
            <a:endParaRPr lang="ko-KR" altLang="ko-KR" sz="1600" dirty="0"/>
          </a:p>
          <a:p>
            <a:pPr lvl="0" hangingPunct="0"/>
            <a:r>
              <a:rPr lang="en-US" altLang="ko-KR" sz="1600" dirty="0"/>
              <a:t>Group B pictures follow the SLA picture in decoding order and their layer levels are greater than or equal to that of the SLA picture.</a:t>
            </a:r>
            <a:endParaRPr lang="ko-KR" altLang="ko-KR" sz="1600" dirty="0"/>
          </a:p>
          <a:p>
            <a:pPr lvl="0" hangingPunct="0"/>
            <a:r>
              <a:rPr lang="en-US" altLang="ko-KR" sz="1600" dirty="0"/>
              <a:t>Group C pictures have the layer level smaller than SLA picture’s layer level.</a:t>
            </a:r>
            <a:endParaRPr lang="ko-KR" altLang="ko-KR" sz="1600" dirty="0"/>
          </a:p>
          <a:p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41467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Spatial layer switching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8" y="1988840"/>
            <a:ext cx="8165058" cy="420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2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2000" dirty="0"/>
              <a:t>We propose a generalized (extended) definition of the TLA picture to support spatial and quality scalabilities in addition to the temporal scalability</a:t>
            </a:r>
            <a:r>
              <a:rPr lang="en-US" altLang="ko-KR" sz="2000" dirty="0" smtClean="0"/>
              <a:t>. </a:t>
            </a:r>
          </a:p>
          <a:p>
            <a:r>
              <a:rPr lang="en-US" altLang="ko-KR" sz="2000" dirty="0" smtClean="0"/>
              <a:t>With </a:t>
            </a:r>
            <a:r>
              <a:rPr lang="en-US" altLang="ko-KR" sz="2000" dirty="0"/>
              <a:t>this proposition, one does not need to add new NAL types when other kinds of scalability are included in scalable extension.</a:t>
            </a:r>
            <a:endParaRPr lang="ko-KR" altLang="ko-KR" sz="2000" dirty="0"/>
          </a:p>
          <a:p>
            <a:r>
              <a:rPr lang="en-US" altLang="ko-KR" sz="2000" dirty="0" smtClean="0"/>
              <a:t>Single-layer </a:t>
            </a:r>
            <a:r>
              <a:rPr lang="en-US" altLang="ko-KR" sz="2000" dirty="0"/>
              <a:t>HEVC has only temporal layers so this modification does not require any changes in the current TLA features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331</Words>
  <Application>Microsoft Office PowerPoint</Application>
  <PresentationFormat>화면 슬라이드 쇼(4:3)</PresentationFormat>
  <Paragraphs>27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JCTVC-J0156   Generalized definition of the TLA for scalable extension</vt:lpstr>
      <vt:lpstr>Introduction</vt:lpstr>
      <vt:lpstr>Proposed modifications</vt:lpstr>
      <vt:lpstr>Temporal layer switching</vt:lpstr>
      <vt:lpstr>Spatial layer switching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Generalized definition of the TLA for scalable extension</dc:title>
  <dc:creator>김철근/선임연구원/Convergence(연)ATS그룹(chulkeun.kim@lge.com)</dc:creator>
  <cp:lastModifiedBy>김철근/선임연구원/Convergence(연)ATS팀(chulkeun.kim@lge.com)</cp:lastModifiedBy>
  <cp:revision>20</cp:revision>
  <dcterms:created xsi:type="dcterms:W3CDTF">2012-07-05T04:33:17Z</dcterms:created>
  <dcterms:modified xsi:type="dcterms:W3CDTF">2012-07-12T06:36:35Z</dcterms:modified>
</cp:coreProperties>
</file>