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6"/>
  </p:notesMasterIdLst>
  <p:handoutMasterIdLst>
    <p:handoutMasterId r:id="rId17"/>
  </p:handoutMasterIdLst>
  <p:sldIdLst>
    <p:sldId id="535" r:id="rId2"/>
    <p:sldId id="543" r:id="rId3"/>
    <p:sldId id="546" r:id="rId4"/>
    <p:sldId id="545" r:id="rId5"/>
    <p:sldId id="544" r:id="rId6"/>
    <p:sldId id="547" r:id="rId7"/>
    <p:sldId id="548" r:id="rId8"/>
    <p:sldId id="549" r:id="rId9"/>
    <p:sldId id="550" r:id="rId10"/>
    <p:sldId id="551" r:id="rId11"/>
    <p:sldId id="552" r:id="rId12"/>
    <p:sldId id="553" r:id="rId13"/>
    <p:sldId id="554" r:id="rId14"/>
    <p:sldId id="537" r:id="rId15"/>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9" autoAdjust="0"/>
    <p:restoredTop sz="97239" autoAdjust="0"/>
  </p:normalViewPr>
  <p:slideViewPr>
    <p:cSldViewPr snapToObjects="1" showGuides="1">
      <p:cViewPr>
        <p:scale>
          <a:sx n="125" d="100"/>
          <a:sy n="125" d="100"/>
        </p:scale>
        <p:origin x="-42" y="102"/>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
        <p:nvSpPr>
          <p:cNvPr id="551938" name="Rectangle 2"/>
          <p:cNvSpPr>
            <a:spLocks noGrp="1" noChangeArrowheads="1"/>
          </p:cNvSpPr>
          <p:nvPr>
            <p:ph type="ctrTitle"/>
          </p:nvPr>
        </p:nvSpPr>
        <p:spPr/>
        <p:txBody>
          <a:bodyPr/>
          <a:lstStyle/>
          <a:p>
            <a:r>
              <a:rPr lang="en-US" altLang="ja-JP" dirty="0" smtClean="0"/>
              <a:t>JCTVC-J0136</a:t>
            </a:r>
            <a:br>
              <a:rPr lang="en-US" altLang="ja-JP" dirty="0" smtClean="0"/>
            </a:br>
            <a:r>
              <a:rPr lang="en-US" altLang="ja-JP" dirty="0" smtClean="0"/>
              <a:t>AHG9: Improvement of HRD for sub-picture based operation</a:t>
            </a:r>
            <a:endParaRPr lang="en-US" altLang="ja-JP" dirty="0"/>
          </a:p>
        </p:txBody>
      </p:sp>
      <p:sp>
        <p:nvSpPr>
          <p:cNvPr id="551939" name="Rectangle 3"/>
          <p:cNvSpPr>
            <a:spLocks noGrp="1" noChangeArrowheads="1"/>
          </p:cNvSpPr>
          <p:nvPr>
            <p:ph type="subTitle" idx="1"/>
            <p:custDataLst>
              <p:tags r:id="rId1"/>
            </p:custDataLst>
          </p:nvPr>
        </p:nvSpPr>
        <p:spPr/>
        <p:txBody>
          <a:bodyPr/>
          <a:lstStyle/>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smtClean="0"/>
              <a:t>10</a:t>
            </a:r>
            <a:r>
              <a:rPr lang="en-US" altLang="ja-JP" baseline="30000" dirty="0" smtClean="0"/>
              <a:t>th</a:t>
            </a:r>
            <a:r>
              <a:rPr lang="en-US" altLang="ja-JP" dirty="0" smtClean="0"/>
              <a:t> JCT-VC meeting, Stockholm, SE, 11-20 July 2012</a:t>
            </a:r>
            <a:endParaRPr lang="en-US" altLang="ja-JP"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3" name="スライド番号プレースホルダー 2"/>
          <p:cNvSpPr>
            <a:spLocks noGrp="1"/>
          </p:cNvSpPr>
          <p:nvPr>
            <p:ph type="sldNum" sz="quarter" idx="10"/>
          </p:nvPr>
        </p:nvSpPr>
        <p:spPr/>
        <p:txBody>
          <a:bodyPr/>
          <a:lstStyle/>
          <a:p>
            <a:fld id="{BE4B63D1-A903-4092-8308-5D0BDC9A8A2F}" type="slidenum">
              <a:rPr lang="de-DE" altLang="ja-JP" smtClean="0"/>
              <a:pPr/>
              <a:t>9</a:t>
            </a:fld>
            <a:endParaRPr lang="de-DE" altLang="ja-JP"/>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sp>
        <p:nvSpPr>
          <p:cNvPr id="5" name="テキスト ボックス 4"/>
          <p:cNvSpPr txBox="1"/>
          <p:nvPr/>
        </p:nvSpPr>
        <p:spPr>
          <a:xfrm>
            <a:off x="251519" y="908720"/>
            <a:ext cx="7920000" cy="720000"/>
          </a:xfrm>
          <a:prstGeom prst="rect">
            <a:avLst/>
          </a:prstGeom>
          <a:solidFill>
            <a:schemeClr val="accent5"/>
          </a:solidFill>
          <a:ln>
            <a:noFill/>
          </a:ln>
        </p:spPr>
        <p:txBody>
          <a:bodyPr wrap="square" lIns="0" tIns="0" rIns="0" bIns="0" rtlCol="0" anchor="ctr" anchorCtr="0">
            <a:noAutofit/>
          </a:bodyPr>
          <a:lstStyle/>
          <a:p>
            <a:pPr algn="l"/>
            <a:r>
              <a:rPr kumimoji="1" lang="en-US" altLang="ja-JP" sz="2400" dirty="0" smtClean="0">
                <a:latin typeface="+mj-lt"/>
                <a:cs typeface="Arial Unicode MS" pitchFamily="50" charset="-128"/>
              </a:rPr>
              <a:t>New SEI for signalling possible earliest timing for decoding and display</a:t>
            </a:r>
            <a:endParaRPr kumimoji="1" lang="ja-JP" altLang="en-US" sz="2400" dirty="0">
              <a:latin typeface="+mj-lt"/>
              <a:cs typeface="Arial Unicode MS" pitchFamily="50" charset="-128"/>
            </a:endParaRPr>
          </a:p>
        </p:txBody>
      </p:sp>
      <p:graphicFrame>
        <p:nvGraphicFramePr>
          <p:cNvPr id="6" name="表 5"/>
          <p:cNvGraphicFramePr>
            <a:graphicFrameLocks noGrp="1"/>
          </p:cNvGraphicFramePr>
          <p:nvPr>
            <p:extLst>
              <p:ext uri="{D42A27DB-BD31-4B8C-83A1-F6EECF244321}">
                <p14:modId xmlns:p14="http://schemas.microsoft.com/office/powerpoint/2010/main" val="3408713596"/>
              </p:ext>
            </p:extLst>
          </p:nvPr>
        </p:nvGraphicFramePr>
        <p:xfrm>
          <a:off x="971600" y="1844824"/>
          <a:ext cx="7199919" cy="1363612"/>
        </p:xfrm>
        <a:graphic>
          <a:graphicData uri="http://schemas.openxmlformats.org/drawingml/2006/table">
            <a:tbl>
              <a:tblPr firstRow="1" firstCol="1" bandRow="1"/>
              <a:tblGrid>
                <a:gridCol w="5760640"/>
                <a:gridCol w="1439279"/>
              </a:tblGrid>
              <a:tr h="340903">
                <a:tc>
                  <a:txBody>
                    <a:bodyPr/>
                    <a:lstStyle/>
                    <a:p>
                      <a:pPr hangingPunct="0">
                        <a:spcBef>
                          <a:spcPts val="600"/>
                        </a:spcBef>
                        <a:spcAft>
                          <a:spcPts val="600"/>
                        </a:spcAft>
                        <a:tabLst>
                          <a:tab pos="137160" algn="l"/>
                          <a:tab pos="274320" algn="l"/>
                          <a:tab pos="411480" algn="l"/>
                          <a:tab pos="548640" algn="l"/>
                          <a:tab pos="685800" algn="l"/>
                          <a:tab pos="822960" algn="l"/>
                          <a:tab pos="960120" algn="l"/>
                          <a:tab pos="1097280" algn="l"/>
                          <a:tab pos="1234440" algn="l"/>
                          <a:tab pos="1371600" algn="l"/>
                        </a:tabLst>
                      </a:pPr>
                      <a:r>
                        <a:rPr lang="en-GB" sz="1800" dirty="0" err="1">
                          <a:effectLst/>
                          <a:latin typeface="Times"/>
                          <a:ea typeface="ＭＳ 明朝"/>
                          <a:cs typeface="Times New Roman"/>
                        </a:rPr>
                        <a:t>low_delay_display_hint</a:t>
                      </a:r>
                      <a:r>
                        <a:rPr lang="en-GB" sz="1800" dirty="0">
                          <a:effectLst/>
                          <a:latin typeface="Times"/>
                          <a:ea typeface="Malgun Gothic"/>
                          <a:cs typeface="Times New Roman"/>
                        </a:rPr>
                        <a:t>( </a:t>
                      </a:r>
                      <a:r>
                        <a:rPr lang="en-GB" sz="1800" dirty="0" err="1">
                          <a:effectLst/>
                          <a:latin typeface="Times"/>
                          <a:ea typeface="Malgun Gothic"/>
                          <a:cs typeface="Times New Roman"/>
                        </a:rPr>
                        <a:t>payloadSize</a:t>
                      </a:r>
                      <a:r>
                        <a:rPr lang="en-GB" sz="1800" dirty="0">
                          <a:effectLst/>
                          <a:latin typeface="Times"/>
                          <a:ea typeface="Malgun Gothic"/>
                          <a:cs typeface="Times New Roman"/>
                        </a:rPr>
                        <a:t> ) {</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00"/>
                        </a:spcBef>
                        <a:spcAft>
                          <a:spcPts val="600"/>
                        </a:spcAft>
                      </a:pPr>
                      <a:r>
                        <a:rPr lang="en-GB" sz="1800" b="1">
                          <a:effectLst/>
                          <a:latin typeface="Times New Roman"/>
                          <a:ea typeface="Malgun Gothic"/>
                        </a:rPr>
                        <a:t>Descriptor</a:t>
                      </a:r>
                      <a:endParaRPr lang="ja-JP" sz="18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903">
                <a:tc>
                  <a:txBody>
                    <a:bodyPr/>
                    <a:lstStyle/>
                    <a:p>
                      <a:pPr hangingPunct="0">
                        <a:spcBef>
                          <a:spcPts val="600"/>
                        </a:spcBef>
                        <a:spcAft>
                          <a:spcPts val="60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latin typeface="Times"/>
                          <a:ea typeface="Malgun Gothic"/>
                          <a:cs typeface="Times New Roman"/>
                        </a:rPr>
                        <a:t>	</a:t>
                      </a:r>
                      <a:r>
                        <a:rPr lang="en-GB" sz="1800" b="1" dirty="0" err="1">
                          <a:solidFill>
                            <a:srgbClr val="FF0000"/>
                          </a:solidFill>
                          <a:effectLst/>
                          <a:latin typeface="Times"/>
                          <a:ea typeface="ＭＳ 明朝"/>
                          <a:cs typeface="Times New Roman"/>
                        </a:rPr>
                        <a:t>decoding_delay</a:t>
                      </a:r>
                      <a:endParaRPr lang="ja-JP" sz="18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00"/>
                        </a:spcBef>
                        <a:spcAft>
                          <a:spcPts val="600"/>
                        </a:spcAft>
                      </a:pPr>
                      <a:r>
                        <a:rPr lang="en-GB" sz="1800" b="0">
                          <a:effectLst/>
                          <a:latin typeface="Times New Roman"/>
                          <a:ea typeface="ＭＳ 明朝"/>
                        </a:rPr>
                        <a:t>u(v)</a:t>
                      </a:r>
                      <a:endParaRPr lang="ja-JP" sz="18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903">
                <a:tc>
                  <a:txBody>
                    <a:bodyPr/>
                    <a:lstStyle/>
                    <a:p>
                      <a:pPr hangingPunct="0">
                        <a:spcBef>
                          <a:spcPts val="600"/>
                        </a:spcBef>
                        <a:spcAft>
                          <a:spcPts val="60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latin typeface="Times"/>
                          <a:ea typeface="Malgun Gothic"/>
                          <a:cs typeface="Times New Roman"/>
                        </a:rPr>
                        <a:t>	</a:t>
                      </a:r>
                      <a:r>
                        <a:rPr lang="en-GB" sz="1800" b="1" dirty="0" err="1">
                          <a:solidFill>
                            <a:srgbClr val="0000FF"/>
                          </a:solidFill>
                          <a:effectLst/>
                          <a:latin typeface="Times"/>
                          <a:ea typeface="ＭＳ 明朝"/>
                          <a:cs typeface="Times New Roman"/>
                        </a:rPr>
                        <a:t>display_delay</a:t>
                      </a:r>
                      <a:endParaRPr lang="ja-JP" sz="1800" dirty="0">
                        <a:solidFill>
                          <a:srgbClr val="0000FF"/>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00"/>
                        </a:spcBef>
                        <a:spcAft>
                          <a:spcPts val="600"/>
                        </a:spcAft>
                      </a:pPr>
                      <a:r>
                        <a:rPr lang="en-GB" sz="1800" b="0">
                          <a:effectLst/>
                          <a:latin typeface="Times New Roman"/>
                          <a:ea typeface="Malgun Gothic"/>
                        </a:rPr>
                        <a:t>u(v)</a:t>
                      </a:r>
                      <a:endParaRPr lang="ja-JP" sz="1800" b="1">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903">
                <a:tc>
                  <a:txBody>
                    <a:bodyPr/>
                    <a:lstStyle/>
                    <a:p>
                      <a:pPr hangingPunct="0">
                        <a:spcBef>
                          <a:spcPts val="600"/>
                        </a:spcBef>
                        <a:spcAft>
                          <a:spcPts val="60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latin typeface="Times"/>
                          <a:ea typeface="ＭＳ 明朝"/>
                          <a:cs typeface="Times New Roman"/>
                        </a:rPr>
                        <a:t>}</a:t>
                      </a:r>
                      <a:endParaRPr lang="ja-JP" sz="18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00"/>
                        </a:spcBef>
                        <a:spcAft>
                          <a:spcPts val="600"/>
                        </a:spcAft>
                      </a:pPr>
                      <a:r>
                        <a:rPr lang="en-GB" sz="1800" b="0" dirty="0">
                          <a:effectLst/>
                          <a:latin typeface="Times New Roman"/>
                          <a:ea typeface="Malgun Gothic"/>
                        </a:rPr>
                        <a:t> </a:t>
                      </a:r>
                      <a:endParaRPr lang="ja-JP" sz="1800" b="1" dirty="0">
                        <a:effectLs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15" name="直線矢印コネクタ 14"/>
          <p:cNvCxnSpPr/>
          <p:nvPr/>
        </p:nvCxnSpPr>
        <p:spPr>
          <a:xfrm>
            <a:off x="1682770" y="6309320"/>
            <a:ext cx="576064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7452320" y="6129320"/>
            <a:ext cx="504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19" name="直線矢印コネクタ 18"/>
          <p:cNvCxnSpPr/>
          <p:nvPr/>
        </p:nvCxnSpPr>
        <p:spPr>
          <a:xfrm flipV="1">
            <a:off x="1691680" y="5444501"/>
            <a:ext cx="1435705" cy="723"/>
          </a:xfrm>
          <a:prstGeom prst="straightConnector1">
            <a:avLst/>
          </a:prstGeom>
          <a:ln w="254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flipV="1">
            <a:off x="1691680" y="4509080"/>
            <a:ext cx="3600000" cy="180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V="1">
            <a:off x="5292080" y="4509120"/>
            <a:ext cx="0" cy="144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1691680" y="3501024"/>
            <a:ext cx="6480000" cy="504040"/>
          </a:xfrm>
          <a:prstGeom prst="rect">
            <a:avLst/>
          </a:prstGeom>
          <a:solidFill>
            <a:srgbClr val="FFFFCC">
              <a:alpha val="75000"/>
            </a:srgbClr>
          </a:solidFill>
        </p:spPr>
        <p:txBody>
          <a:bodyPr wrap="square" lIns="0" tIns="0" rIns="0" bIns="0" rtlCol="0" anchor="ctr" anchorCtr="0">
            <a:noAutofit/>
          </a:bodyPr>
          <a:lstStyle/>
          <a:p>
            <a:pPr algn="l"/>
            <a:r>
              <a:rPr lang="en-US" altLang="ja-JP" sz="1600" b="1" dirty="0" smtClean="0">
                <a:solidFill>
                  <a:srgbClr val="0000FF"/>
                </a:solidFill>
                <a:latin typeface="Arial" pitchFamily="34" charset="0"/>
                <a:cs typeface="Arial Unicode MS" pitchFamily="50" charset="-128"/>
              </a:rPr>
              <a:t>If the display process starts </a:t>
            </a:r>
            <a:r>
              <a:rPr lang="en-US" altLang="ja-JP" sz="1600" b="1" dirty="0">
                <a:solidFill>
                  <a:srgbClr val="0000FF"/>
                </a:solidFill>
                <a:latin typeface="Arial" pitchFamily="34" charset="0"/>
                <a:cs typeface="Arial Unicode MS" pitchFamily="50" charset="-128"/>
              </a:rPr>
              <a:t>at </a:t>
            </a:r>
            <a:r>
              <a:rPr lang="en-US" altLang="ja-JP" sz="1600" b="1" dirty="0" err="1" smtClean="0">
                <a:solidFill>
                  <a:srgbClr val="0000FF"/>
                </a:solidFill>
                <a:latin typeface="Arial" pitchFamily="34" charset="0"/>
                <a:cs typeface="Arial Unicode MS" pitchFamily="50" charset="-128"/>
              </a:rPr>
              <a:t>t</a:t>
            </a:r>
            <a:r>
              <a:rPr lang="en-US" altLang="ja-JP" sz="1600" b="1" baseline="-25000" dirty="0" err="1" smtClean="0">
                <a:solidFill>
                  <a:srgbClr val="0000FF"/>
                </a:solidFill>
                <a:latin typeface="Arial" pitchFamily="34" charset="0"/>
                <a:cs typeface="Arial Unicode MS" pitchFamily="50" charset="-128"/>
              </a:rPr>
              <a:t>earliest_display</a:t>
            </a:r>
            <a:r>
              <a:rPr lang="en-US" altLang="ja-JP" sz="1600" b="1" dirty="0" smtClean="0">
                <a:solidFill>
                  <a:srgbClr val="0000FF"/>
                </a:solidFill>
                <a:latin typeface="Arial" pitchFamily="34" charset="0"/>
                <a:cs typeface="Arial Unicode MS" pitchFamily="50" charset="-128"/>
              </a:rPr>
              <a:t>, all decoded pixels would be properly displayed. (Raster scan display is supposed)</a:t>
            </a:r>
            <a:endParaRPr kumimoji="1" lang="ja-JP" altLang="en-US" sz="1600" b="1" dirty="0">
              <a:solidFill>
                <a:srgbClr val="0000FF"/>
              </a:solidFill>
              <a:latin typeface="Arial" pitchFamily="34" charset="0"/>
              <a:cs typeface="Arial Unicode MS" pitchFamily="50" charset="-128"/>
            </a:endParaRPr>
          </a:p>
        </p:txBody>
      </p:sp>
      <p:cxnSp>
        <p:nvCxnSpPr>
          <p:cNvPr id="37" name="直線矢印コネクタ 36"/>
          <p:cNvCxnSpPr/>
          <p:nvPr/>
        </p:nvCxnSpPr>
        <p:spPr>
          <a:xfrm flipV="1">
            <a:off x="5291680" y="5445224"/>
            <a:ext cx="1008000" cy="504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V="1">
            <a:off x="6300296" y="4977172"/>
            <a:ext cx="936000" cy="46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p:nvPr/>
        </p:nvCxnSpPr>
        <p:spPr>
          <a:xfrm>
            <a:off x="1691680" y="4149080"/>
            <a:ext cx="0" cy="2160000"/>
          </a:xfrm>
          <a:prstGeom prst="straightConnector1">
            <a:avLst/>
          </a:prstGeom>
          <a:ln w="2540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58" name="テキスト ボックス 57"/>
          <p:cNvSpPr txBox="1"/>
          <p:nvPr/>
        </p:nvSpPr>
        <p:spPr>
          <a:xfrm>
            <a:off x="973248" y="4149080"/>
            <a:ext cx="718432"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a:t>
            </a:r>
          </a:p>
          <a:p>
            <a:pPr algn="ctr"/>
            <a:r>
              <a:rPr kumimoji="1" lang="en-US" altLang="ja-JP" sz="1600" dirty="0" smtClean="0">
                <a:latin typeface="Arial" pitchFamily="34" charset="0"/>
                <a:cs typeface="Arial Unicode MS" pitchFamily="50" charset="-128"/>
              </a:rPr>
              <a:t>fullness</a:t>
            </a:r>
            <a:endParaRPr kumimoji="1" lang="ja-JP" altLang="en-US" sz="1600" dirty="0">
              <a:latin typeface="Arial" pitchFamily="34" charset="0"/>
              <a:cs typeface="Arial Unicode MS" pitchFamily="50" charset="-128"/>
            </a:endParaRPr>
          </a:p>
        </p:txBody>
      </p:sp>
      <p:cxnSp>
        <p:nvCxnSpPr>
          <p:cNvPr id="61" name="直線矢印コネクタ 60"/>
          <p:cNvCxnSpPr/>
          <p:nvPr/>
        </p:nvCxnSpPr>
        <p:spPr>
          <a:xfrm>
            <a:off x="1700590" y="4335062"/>
            <a:ext cx="2871410" cy="0"/>
          </a:xfrm>
          <a:prstGeom prst="straightConnector1">
            <a:avLst/>
          </a:prstGeom>
          <a:ln w="25400">
            <a:solidFill>
              <a:srgbClr val="0000FF"/>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p:nvPr/>
        </p:nvCxnSpPr>
        <p:spPr>
          <a:xfrm flipV="1">
            <a:off x="3131840" y="5301208"/>
            <a:ext cx="0" cy="1008000"/>
          </a:xfrm>
          <a:prstGeom prst="straightConnector1">
            <a:avLst/>
          </a:prstGeom>
          <a:ln w="12700">
            <a:solidFill>
              <a:schemeClr val="bg1">
                <a:lumMod val="75000"/>
              </a:schemeClr>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flipV="1">
            <a:off x="4563090" y="4149080"/>
            <a:ext cx="0" cy="2160000"/>
          </a:xfrm>
          <a:prstGeom prst="straightConnector1">
            <a:avLst/>
          </a:prstGeom>
          <a:ln w="12700">
            <a:solidFill>
              <a:schemeClr val="bg1">
                <a:lumMod val="75000"/>
              </a:schemeClr>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1706212" y="3975062"/>
            <a:ext cx="2856877" cy="360000"/>
          </a:xfrm>
          <a:prstGeom prst="rect">
            <a:avLst/>
          </a:prstGeom>
          <a:noFill/>
        </p:spPr>
        <p:txBody>
          <a:bodyPr wrap="square" lIns="0" tIns="0" rIns="0" bIns="0" rtlCol="0" anchor="ctr" anchorCtr="0">
            <a:noAutofit/>
          </a:bodyPr>
          <a:lstStyle/>
          <a:p>
            <a:r>
              <a:rPr kumimoji="1" lang="en-US" altLang="ja-JP" dirty="0" err="1" smtClean="0">
                <a:latin typeface="+mj-lt"/>
                <a:cs typeface="Arial Unicode MS" pitchFamily="50" charset="-128"/>
              </a:rPr>
              <a:t>display_delay</a:t>
            </a:r>
            <a:r>
              <a:rPr lang="ja-JP" altLang="en-US" dirty="0">
                <a:latin typeface="+mj-lt"/>
                <a:cs typeface="Arial Unicode MS" pitchFamily="50" charset="-128"/>
              </a:rPr>
              <a:t> </a:t>
            </a:r>
            <a:r>
              <a:rPr lang="en-US" altLang="ja-JP" dirty="0" smtClean="0">
                <a:latin typeface="+mj-lt"/>
                <a:cs typeface="Arial Unicode MS" pitchFamily="50" charset="-128"/>
              </a:rPr>
              <a:t>/</a:t>
            </a:r>
            <a:r>
              <a:rPr lang="ja-JP" altLang="en-US" dirty="0" smtClean="0">
                <a:latin typeface="+mj-lt"/>
                <a:cs typeface="Arial Unicode MS" pitchFamily="50" charset="-128"/>
              </a:rPr>
              <a:t> </a:t>
            </a:r>
            <a:r>
              <a:rPr lang="en-US" altLang="ja-JP" dirty="0" smtClean="0">
                <a:latin typeface="+mj-lt"/>
              </a:rPr>
              <a:t>90 </a:t>
            </a:r>
            <a:r>
              <a:rPr lang="en-US" altLang="ja-JP" dirty="0">
                <a:latin typeface="+mj-lt"/>
              </a:rPr>
              <a:t>000</a:t>
            </a:r>
            <a:endParaRPr kumimoji="1" lang="ja-JP" altLang="en-US" dirty="0">
              <a:latin typeface="+mj-lt"/>
              <a:cs typeface="Arial Unicode MS" pitchFamily="50" charset="-128"/>
            </a:endParaRPr>
          </a:p>
        </p:txBody>
      </p:sp>
      <p:sp>
        <p:nvSpPr>
          <p:cNvPr id="68" name="テキスト ボックス 67"/>
          <p:cNvSpPr txBox="1"/>
          <p:nvPr/>
        </p:nvSpPr>
        <p:spPr>
          <a:xfrm>
            <a:off x="1691681" y="4689140"/>
            <a:ext cx="2871408" cy="360000"/>
          </a:xfrm>
          <a:prstGeom prst="rect">
            <a:avLst/>
          </a:prstGeom>
          <a:noFill/>
        </p:spPr>
        <p:txBody>
          <a:bodyPr wrap="square" lIns="0" tIns="0" rIns="0" bIns="0" rtlCol="0" anchor="ctr" anchorCtr="0">
            <a:noAutofit/>
          </a:bodyPr>
          <a:lstStyle/>
          <a:p>
            <a:r>
              <a:rPr kumimoji="1" lang="en-US" altLang="ja-JP" dirty="0" err="1" smtClean="0">
                <a:latin typeface="+mj-lt"/>
                <a:cs typeface="Arial Unicode MS" pitchFamily="50" charset="-128"/>
              </a:rPr>
              <a:t>decoding_delay</a:t>
            </a:r>
            <a:r>
              <a:rPr lang="ja-JP" altLang="en-US" dirty="0" smtClean="0">
                <a:latin typeface="+mj-lt"/>
                <a:cs typeface="Arial Unicode MS" pitchFamily="50" charset="-128"/>
              </a:rPr>
              <a:t> </a:t>
            </a:r>
            <a:r>
              <a:rPr lang="en-US" altLang="ja-JP" dirty="0" smtClean="0">
                <a:latin typeface="+mj-lt"/>
                <a:cs typeface="Arial Unicode MS" pitchFamily="50" charset="-128"/>
              </a:rPr>
              <a:t>/</a:t>
            </a:r>
            <a:r>
              <a:rPr lang="ja-JP" altLang="en-US" dirty="0" smtClean="0">
                <a:latin typeface="+mj-lt"/>
                <a:cs typeface="Arial Unicode MS" pitchFamily="50" charset="-128"/>
              </a:rPr>
              <a:t> </a:t>
            </a:r>
            <a:r>
              <a:rPr lang="en-US" altLang="ja-JP" dirty="0" smtClean="0">
                <a:latin typeface="+mj-lt"/>
              </a:rPr>
              <a:t>90 </a:t>
            </a:r>
            <a:r>
              <a:rPr lang="en-US" altLang="ja-JP" dirty="0">
                <a:latin typeface="+mj-lt"/>
              </a:rPr>
              <a:t>000</a:t>
            </a:r>
            <a:endParaRPr kumimoji="1" lang="ja-JP" altLang="en-US" dirty="0">
              <a:latin typeface="+mj-lt"/>
              <a:cs typeface="Arial Unicode MS" pitchFamily="50" charset="-128"/>
            </a:endParaRPr>
          </a:p>
        </p:txBody>
      </p:sp>
      <p:sp>
        <p:nvSpPr>
          <p:cNvPr id="69" name="テキスト ボックス 68"/>
          <p:cNvSpPr txBox="1"/>
          <p:nvPr/>
        </p:nvSpPr>
        <p:spPr>
          <a:xfrm>
            <a:off x="3807045" y="6312948"/>
            <a:ext cx="1512000" cy="288000"/>
          </a:xfrm>
          <a:prstGeom prst="rect">
            <a:avLst/>
          </a:prstGeom>
          <a:noFill/>
        </p:spPr>
        <p:txBody>
          <a:bodyPr wrap="square" lIns="0" tIns="0" rIns="0" bIns="0" rtlCol="0" anchor="ctr" anchorCtr="0">
            <a:noAutofit/>
          </a:bodyPr>
          <a:lstStyle/>
          <a:p>
            <a:pPr algn="ctr"/>
            <a:r>
              <a:rPr lang="en-US" altLang="ja-JP" dirty="0" err="1" smtClean="0">
                <a:solidFill>
                  <a:srgbClr val="0000FF"/>
                </a:solidFill>
                <a:latin typeface="Arial" pitchFamily="34" charset="0"/>
                <a:cs typeface="Arial Unicode MS" pitchFamily="50" charset="-128"/>
              </a:rPr>
              <a:t>t</a:t>
            </a:r>
            <a:r>
              <a:rPr lang="en-US" altLang="ja-JP" baseline="-25000" dirty="0" err="1" smtClean="0">
                <a:solidFill>
                  <a:srgbClr val="0000FF"/>
                </a:solidFill>
                <a:latin typeface="Arial" pitchFamily="34" charset="0"/>
                <a:cs typeface="Arial Unicode MS" pitchFamily="50" charset="-128"/>
              </a:rPr>
              <a:t>earliest_display</a:t>
            </a:r>
            <a:endParaRPr kumimoji="1" lang="ja-JP" altLang="en-US" dirty="0">
              <a:solidFill>
                <a:srgbClr val="0000FF"/>
              </a:solidFill>
              <a:latin typeface="Arial" pitchFamily="34" charset="0"/>
              <a:cs typeface="Arial Unicode MS" pitchFamily="50" charset="-128"/>
            </a:endParaRPr>
          </a:p>
        </p:txBody>
      </p:sp>
      <p:cxnSp>
        <p:nvCxnSpPr>
          <p:cNvPr id="71" name="直線矢印コネクタ 70"/>
          <p:cNvCxnSpPr>
            <a:endCxn id="68" idx="2"/>
          </p:cNvCxnSpPr>
          <p:nvPr/>
        </p:nvCxnSpPr>
        <p:spPr>
          <a:xfrm flipV="1">
            <a:off x="2409532" y="5049140"/>
            <a:ext cx="717853" cy="396084"/>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2375756" y="6309352"/>
            <a:ext cx="1512000" cy="288000"/>
          </a:xfrm>
          <a:prstGeom prst="rect">
            <a:avLst/>
          </a:prstGeom>
          <a:noFill/>
        </p:spPr>
        <p:txBody>
          <a:bodyPr wrap="square" lIns="0" tIns="0" rIns="0" bIns="0" rtlCol="0" anchor="ctr" anchorCtr="0">
            <a:noAutofit/>
          </a:bodyPr>
          <a:lstStyle/>
          <a:p>
            <a:pPr algn="ctr"/>
            <a:r>
              <a:rPr lang="en-US" altLang="ja-JP" dirty="0" err="1" smtClean="0">
                <a:solidFill>
                  <a:srgbClr val="FF0000"/>
                </a:solidFill>
                <a:latin typeface="Arial" pitchFamily="34" charset="0"/>
                <a:cs typeface="Arial Unicode MS" pitchFamily="50" charset="-128"/>
              </a:rPr>
              <a:t>t</a:t>
            </a:r>
            <a:r>
              <a:rPr lang="en-US" altLang="ja-JP" baseline="-25000" dirty="0" err="1" smtClean="0">
                <a:solidFill>
                  <a:srgbClr val="FF0000"/>
                </a:solidFill>
                <a:latin typeface="Arial" pitchFamily="34" charset="0"/>
                <a:cs typeface="Arial Unicode MS" pitchFamily="50" charset="-128"/>
              </a:rPr>
              <a:t>earliest_decoding</a:t>
            </a:r>
            <a:endParaRPr kumimoji="1" lang="ja-JP" altLang="en-US" dirty="0">
              <a:solidFill>
                <a:srgbClr val="FF0000"/>
              </a:solidFill>
              <a:latin typeface="Arial" pitchFamily="34" charset="0"/>
              <a:cs typeface="Arial Unicode MS" pitchFamily="50" charset="-128"/>
            </a:endParaRPr>
          </a:p>
        </p:txBody>
      </p:sp>
      <p:sp>
        <p:nvSpPr>
          <p:cNvPr id="74" name="テキスト ボックス 73"/>
          <p:cNvSpPr txBox="1"/>
          <p:nvPr/>
        </p:nvSpPr>
        <p:spPr>
          <a:xfrm>
            <a:off x="3384428" y="5517232"/>
            <a:ext cx="5040000" cy="720000"/>
          </a:xfrm>
          <a:prstGeom prst="rect">
            <a:avLst/>
          </a:prstGeom>
          <a:solidFill>
            <a:srgbClr val="FFFFCC">
              <a:alpha val="75000"/>
            </a:srgbClr>
          </a:solidFill>
        </p:spPr>
        <p:txBody>
          <a:bodyPr wrap="square" lIns="0" tIns="0" rIns="0" bIns="0" rtlCol="0" anchor="ctr" anchorCtr="0">
            <a:noAutofit/>
          </a:bodyPr>
          <a:lstStyle/>
          <a:p>
            <a:pPr algn="l"/>
            <a:r>
              <a:rPr lang="en-US" altLang="ja-JP" sz="1600" b="1" dirty="0" smtClean="0">
                <a:solidFill>
                  <a:srgbClr val="FF0000"/>
                </a:solidFill>
                <a:latin typeface="Arial" pitchFamily="34" charset="0"/>
                <a:cs typeface="Arial Unicode MS" pitchFamily="50" charset="-128"/>
              </a:rPr>
              <a:t>If the decoding process starts </a:t>
            </a:r>
            <a:r>
              <a:rPr lang="en-US" altLang="ja-JP" sz="1600" b="1" dirty="0">
                <a:solidFill>
                  <a:srgbClr val="FF0000"/>
                </a:solidFill>
                <a:latin typeface="Arial" pitchFamily="34" charset="0"/>
                <a:cs typeface="Arial Unicode MS" pitchFamily="50" charset="-128"/>
              </a:rPr>
              <a:t>at </a:t>
            </a:r>
            <a:r>
              <a:rPr lang="en-US" altLang="ja-JP" sz="1600" b="1" dirty="0" err="1" smtClean="0">
                <a:solidFill>
                  <a:srgbClr val="FF0000"/>
                </a:solidFill>
                <a:latin typeface="Arial" pitchFamily="34" charset="0"/>
                <a:cs typeface="Arial Unicode MS" pitchFamily="50" charset="-128"/>
              </a:rPr>
              <a:t>t</a:t>
            </a:r>
            <a:r>
              <a:rPr lang="en-US" altLang="ja-JP" sz="1600" b="1" baseline="-25000" dirty="0" err="1" smtClean="0">
                <a:solidFill>
                  <a:srgbClr val="FF0000"/>
                </a:solidFill>
                <a:latin typeface="Arial" pitchFamily="34" charset="0"/>
                <a:cs typeface="Arial Unicode MS" pitchFamily="50" charset="-128"/>
              </a:rPr>
              <a:t>earliest_decoding</a:t>
            </a:r>
            <a:r>
              <a:rPr lang="en-US" altLang="ja-JP" sz="1600" b="1" dirty="0" smtClean="0">
                <a:solidFill>
                  <a:srgbClr val="FF0000"/>
                </a:solidFill>
                <a:latin typeface="Arial" pitchFamily="34" charset="0"/>
                <a:cs typeface="Arial Unicode MS" pitchFamily="50" charset="-128"/>
              </a:rPr>
              <a:t>, no underflow would happen.</a:t>
            </a:r>
            <a:br>
              <a:rPr lang="en-US" altLang="ja-JP" sz="1600" b="1" dirty="0" smtClean="0">
                <a:solidFill>
                  <a:srgbClr val="FF0000"/>
                </a:solidFill>
                <a:latin typeface="Arial" pitchFamily="34" charset="0"/>
                <a:cs typeface="Arial Unicode MS" pitchFamily="50" charset="-128"/>
              </a:rPr>
            </a:br>
            <a:r>
              <a:rPr lang="en-US" altLang="ja-JP" sz="1600" b="1" dirty="0" smtClean="0">
                <a:solidFill>
                  <a:srgbClr val="FF0000"/>
                </a:solidFill>
                <a:latin typeface="Arial" pitchFamily="34" charset="0"/>
                <a:cs typeface="Arial Unicode MS" pitchFamily="50" charset="-128"/>
              </a:rPr>
              <a:t> (no parallel processing is supposed)</a:t>
            </a:r>
            <a:endParaRPr kumimoji="1" lang="ja-JP" altLang="en-US" sz="1600" b="1" dirty="0">
              <a:solidFill>
                <a:srgbClr val="FF0000"/>
              </a:solidFill>
              <a:latin typeface="Arial" pitchFamily="34" charset="0"/>
              <a:cs typeface="Arial Unicode MS" pitchFamily="50" charset="-128"/>
            </a:endParaRPr>
          </a:p>
        </p:txBody>
      </p:sp>
    </p:spTree>
    <p:extLst>
      <p:ext uri="{BB962C8B-B14F-4D97-AF65-F5344CB8AC3E}">
        <p14:creationId xmlns:p14="http://schemas.microsoft.com/office/powerpoint/2010/main" val="12243594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p:cNvSpPr>
            <a:spLocks noGrp="1"/>
          </p:cNvSpPr>
          <p:nvPr>
            <p:ph type="sldNum" sz="quarter" idx="10"/>
          </p:nvPr>
        </p:nvSpPr>
        <p:spPr/>
        <p:txBody>
          <a:bodyPr/>
          <a:lstStyle/>
          <a:p>
            <a:fld id="{D918C67B-889F-4EB3-95CF-021FA4F36FEC}" type="slidenum">
              <a:rPr lang="de-DE" altLang="ja-JP"/>
              <a:pPr/>
              <a:t>10</a:t>
            </a:fld>
            <a:endParaRPr lang="de-DE" altLang="ja-JP"/>
          </a:p>
        </p:txBody>
      </p:sp>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2133600"/>
            <a:ext cx="7921625" cy="1047750"/>
          </a:xfrm>
          <a:noFill/>
          <a:ln/>
        </p:spPr>
        <p:txBody>
          <a:bodyPr anchor="b"/>
          <a:lstStyle/>
          <a:p>
            <a:r>
              <a:rPr lang="en-US" altLang="ja-JP" dirty="0" smtClean="0"/>
              <a:t/>
            </a:r>
            <a:br>
              <a:rPr lang="en-US" altLang="ja-JP" dirty="0" smtClean="0"/>
            </a:br>
            <a:r>
              <a:rPr lang="en-US" altLang="ja-JP" b="1" dirty="0" smtClean="0">
                <a:effectLst>
                  <a:outerShdw blurRad="38100" dist="38100" dir="2700000" algn="tl">
                    <a:srgbClr val="000000">
                      <a:alpha val="43137"/>
                    </a:srgbClr>
                  </a:outerShdw>
                </a:effectLst>
              </a:rPr>
              <a:t>Proposal 3</a:t>
            </a:r>
            <a:r>
              <a:rPr lang="en-US" altLang="ja-JP" dirty="0" smtClean="0"/>
              <a:t/>
            </a:r>
            <a:br>
              <a:rPr lang="en-US" altLang="ja-JP" dirty="0" smtClean="0"/>
            </a:br>
            <a:r>
              <a:rPr lang="en-US" altLang="ja-JP" dirty="0" smtClean="0"/>
              <a:t>Modified </a:t>
            </a:r>
            <a:r>
              <a:rPr lang="en-US" altLang="ja-JP" dirty="0" err="1" smtClean="0"/>
              <a:t>du_cpb_removal_delay</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Tree>
    <p:extLst>
      <p:ext uri="{BB962C8B-B14F-4D97-AF65-F5344CB8AC3E}">
        <p14:creationId xmlns:p14="http://schemas.microsoft.com/office/powerpoint/2010/main" val="1888585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直線矢印コネクタ 69"/>
          <p:cNvCxnSpPr>
            <a:stCxn id="62" idx="0"/>
          </p:cNvCxnSpPr>
          <p:nvPr/>
        </p:nvCxnSpPr>
        <p:spPr>
          <a:xfrm flipV="1">
            <a:off x="6012240" y="1820399"/>
            <a:ext cx="0" cy="1250821"/>
          </a:xfrm>
          <a:prstGeom prst="straightConnector1">
            <a:avLst/>
          </a:prstGeom>
          <a:ln w="12700">
            <a:solidFill>
              <a:schemeClr val="bg1">
                <a:lumMod val="75000"/>
              </a:schemeClr>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kumimoji="1" lang="en-US" altLang="ja-JP" dirty="0" smtClean="0"/>
              <a:t>Problem</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11</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 name="テキスト ボックス 5"/>
          <p:cNvSpPr txBox="1"/>
          <p:nvPr/>
        </p:nvSpPr>
        <p:spPr>
          <a:xfrm>
            <a:off x="1691680" y="800708"/>
            <a:ext cx="5760000" cy="504000"/>
          </a:xfrm>
          <a:prstGeom prst="rect">
            <a:avLst/>
          </a:prstGeom>
          <a:solidFill>
            <a:schemeClr val="accent5"/>
          </a:solidFill>
          <a:ln>
            <a:noFill/>
          </a:ln>
        </p:spPr>
        <p:txBody>
          <a:bodyPr wrap="square" lIns="0" tIns="0" rIns="0" bIns="0" rtlCol="0" anchor="ctr" anchorCtr="0">
            <a:noAutofit/>
          </a:bodyPr>
          <a:lstStyle/>
          <a:p>
            <a:r>
              <a:rPr kumimoji="1" lang="en-US" altLang="ja-JP" sz="2400" dirty="0" smtClean="0">
                <a:latin typeface="+mj-lt"/>
                <a:cs typeface="Arial Unicode MS" pitchFamily="50" charset="-128"/>
              </a:rPr>
              <a:t>Overhead of </a:t>
            </a:r>
            <a:r>
              <a:rPr kumimoji="1" lang="en-US" altLang="ja-JP" sz="2400" dirty="0" err="1" smtClean="0">
                <a:latin typeface="+mj-lt"/>
                <a:cs typeface="Arial Unicode MS" pitchFamily="50" charset="-128"/>
              </a:rPr>
              <a:t>du_cpb_removal_delay</a:t>
            </a:r>
            <a:endParaRPr kumimoji="1" lang="ja-JP" altLang="en-US" sz="2400" dirty="0">
              <a:latin typeface="+mj-lt"/>
              <a:cs typeface="Arial Unicode MS" pitchFamily="50" charset="-128"/>
            </a:endParaRPr>
          </a:p>
        </p:txBody>
      </p:sp>
      <p:cxnSp>
        <p:nvCxnSpPr>
          <p:cNvPr id="10" name="直線矢印コネクタ 9"/>
          <p:cNvCxnSpPr/>
          <p:nvPr/>
        </p:nvCxnSpPr>
        <p:spPr>
          <a:xfrm>
            <a:off x="1681122" y="3068956"/>
            <a:ext cx="576064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7450672" y="2888956"/>
            <a:ext cx="504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14" name="直線矢印コネクタ 13"/>
          <p:cNvCxnSpPr/>
          <p:nvPr/>
        </p:nvCxnSpPr>
        <p:spPr>
          <a:xfrm flipV="1">
            <a:off x="1687458" y="1916832"/>
            <a:ext cx="2160000" cy="100"/>
          </a:xfrm>
          <a:prstGeom prst="straightConnector1">
            <a:avLst/>
          </a:prstGeom>
          <a:ln w="9525">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5283048" y="2348139"/>
            <a:ext cx="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5287844" y="2348916"/>
            <a:ext cx="72000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V="1">
            <a:off x="5067048" y="2348916"/>
            <a:ext cx="216000" cy="108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V="1">
            <a:off x="4851264" y="2456151"/>
            <a:ext cx="216000" cy="10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1691680" y="1556792"/>
            <a:ext cx="2161971" cy="360000"/>
          </a:xfrm>
          <a:prstGeom prst="rect">
            <a:avLst/>
          </a:prstGeom>
          <a:noFill/>
        </p:spPr>
        <p:txBody>
          <a:bodyPr wrap="square" lIns="0" tIns="0" rIns="0" bIns="0" rtlCol="0" anchor="ctr" anchorCtr="0">
            <a:noAutofit/>
          </a:bodyPr>
          <a:lstStyle/>
          <a:p>
            <a:pPr algn="ctr"/>
            <a:r>
              <a:rPr kumimoji="1" lang="en-US" altLang="ja-JP" sz="1200" dirty="0" err="1" smtClean="0">
                <a:latin typeface="Arial" pitchFamily="34" charset="0"/>
                <a:cs typeface="Arial Unicode MS" pitchFamily="50" charset="-128"/>
              </a:rPr>
              <a:t>alt_initia</a:t>
            </a:r>
            <a:r>
              <a:rPr lang="en-US" altLang="ja-JP" sz="1200" dirty="0" err="1" smtClean="0">
                <a:latin typeface="Arial" pitchFamily="34" charset="0"/>
                <a:cs typeface="Arial Unicode MS" pitchFamily="50" charset="-128"/>
              </a:rPr>
              <a:t>_cpb_removal_delay</a:t>
            </a:r>
            <a:r>
              <a:rPr lang="en-US" altLang="ja-JP" sz="1200" dirty="0" smtClean="0">
                <a:latin typeface="Arial" pitchFamily="34" charset="0"/>
                <a:cs typeface="Arial Unicode MS" pitchFamily="50" charset="-128"/>
              </a:rPr>
              <a:t/>
            </a:r>
            <a:br>
              <a:rPr lang="en-US" altLang="ja-JP" sz="1200" dirty="0" smtClean="0">
                <a:latin typeface="Arial" pitchFamily="34" charset="0"/>
                <a:cs typeface="Arial Unicode MS" pitchFamily="50" charset="-128"/>
              </a:rPr>
            </a:br>
            <a:r>
              <a:rPr lang="en-US" altLang="ja-JP" sz="1200" dirty="0" smtClean="0">
                <a:latin typeface="Arial" pitchFamily="34" charset="0"/>
                <a:cs typeface="Arial Unicode MS" pitchFamily="50" charset="-128"/>
              </a:rPr>
              <a:t> / 90 000</a:t>
            </a:r>
            <a:endParaRPr kumimoji="1" lang="ja-JP" altLang="en-US" sz="1200" dirty="0">
              <a:latin typeface="Arial" pitchFamily="34" charset="0"/>
              <a:cs typeface="Arial Unicode MS" pitchFamily="50" charset="-128"/>
            </a:endParaRPr>
          </a:p>
        </p:txBody>
      </p:sp>
      <p:cxnSp>
        <p:nvCxnSpPr>
          <p:cNvPr id="29" name="直線矢印コネクタ 28"/>
          <p:cNvCxnSpPr/>
          <p:nvPr/>
        </p:nvCxnSpPr>
        <p:spPr>
          <a:xfrm flipV="1">
            <a:off x="6007764" y="2348916"/>
            <a:ext cx="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V="1">
            <a:off x="6720650" y="2348916"/>
            <a:ext cx="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V="1">
            <a:off x="6012240" y="2348916"/>
            <a:ext cx="72000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a:off x="1690032" y="1772956"/>
            <a:ext cx="0" cy="1296000"/>
          </a:xfrm>
          <a:prstGeom prst="straightConnector1">
            <a:avLst/>
          </a:prstGeom>
          <a:ln w="2540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971600" y="1782258"/>
            <a:ext cx="718432"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a:t>
            </a:r>
          </a:p>
          <a:p>
            <a:pPr algn="ctr"/>
            <a:r>
              <a:rPr kumimoji="1" lang="en-US" altLang="ja-JP" sz="1600" dirty="0" smtClean="0">
                <a:latin typeface="Arial" pitchFamily="34" charset="0"/>
                <a:cs typeface="Arial Unicode MS" pitchFamily="50" charset="-128"/>
              </a:rPr>
              <a:t>fullness</a:t>
            </a:r>
            <a:endParaRPr kumimoji="1" lang="ja-JP" altLang="en-US" sz="1600" dirty="0">
              <a:latin typeface="Arial" pitchFamily="34" charset="0"/>
              <a:cs typeface="Arial Unicode MS" pitchFamily="50" charset="-128"/>
            </a:endParaRPr>
          </a:p>
        </p:txBody>
      </p:sp>
      <p:cxnSp>
        <p:nvCxnSpPr>
          <p:cNvPr id="54" name="直線矢印コネクタ 53"/>
          <p:cNvCxnSpPr/>
          <p:nvPr/>
        </p:nvCxnSpPr>
        <p:spPr>
          <a:xfrm flipV="1">
            <a:off x="1691680" y="1988960"/>
            <a:ext cx="2160000" cy="108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flipV="1">
            <a:off x="3851880" y="1988139"/>
            <a:ext cx="0" cy="72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flipV="1">
            <a:off x="3851944" y="2600908"/>
            <a:ext cx="216000" cy="108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p:nvPr/>
        </p:nvCxnSpPr>
        <p:spPr>
          <a:xfrm flipV="1">
            <a:off x="4067944" y="2492908"/>
            <a:ext cx="216000" cy="10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p:nvPr/>
        </p:nvCxnSpPr>
        <p:spPr>
          <a:xfrm flipV="1">
            <a:off x="6732264" y="2600908"/>
            <a:ext cx="216000" cy="108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p:nvPr/>
        </p:nvCxnSpPr>
        <p:spPr>
          <a:xfrm flipV="1">
            <a:off x="6948264" y="2492908"/>
            <a:ext cx="216000" cy="10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3491880" y="3068960"/>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(0)</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62" name="テキスト ボックス 61"/>
          <p:cNvSpPr txBox="1"/>
          <p:nvPr/>
        </p:nvSpPr>
        <p:spPr>
          <a:xfrm>
            <a:off x="5652240" y="3071220"/>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(m)</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63" name="直線矢印コネクタ 62"/>
          <p:cNvCxnSpPr/>
          <p:nvPr/>
        </p:nvCxnSpPr>
        <p:spPr>
          <a:xfrm flipV="1">
            <a:off x="3851920" y="1916832"/>
            <a:ext cx="288000" cy="100"/>
          </a:xfrm>
          <a:prstGeom prst="straightConnector1">
            <a:avLst/>
          </a:prstGeom>
          <a:ln w="25400">
            <a:solidFill>
              <a:srgbClr val="FF0000"/>
            </a:solidFill>
            <a:headEnd type="arrow"/>
            <a:tailEnd type="none" w="med" len="med"/>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flipV="1">
            <a:off x="4132710" y="1916832"/>
            <a:ext cx="862462" cy="100"/>
          </a:xfrm>
          <a:prstGeom prst="straightConnector1">
            <a:avLst/>
          </a:prstGeom>
          <a:ln w="25400">
            <a:solidFill>
              <a:srgbClr val="FF0000"/>
            </a:solidFill>
            <a:prstDash val="sysDot"/>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flipH="1">
            <a:off x="5004048" y="1916832"/>
            <a:ext cx="1008000" cy="0"/>
          </a:xfrm>
          <a:prstGeom prst="straightConnector1">
            <a:avLst/>
          </a:prstGeom>
          <a:ln w="25400">
            <a:solidFill>
              <a:srgbClr val="FF0000"/>
            </a:solidFill>
            <a:headEnd type="arrow"/>
            <a:tailEnd type="none" w="med" len="med"/>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3853650" y="1556792"/>
            <a:ext cx="3094613" cy="360000"/>
          </a:xfrm>
          <a:prstGeom prst="rect">
            <a:avLst/>
          </a:prstGeom>
          <a:noFill/>
        </p:spPr>
        <p:txBody>
          <a:bodyPr wrap="square" lIns="0" tIns="0" rIns="0" bIns="0" rtlCol="0" anchor="ctr" anchorCtr="0">
            <a:noAutofit/>
          </a:bodyPr>
          <a:lstStyle/>
          <a:p>
            <a:pPr algn="ctr"/>
            <a:r>
              <a:rPr kumimoji="1" lang="en-US" altLang="ja-JP" sz="1600" dirty="0" err="1" smtClean="0">
                <a:solidFill>
                  <a:srgbClr val="FF0000"/>
                </a:solidFill>
                <a:latin typeface="Arial" pitchFamily="34" charset="0"/>
                <a:cs typeface="Arial Unicode MS" pitchFamily="50" charset="-128"/>
              </a:rPr>
              <a:t>t</a:t>
            </a:r>
            <a:r>
              <a:rPr kumimoji="1" lang="en-US" altLang="ja-JP" sz="1600" baseline="-25000" dirty="0" err="1" smtClean="0">
                <a:solidFill>
                  <a:srgbClr val="FF0000"/>
                </a:solidFill>
                <a:latin typeface="Arial" pitchFamily="34" charset="0"/>
                <a:cs typeface="Arial Unicode MS" pitchFamily="50" charset="-128"/>
              </a:rPr>
              <a:t>c_sub</a:t>
            </a:r>
            <a:r>
              <a:rPr kumimoji="1" lang="en-US" altLang="ja-JP" sz="1600" dirty="0" smtClean="0">
                <a:solidFill>
                  <a:srgbClr val="FF0000"/>
                </a:solidFill>
                <a:latin typeface="Arial" pitchFamily="34" charset="0"/>
                <a:cs typeface="Arial Unicode MS" pitchFamily="50" charset="-128"/>
              </a:rPr>
              <a:t> * </a:t>
            </a:r>
            <a:r>
              <a:rPr kumimoji="1" lang="en-US" altLang="ja-JP" sz="1600" dirty="0" err="1" smtClean="0">
                <a:solidFill>
                  <a:srgbClr val="FF0000"/>
                </a:solidFill>
                <a:latin typeface="Arial" pitchFamily="34" charset="0"/>
                <a:cs typeface="Arial Unicode MS" pitchFamily="50" charset="-128"/>
              </a:rPr>
              <a:t>du</a:t>
            </a:r>
            <a:r>
              <a:rPr lang="en-US" altLang="ja-JP" sz="1600" dirty="0" err="1" smtClean="0">
                <a:solidFill>
                  <a:srgbClr val="FF0000"/>
                </a:solidFill>
                <a:latin typeface="Arial" pitchFamily="34" charset="0"/>
                <a:cs typeface="Arial Unicode MS" pitchFamily="50" charset="-128"/>
              </a:rPr>
              <a:t>_cpb_removal_delay</a:t>
            </a:r>
            <a:r>
              <a:rPr lang="en-US" altLang="ja-JP" sz="1600" dirty="0" smtClean="0">
                <a:solidFill>
                  <a:srgbClr val="FF0000"/>
                </a:solidFill>
                <a:latin typeface="Arial" pitchFamily="34" charset="0"/>
                <a:cs typeface="Arial Unicode MS" pitchFamily="50" charset="-128"/>
              </a:rPr>
              <a:t>[m] </a:t>
            </a:r>
            <a:endParaRPr kumimoji="1" lang="ja-JP" altLang="en-US" sz="1600" dirty="0">
              <a:solidFill>
                <a:srgbClr val="FF0000"/>
              </a:solidFill>
              <a:latin typeface="Arial" pitchFamily="34" charset="0"/>
              <a:cs typeface="Arial Unicode MS" pitchFamily="50" charset="-128"/>
            </a:endParaRPr>
          </a:p>
        </p:txBody>
      </p:sp>
      <p:sp>
        <p:nvSpPr>
          <p:cNvPr id="73" name="テキスト ボックス 72"/>
          <p:cNvSpPr txBox="1"/>
          <p:nvPr/>
        </p:nvSpPr>
        <p:spPr>
          <a:xfrm>
            <a:off x="2052280" y="3429000"/>
            <a:ext cx="5040000" cy="1584000"/>
          </a:xfrm>
          <a:prstGeom prst="rect">
            <a:avLst/>
          </a:prstGeom>
          <a:solidFill>
            <a:schemeClr val="accent5">
              <a:alpha val="50000"/>
            </a:schemeClr>
          </a:solidFill>
        </p:spPr>
        <p:txBody>
          <a:bodyPr wrap="square" lIns="0" tIns="0" rIns="0" bIns="0" rtlCol="0" anchor="ctr" anchorCtr="0">
            <a:noAutofit/>
          </a:bodyPr>
          <a:lstStyle/>
          <a:p>
            <a:pPr algn="l"/>
            <a:r>
              <a:rPr lang="en-US" altLang="ja-JP" sz="2400" u="sng" dirty="0" smtClean="0">
                <a:effectLst>
                  <a:outerShdw blurRad="38100" dist="38100" dir="2700000" algn="tl">
                    <a:srgbClr val="000000">
                      <a:alpha val="43137"/>
                    </a:srgbClr>
                  </a:outerShdw>
                </a:effectLst>
                <a:latin typeface="+mn-lt"/>
                <a:cs typeface="Arial Unicode MS" pitchFamily="50" charset="-128"/>
              </a:rPr>
              <a:t>Example</a:t>
            </a:r>
            <a:endParaRPr lang="en-US" altLang="ja-JP" sz="2000" u="sng" dirty="0" smtClean="0">
              <a:effectLst>
                <a:outerShdw blurRad="38100" dist="38100" dir="2700000" algn="tl">
                  <a:srgbClr val="000000">
                    <a:alpha val="43137"/>
                  </a:srgbClr>
                </a:outerShdw>
              </a:effectLst>
              <a:latin typeface="+mn-lt"/>
              <a:cs typeface="Arial Unicode MS" pitchFamily="50" charset="-128"/>
            </a:endParaRPr>
          </a:p>
          <a:p>
            <a:pPr marL="342900" indent="-342900" algn="l">
              <a:buFont typeface="Wingdings" pitchFamily="2" charset="2"/>
              <a:buChar char="ü"/>
            </a:pPr>
            <a:r>
              <a:rPr lang="en-US" altLang="ja-JP" sz="2000" dirty="0" smtClean="0">
                <a:latin typeface="+mn-lt"/>
                <a:cs typeface="Arial Unicode MS" pitchFamily="50" charset="-128"/>
              </a:rPr>
              <a:t>1920 * 1080, 60 Hz progressive</a:t>
            </a:r>
          </a:p>
          <a:p>
            <a:pPr marL="342900" indent="-342900" algn="l">
              <a:buFont typeface="Wingdings" pitchFamily="2" charset="2"/>
              <a:buChar char="ü"/>
            </a:pPr>
            <a:r>
              <a:rPr kumimoji="1" lang="en-US" altLang="ja-JP" sz="2000" dirty="0" smtClean="0">
                <a:latin typeface="+mn-lt"/>
                <a:cs typeface="Arial Unicode MS" pitchFamily="50" charset="-128"/>
              </a:rPr>
              <a:t>5 CTBs in a DU </a:t>
            </a:r>
            <a:r>
              <a:rPr kumimoji="1" lang="en-US" altLang="ja-JP" sz="2000" dirty="0" smtClean="0">
                <a:latin typeface="Arial"/>
                <a:cs typeface="Arial"/>
              </a:rPr>
              <a:t>→ 100 DUs par AU</a:t>
            </a:r>
          </a:p>
          <a:p>
            <a:pPr marL="800100" lvl="1" indent="-342900" algn="l">
              <a:buFont typeface="Wingdings" pitchFamily="2" charset="2"/>
              <a:buChar char="Ø"/>
            </a:pPr>
            <a:r>
              <a:rPr kumimoji="1" lang="en-US" altLang="ja-JP" sz="2000" dirty="0" smtClean="0">
                <a:latin typeface="Arial"/>
                <a:cs typeface="Arial"/>
              </a:rPr>
              <a:t>0.16 </a:t>
            </a:r>
            <a:r>
              <a:rPr kumimoji="1" lang="en-US" altLang="ja-JP" sz="2000" dirty="0" err="1" smtClean="0">
                <a:latin typeface="Arial"/>
                <a:cs typeface="Arial"/>
              </a:rPr>
              <a:t>msec</a:t>
            </a:r>
            <a:r>
              <a:rPr kumimoji="1" lang="en-US" altLang="ja-JP" sz="2000" dirty="0" smtClean="0">
                <a:latin typeface="Arial"/>
                <a:cs typeface="Arial"/>
              </a:rPr>
              <a:t> delay</a:t>
            </a:r>
            <a:endParaRPr kumimoji="1" lang="en-US" altLang="ja-JP" sz="2000" dirty="0" smtClean="0">
              <a:latin typeface="+mn-lt"/>
              <a:cs typeface="Arial Unicode MS" pitchFamily="50" charset="-128"/>
            </a:endParaRPr>
          </a:p>
          <a:p>
            <a:pPr marL="342900" indent="-342900" algn="l">
              <a:buFont typeface="Wingdings" pitchFamily="2" charset="2"/>
              <a:buChar char="ü"/>
            </a:pPr>
            <a:r>
              <a:rPr lang="en-US" altLang="ja-JP" sz="2000" dirty="0" smtClean="0">
                <a:latin typeface="+mn-lt"/>
                <a:cs typeface="Arial Unicode MS" pitchFamily="50" charset="-128"/>
              </a:rPr>
              <a:t>BPSEI inserted every 1 sec</a:t>
            </a:r>
            <a:endParaRPr kumimoji="1" lang="ja-JP" altLang="en-US" sz="2000" dirty="0">
              <a:latin typeface="+mn-lt"/>
              <a:cs typeface="Arial Unicode MS" pitchFamily="50" charset="-128"/>
            </a:endParaRPr>
          </a:p>
        </p:txBody>
      </p:sp>
      <p:sp>
        <p:nvSpPr>
          <p:cNvPr id="74" name="下矢印 73"/>
          <p:cNvSpPr/>
          <p:nvPr/>
        </p:nvSpPr>
        <p:spPr bwMode="auto">
          <a:xfrm>
            <a:off x="3853650" y="5193236"/>
            <a:ext cx="1440000" cy="360000"/>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75" name="テキスト ボックス 74"/>
          <p:cNvSpPr txBox="1"/>
          <p:nvPr/>
        </p:nvSpPr>
        <p:spPr>
          <a:xfrm>
            <a:off x="2052280" y="5697332"/>
            <a:ext cx="5040000" cy="720000"/>
          </a:xfrm>
          <a:prstGeom prst="rect">
            <a:avLst/>
          </a:prstGeom>
          <a:solidFill>
            <a:schemeClr val="accent5">
              <a:alpha val="50000"/>
            </a:schemeClr>
          </a:solidFill>
        </p:spPr>
        <p:txBody>
          <a:bodyPr wrap="square" lIns="0" tIns="0" rIns="0" bIns="0" rtlCol="0" anchor="ctr" anchorCtr="0">
            <a:noAutofit/>
          </a:bodyPr>
          <a:lstStyle/>
          <a:p>
            <a:r>
              <a:rPr kumimoji="1" lang="en-US" altLang="ja-JP" sz="2000" dirty="0" smtClean="0">
                <a:latin typeface="+mn-lt"/>
                <a:cs typeface="Arial Unicode MS" pitchFamily="50" charset="-128"/>
              </a:rPr>
              <a:t>1,400 bits per one picture timing SEI</a:t>
            </a:r>
          </a:p>
          <a:p>
            <a:r>
              <a:rPr lang="en-US" altLang="ja-JP" sz="2000" dirty="0" smtClean="0">
                <a:latin typeface="+mn-lt"/>
                <a:cs typeface="Arial Unicode MS" pitchFamily="50" charset="-128"/>
              </a:rPr>
              <a:t>84 kbps</a:t>
            </a:r>
            <a:endParaRPr kumimoji="1" lang="ja-JP" altLang="en-US" sz="2000" dirty="0">
              <a:latin typeface="+mn-lt"/>
              <a:cs typeface="Arial Unicode MS" pitchFamily="50" charset="-128"/>
            </a:endParaRPr>
          </a:p>
        </p:txBody>
      </p:sp>
    </p:spTree>
    <p:extLst>
      <p:ext uri="{BB962C8B-B14F-4D97-AF65-F5344CB8AC3E}">
        <p14:creationId xmlns:p14="http://schemas.microsoft.com/office/powerpoint/2010/main" val="2607650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12</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cxnSp>
        <p:nvCxnSpPr>
          <p:cNvPr id="6" name="直線矢印コネクタ 5"/>
          <p:cNvCxnSpPr/>
          <p:nvPr/>
        </p:nvCxnSpPr>
        <p:spPr>
          <a:xfrm flipV="1">
            <a:off x="1692080" y="6129044"/>
            <a:ext cx="5760240" cy="28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6948320" y="5769044"/>
            <a:ext cx="504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sp>
        <p:nvSpPr>
          <p:cNvPr id="8" name="テキスト ボックス 7"/>
          <p:cNvSpPr txBox="1"/>
          <p:nvPr/>
        </p:nvSpPr>
        <p:spPr>
          <a:xfrm>
            <a:off x="1583668" y="6129324"/>
            <a:ext cx="216000" cy="216000"/>
          </a:xfrm>
          <a:prstGeom prst="rect">
            <a:avLst/>
          </a:prstGeom>
          <a:noFill/>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0</a:t>
            </a:r>
            <a:endParaRPr kumimoji="1" lang="ja-JP" altLang="en-US" sz="1400" dirty="0">
              <a:latin typeface="Arial" pitchFamily="34" charset="0"/>
              <a:cs typeface="Arial Unicode MS" pitchFamily="50" charset="-128"/>
            </a:endParaRPr>
          </a:p>
        </p:txBody>
      </p:sp>
      <p:cxnSp>
        <p:nvCxnSpPr>
          <p:cNvPr id="9" name="直線矢印コネクタ 8"/>
          <p:cNvCxnSpPr/>
          <p:nvPr/>
        </p:nvCxnSpPr>
        <p:spPr>
          <a:xfrm flipV="1">
            <a:off x="1692080" y="3969032"/>
            <a:ext cx="2160120" cy="544"/>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V="1">
            <a:off x="1692080" y="3609044"/>
            <a:ext cx="0" cy="252000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V="1">
            <a:off x="1701748" y="3969032"/>
            <a:ext cx="2160000" cy="2160292"/>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cxnSpLocks/>
          </p:cNvCxnSpPr>
          <p:nvPr/>
        </p:nvCxnSpPr>
        <p:spPr>
          <a:xfrm flipV="1">
            <a:off x="2772080" y="5049032"/>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692081" y="3609044"/>
            <a:ext cx="1440000" cy="216000"/>
          </a:xfrm>
          <a:prstGeom prst="rect">
            <a:avLst/>
          </a:prstGeom>
          <a:noFill/>
        </p:spPr>
        <p:txBody>
          <a:bodyPr wrap="square" lIns="0" tIns="0" rIns="0" bIns="0" rtlCol="0" anchor="ctr" anchorCtr="0">
            <a:noAutofit/>
          </a:bodyPr>
          <a:lstStyle/>
          <a:p>
            <a:r>
              <a:rPr kumimoji="1" lang="en-US" altLang="ja-JP" b="1" u="sng" dirty="0" smtClean="0">
                <a:effectLst>
                  <a:outerShdw blurRad="38100" dist="38100" dir="2700000" algn="tl">
                    <a:srgbClr val="000000">
                      <a:alpha val="43137"/>
                    </a:srgbClr>
                  </a:outerShdw>
                </a:effectLst>
                <a:latin typeface="+mj-lt"/>
                <a:cs typeface="Arial Unicode MS" pitchFamily="50" charset="-128"/>
              </a:rPr>
              <a:t>AU based</a:t>
            </a:r>
            <a:endParaRPr kumimoji="1" lang="ja-JP" altLang="en-US" b="1" u="sng" dirty="0">
              <a:effectLst>
                <a:outerShdw blurRad="38100" dist="38100" dir="2700000" algn="tl">
                  <a:srgbClr val="000000">
                    <a:alpha val="43137"/>
                  </a:srgbClr>
                </a:outerShdw>
              </a:effectLst>
              <a:latin typeface="+mj-lt"/>
              <a:cs typeface="Arial Unicode MS" pitchFamily="50" charset="-128"/>
            </a:endParaRPr>
          </a:p>
        </p:txBody>
      </p:sp>
      <p:cxnSp>
        <p:nvCxnSpPr>
          <p:cNvPr id="14" name="直線矢印コネクタ 13"/>
          <p:cNvCxnSpPr/>
          <p:nvPr/>
        </p:nvCxnSpPr>
        <p:spPr>
          <a:xfrm flipV="1">
            <a:off x="3852320" y="3969564"/>
            <a:ext cx="0" cy="144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3852320" y="3969032"/>
            <a:ext cx="1440000" cy="144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5292320" y="3969032"/>
            <a:ext cx="0" cy="144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V="1">
            <a:off x="5292240" y="3969032"/>
            <a:ext cx="1440000" cy="144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V="1">
            <a:off x="6732320" y="3969032"/>
            <a:ext cx="0" cy="144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6732320" y="4689164"/>
            <a:ext cx="720000" cy="72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cxnSpLocks/>
          </p:cNvCxnSpPr>
          <p:nvPr/>
        </p:nvCxnSpPr>
        <p:spPr>
          <a:xfrm flipV="1">
            <a:off x="1692080" y="5049324"/>
            <a:ext cx="1080000" cy="108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cxnSpLocks/>
          </p:cNvCxnSpPr>
          <p:nvPr/>
        </p:nvCxnSpPr>
        <p:spPr>
          <a:xfrm flipV="1">
            <a:off x="2772080" y="5049564"/>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cxnSpLocks/>
          </p:cNvCxnSpPr>
          <p:nvPr/>
        </p:nvCxnSpPr>
        <p:spPr>
          <a:xfrm flipV="1">
            <a:off x="3132080" y="5048500"/>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cxnSpLocks/>
          </p:cNvCxnSpPr>
          <p:nvPr/>
        </p:nvCxnSpPr>
        <p:spPr>
          <a:xfrm flipV="1">
            <a:off x="3132080" y="5049032"/>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cxnSpLocks/>
          </p:cNvCxnSpPr>
          <p:nvPr/>
        </p:nvCxnSpPr>
        <p:spPr>
          <a:xfrm flipV="1">
            <a:off x="3492320" y="5047968"/>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cxnSpLocks/>
          </p:cNvCxnSpPr>
          <p:nvPr/>
        </p:nvCxnSpPr>
        <p:spPr>
          <a:xfrm flipV="1">
            <a:off x="3851920" y="5049244"/>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cxnSpLocks/>
          </p:cNvCxnSpPr>
          <p:nvPr/>
        </p:nvCxnSpPr>
        <p:spPr>
          <a:xfrm flipV="1">
            <a:off x="3851680" y="5047116"/>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cxnSpLocks/>
          </p:cNvCxnSpPr>
          <p:nvPr/>
        </p:nvCxnSpPr>
        <p:spPr>
          <a:xfrm flipV="1">
            <a:off x="4211920" y="5046052"/>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cxnSpLocks/>
          </p:cNvCxnSpPr>
          <p:nvPr/>
        </p:nvCxnSpPr>
        <p:spPr>
          <a:xfrm flipV="1">
            <a:off x="4211920" y="5046584"/>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cxnSpLocks/>
          </p:cNvCxnSpPr>
          <p:nvPr/>
        </p:nvCxnSpPr>
        <p:spPr>
          <a:xfrm flipV="1">
            <a:off x="4568702" y="5045520"/>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a:cxnSpLocks/>
          </p:cNvCxnSpPr>
          <p:nvPr/>
        </p:nvCxnSpPr>
        <p:spPr>
          <a:xfrm flipV="1">
            <a:off x="4568702" y="5046052"/>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cxnSpLocks/>
          </p:cNvCxnSpPr>
          <p:nvPr/>
        </p:nvCxnSpPr>
        <p:spPr>
          <a:xfrm flipV="1">
            <a:off x="4932040" y="5049244"/>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cxnSpLocks/>
          </p:cNvCxnSpPr>
          <p:nvPr/>
        </p:nvCxnSpPr>
        <p:spPr>
          <a:xfrm flipV="1">
            <a:off x="5292320" y="5048712"/>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a:cxnSpLocks/>
          </p:cNvCxnSpPr>
          <p:nvPr/>
        </p:nvCxnSpPr>
        <p:spPr>
          <a:xfrm flipV="1">
            <a:off x="5292520" y="5049244"/>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cxnSpLocks/>
          </p:cNvCxnSpPr>
          <p:nvPr/>
        </p:nvCxnSpPr>
        <p:spPr>
          <a:xfrm flipV="1">
            <a:off x="5652560" y="5048180"/>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a:cxnSpLocks/>
          </p:cNvCxnSpPr>
          <p:nvPr/>
        </p:nvCxnSpPr>
        <p:spPr>
          <a:xfrm flipV="1">
            <a:off x="5652560" y="5048712"/>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cxnSpLocks/>
          </p:cNvCxnSpPr>
          <p:nvPr/>
        </p:nvCxnSpPr>
        <p:spPr>
          <a:xfrm flipV="1">
            <a:off x="6012440" y="5044988"/>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a:cxnSpLocks/>
          </p:cNvCxnSpPr>
          <p:nvPr/>
        </p:nvCxnSpPr>
        <p:spPr>
          <a:xfrm flipV="1">
            <a:off x="6012440" y="5045520"/>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cxnSpLocks/>
          </p:cNvCxnSpPr>
          <p:nvPr/>
        </p:nvCxnSpPr>
        <p:spPr>
          <a:xfrm flipV="1">
            <a:off x="6372440" y="5044456"/>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a:cxnSpLocks/>
          </p:cNvCxnSpPr>
          <p:nvPr/>
        </p:nvCxnSpPr>
        <p:spPr>
          <a:xfrm flipV="1">
            <a:off x="6372440" y="5044988"/>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cxnSpLocks/>
          </p:cNvCxnSpPr>
          <p:nvPr/>
        </p:nvCxnSpPr>
        <p:spPr>
          <a:xfrm flipV="1">
            <a:off x="6732680" y="5043924"/>
            <a:ext cx="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cxnSpLocks/>
          </p:cNvCxnSpPr>
          <p:nvPr/>
        </p:nvCxnSpPr>
        <p:spPr>
          <a:xfrm flipV="1">
            <a:off x="6732680" y="5044456"/>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3871690" y="3969576"/>
            <a:ext cx="1430772"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a:off x="3851840" y="3897076"/>
            <a:ext cx="288048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1701748" y="5044776"/>
            <a:ext cx="1070332" cy="5852"/>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2772080" y="5409244"/>
            <a:ext cx="3600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a:off x="3131920" y="5481252"/>
            <a:ext cx="3604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2412120" y="3969032"/>
            <a:ext cx="719920" cy="360000"/>
          </a:xfrm>
          <a:prstGeom prst="rect">
            <a:avLst/>
          </a:prstGeom>
          <a:noFill/>
        </p:spPr>
        <p:txBody>
          <a:bodyPr wrap="square" lIns="0" tIns="0" rIns="0" bIns="0" rtlCol="0" anchor="ctr" anchorCtr="0">
            <a:noAutofit/>
          </a:bodyPr>
          <a:lstStyle/>
          <a:p>
            <a:pPr algn="ctr"/>
            <a:r>
              <a:rPr lang="en-US" altLang="ja-JP" sz="1600" dirty="0" err="1" smtClean="0">
                <a:latin typeface="Arial" pitchFamily="34" charset="0"/>
                <a:cs typeface="Arial Unicode MS" pitchFamily="50" charset="-128"/>
              </a:rPr>
              <a:t>iCRD</a:t>
            </a:r>
            <a:endParaRPr kumimoji="1" lang="ja-JP" altLang="en-US" sz="1600" dirty="0">
              <a:latin typeface="Arial" pitchFamily="34" charset="0"/>
              <a:cs typeface="Arial Unicode MS" pitchFamily="50" charset="-128"/>
            </a:endParaRPr>
          </a:p>
        </p:txBody>
      </p:sp>
      <p:sp>
        <p:nvSpPr>
          <p:cNvPr id="48" name="テキスト ボックス 47"/>
          <p:cNvSpPr txBox="1"/>
          <p:nvPr/>
        </p:nvSpPr>
        <p:spPr>
          <a:xfrm>
            <a:off x="1881749" y="5049204"/>
            <a:ext cx="719920" cy="360000"/>
          </a:xfrm>
          <a:prstGeom prst="rect">
            <a:avLst/>
          </a:prstGeom>
          <a:noFill/>
        </p:spPr>
        <p:txBody>
          <a:bodyPr wrap="square" lIns="0" tIns="0" rIns="0" bIns="0" rtlCol="0" anchor="ctr" anchorCtr="0">
            <a:noAutofit/>
          </a:bodyPr>
          <a:lstStyle/>
          <a:p>
            <a:pPr algn="ctr"/>
            <a:r>
              <a:rPr lang="en-US" altLang="ja-JP" sz="1600" dirty="0" err="1" smtClean="0">
                <a:solidFill>
                  <a:srgbClr val="FF0000"/>
                </a:solidFill>
                <a:latin typeface="Arial" pitchFamily="34" charset="0"/>
                <a:cs typeface="Arial Unicode MS" pitchFamily="50" charset="-128"/>
              </a:rPr>
              <a:t>aiCRD</a:t>
            </a:r>
            <a:endParaRPr kumimoji="1" lang="ja-JP" altLang="en-US" sz="1600" dirty="0">
              <a:solidFill>
                <a:srgbClr val="FF0000"/>
              </a:solidFill>
              <a:latin typeface="Arial" pitchFamily="34" charset="0"/>
              <a:cs typeface="Arial Unicode MS" pitchFamily="50" charset="-128"/>
            </a:endParaRPr>
          </a:p>
        </p:txBody>
      </p:sp>
      <p:sp>
        <p:nvSpPr>
          <p:cNvPr id="50" name="円/楕円 49"/>
          <p:cNvSpPr/>
          <p:nvPr/>
        </p:nvSpPr>
        <p:spPr bwMode="auto">
          <a:xfrm>
            <a:off x="4392396" y="3717056"/>
            <a:ext cx="144000" cy="432048"/>
          </a:xfrm>
          <a:prstGeom prst="ellipse">
            <a:avLst/>
          </a:prstGeom>
          <a:noFill/>
          <a:ln w="9525"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51" name="テキスト ボックス 50"/>
          <p:cNvSpPr txBox="1"/>
          <p:nvPr/>
        </p:nvSpPr>
        <p:spPr>
          <a:xfrm>
            <a:off x="1872196" y="5553300"/>
            <a:ext cx="864000" cy="360000"/>
          </a:xfrm>
          <a:prstGeom prst="rect">
            <a:avLst/>
          </a:prstGeom>
          <a:solidFill>
            <a:schemeClr val="bg1">
              <a:alpha val="90000"/>
            </a:schemeClr>
          </a:solidFill>
        </p:spPr>
        <p:txBody>
          <a:bodyPr wrap="square" lIns="0" tIns="0" rIns="0" bIns="0" rtlCol="0" anchor="ctr" anchorCtr="0">
            <a:noAutofit/>
          </a:bodyPr>
          <a:lstStyle/>
          <a:p>
            <a:pPr algn="ctr"/>
            <a:r>
              <a:rPr lang="en-US" altLang="ja-JP" sz="1600" dirty="0" err="1" smtClean="0">
                <a:solidFill>
                  <a:srgbClr val="FF0000"/>
                </a:solidFill>
                <a:latin typeface="Arial" pitchFamily="34" charset="0"/>
                <a:cs typeface="Arial Unicode MS" pitchFamily="50" charset="-128"/>
              </a:rPr>
              <a:t>duCRD</a:t>
            </a:r>
            <a:r>
              <a:rPr lang="en-US" altLang="ja-JP" sz="1600" dirty="0" smtClean="0">
                <a:solidFill>
                  <a:srgbClr val="FF0000"/>
                </a:solidFill>
                <a:latin typeface="Arial" pitchFamily="34" charset="0"/>
                <a:cs typeface="Arial Unicode MS" pitchFamily="50" charset="-128"/>
              </a:rPr>
              <a:t>[j]</a:t>
            </a:r>
            <a:endParaRPr kumimoji="1" lang="ja-JP" altLang="en-US" sz="1600" dirty="0">
              <a:solidFill>
                <a:srgbClr val="FF0000"/>
              </a:solidFill>
              <a:latin typeface="Arial" pitchFamily="34" charset="0"/>
              <a:cs typeface="Arial Unicode MS" pitchFamily="50" charset="-128"/>
            </a:endParaRPr>
          </a:p>
        </p:txBody>
      </p:sp>
      <p:sp>
        <p:nvSpPr>
          <p:cNvPr id="52" name="テキスト ボックス 51"/>
          <p:cNvSpPr txBox="1"/>
          <p:nvPr/>
        </p:nvSpPr>
        <p:spPr>
          <a:xfrm>
            <a:off x="1691680" y="4473164"/>
            <a:ext cx="1440360" cy="216000"/>
          </a:xfrm>
          <a:prstGeom prst="rect">
            <a:avLst/>
          </a:prstGeom>
          <a:noFill/>
        </p:spPr>
        <p:txBody>
          <a:bodyPr wrap="square" lIns="0" tIns="0" rIns="0" bIns="0" rtlCol="0" anchor="ctr" anchorCtr="0">
            <a:noAutofit/>
          </a:bodyPr>
          <a:lstStyle/>
          <a:p>
            <a:r>
              <a:rPr kumimoji="1" lang="en-US" altLang="ja-JP" b="1" u="sng" dirty="0" smtClean="0">
                <a:solidFill>
                  <a:srgbClr val="FF0000"/>
                </a:solidFill>
                <a:effectLst>
                  <a:outerShdw blurRad="38100" dist="38100" dir="2700000" algn="tl">
                    <a:srgbClr val="000000">
                      <a:alpha val="43137"/>
                    </a:srgbClr>
                  </a:outerShdw>
                </a:effectLst>
                <a:latin typeface="+mj-lt"/>
                <a:cs typeface="Arial Unicode MS" pitchFamily="50" charset="-128"/>
              </a:rPr>
              <a:t>DU based</a:t>
            </a:r>
            <a:endParaRPr kumimoji="1" lang="ja-JP" altLang="en-US" b="1" u="sng" dirty="0">
              <a:solidFill>
                <a:srgbClr val="FF0000"/>
              </a:solidFill>
              <a:effectLst>
                <a:outerShdw blurRad="38100" dist="38100" dir="2700000" algn="tl">
                  <a:srgbClr val="000000">
                    <a:alpha val="43137"/>
                  </a:srgbClr>
                </a:outerShdw>
              </a:effectLst>
              <a:latin typeface="+mj-lt"/>
              <a:cs typeface="Arial Unicode MS" pitchFamily="50" charset="-128"/>
            </a:endParaRPr>
          </a:p>
        </p:txBody>
      </p:sp>
      <p:sp>
        <p:nvSpPr>
          <p:cNvPr id="53" name="テキスト ボックス 52"/>
          <p:cNvSpPr txBox="1"/>
          <p:nvPr/>
        </p:nvSpPr>
        <p:spPr>
          <a:xfrm>
            <a:off x="3024040" y="482792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1</a:t>
            </a:r>
            <a:endParaRPr kumimoji="1" lang="ja-JP" altLang="en-US" sz="1600" dirty="0">
              <a:solidFill>
                <a:srgbClr val="FF0000"/>
              </a:solidFill>
              <a:latin typeface="Arial" pitchFamily="34" charset="0"/>
              <a:cs typeface="Arial Unicode MS" pitchFamily="50" charset="-128"/>
            </a:endParaRPr>
          </a:p>
        </p:txBody>
      </p:sp>
      <p:sp>
        <p:nvSpPr>
          <p:cNvPr id="54" name="テキスト ボックス 53"/>
          <p:cNvSpPr txBox="1"/>
          <p:nvPr/>
        </p:nvSpPr>
        <p:spPr>
          <a:xfrm>
            <a:off x="3384080" y="482792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2</a:t>
            </a:r>
            <a:endParaRPr kumimoji="1" lang="ja-JP" altLang="en-US" sz="1600" dirty="0">
              <a:solidFill>
                <a:srgbClr val="FF0000"/>
              </a:solidFill>
              <a:latin typeface="Arial" pitchFamily="34" charset="0"/>
              <a:cs typeface="Arial Unicode MS" pitchFamily="50" charset="-128"/>
            </a:endParaRPr>
          </a:p>
        </p:txBody>
      </p:sp>
      <p:sp>
        <p:nvSpPr>
          <p:cNvPr id="55" name="テキスト ボックス 54"/>
          <p:cNvSpPr txBox="1"/>
          <p:nvPr/>
        </p:nvSpPr>
        <p:spPr>
          <a:xfrm>
            <a:off x="2592180" y="4761172"/>
            <a:ext cx="360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j=0</a:t>
            </a:r>
            <a:endParaRPr kumimoji="1" lang="ja-JP" altLang="en-US" sz="1600" dirty="0">
              <a:solidFill>
                <a:srgbClr val="FF0000"/>
              </a:solidFill>
              <a:latin typeface="Arial" pitchFamily="34" charset="0"/>
              <a:cs typeface="Arial Unicode MS" pitchFamily="50" charset="-128"/>
            </a:endParaRPr>
          </a:p>
        </p:txBody>
      </p:sp>
      <p:sp>
        <p:nvSpPr>
          <p:cNvPr id="56" name="テキスト ボックス 55"/>
          <p:cNvSpPr txBox="1"/>
          <p:nvPr/>
        </p:nvSpPr>
        <p:spPr>
          <a:xfrm>
            <a:off x="3851920" y="4833180"/>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3</a:t>
            </a:r>
            <a:endParaRPr kumimoji="1" lang="ja-JP" altLang="en-US" sz="1600" dirty="0">
              <a:solidFill>
                <a:srgbClr val="FF0000"/>
              </a:solidFill>
              <a:latin typeface="Arial" pitchFamily="34" charset="0"/>
              <a:cs typeface="Arial Unicode MS" pitchFamily="50" charset="-128"/>
            </a:endParaRPr>
          </a:p>
        </p:txBody>
      </p:sp>
      <p:sp>
        <p:nvSpPr>
          <p:cNvPr id="57" name="テキスト ボックス 56"/>
          <p:cNvSpPr txBox="1"/>
          <p:nvPr/>
        </p:nvSpPr>
        <p:spPr>
          <a:xfrm>
            <a:off x="4103972" y="540392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4</a:t>
            </a:r>
            <a:endParaRPr kumimoji="1" lang="ja-JP" altLang="en-US" sz="1600" dirty="0">
              <a:solidFill>
                <a:srgbClr val="FF0000"/>
              </a:solidFill>
              <a:latin typeface="Arial" pitchFamily="34" charset="0"/>
              <a:cs typeface="Arial Unicode MS" pitchFamily="50" charset="-128"/>
            </a:endParaRPr>
          </a:p>
        </p:txBody>
      </p:sp>
      <p:sp>
        <p:nvSpPr>
          <p:cNvPr id="58" name="テキスト ボックス 57"/>
          <p:cNvSpPr txBox="1"/>
          <p:nvPr/>
        </p:nvSpPr>
        <p:spPr>
          <a:xfrm>
            <a:off x="4463988" y="540924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5</a:t>
            </a:r>
            <a:endParaRPr kumimoji="1" lang="ja-JP" altLang="en-US" sz="1600" dirty="0">
              <a:solidFill>
                <a:srgbClr val="FF0000"/>
              </a:solidFill>
              <a:latin typeface="Arial" pitchFamily="34" charset="0"/>
              <a:cs typeface="Arial Unicode MS" pitchFamily="50" charset="-128"/>
            </a:endParaRPr>
          </a:p>
        </p:txBody>
      </p:sp>
      <p:sp>
        <p:nvSpPr>
          <p:cNvPr id="59" name="テキスト ボックス 58"/>
          <p:cNvSpPr txBox="1"/>
          <p:nvPr/>
        </p:nvSpPr>
        <p:spPr>
          <a:xfrm>
            <a:off x="4824028" y="5409268"/>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6</a:t>
            </a:r>
            <a:endParaRPr kumimoji="1" lang="ja-JP" altLang="en-US" sz="1600" dirty="0">
              <a:solidFill>
                <a:srgbClr val="FF0000"/>
              </a:solidFill>
              <a:latin typeface="Arial" pitchFamily="34" charset="0"/>
              <a:cs typeface="Arial Unicode MS" pitchFamily="50" charset="-128"/>
            </a:endParaRPr>
          </a:p>
        </p:txBody>
      </p:sp>
      <p:sp>
        <p:nvSpPr>
          <p:cNvPr id="60" name="テキスト ボックス 59"/>
          <p:cNvSpPr txBox="1"/>
          <p:nvPr/>
        </p:nvSpPr>
        <p:spPr>
          <a:xfrm>
            <a:off x="5184200" y="540956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7</a:t>
            </a:r>
            <a:endParaRPr kumimoji="1" lang="ja-JP" altLang="en-US" sz="1600" dirty="0">
              <a:solidFill>
                <a:srgbClr val="FF0000"/>
              </a:solidFill>
              <a:latin typeface="Arial" pitchFamily="34" charset="0"/>
              <a:cs typeface="Arial Unicode MS" pitchFamily="50" charset="-128"/>
            </a:endParaRPr>
          </a:p>
        </p:txBody>
      </p:sp>
      <p:sp>
        <p:nvSpPr>
          <p:cNvPr id="61" name="テキスト ボックス 60"/>
          <p:cNvSpPr txBox="1"/>
          <p:nvPr/>
        </p:nvSpPr>
        <p:spPr>
          <a:xfrm>
            <a:off x="5544508" y="540392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8</a:t>
            </a:r>
            <a:endParaRPr kumimoji="1" lang="ja-JP" altLang="en-US" sz="1600" dirty="0">
              <a:solidFill>
                <a:srgbClr val="FF0000"/>
              </a:solidFill>
              <a:latin typeface="Arial" pitchFamily="34" charset="0"/>
              <a:cs typeface="Arial Unicode MS" pitchFamily="50" charset="-128"/>
            </a:endParaRPr>
          </a:p>
        </p:txBody>
      </p:sp>
      <p:sp>
        <p:nvSpPr>
          <p:cNvPr id="62" name="テキスト ボックス 61"/>
          <p:cNvSpPr txBox="1"/>
          <p:nvPr/>
        </p:nvSpPr>
        <p:spPr>
          <a:xfrm>
            <a:off x="5904560" y="540956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9</a:t>
            </a:r>
            <a:endParaRPr kumimoji="1" lang="ja-JP" altLang="en-US" sz="1600" dirty="0">
              <a:solidFill>
                <a:srgbClr val="FF0000"/>
              </a:solidFill>
              <a:latin typeface="Arial" pitchFamily="34" charset="0"/>
              <a:cs typeface="Arial Unicode MS" pitchFamily="50" charset="-128"/>
            </a:endParaRPr>
          </a:p>
        </p:txBody>
      </p:sp>
      <p:sp>
        <p:nvSpPr>
          <p:cNvPr id="63" name="テキスト ボックス 62"/>
          <p:cNvSpPr txBox="1"/>
          <p:nvPr/>
        </p:nvSpPr>
        <p:spPr>
          <a:xfrm>
            <a:off x="6264080" y="540392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10</a:t>
            </a:r>
            <a:endParaRPr kumimoji="1" lang="ja-JP" altLang="en-US" sz="1600" dirty="0">
              <a:solidFill>
                <a:srgbClr val="FF0000"/>
              </a:solidFill>
              <a:latin typeface="Arial" pitchFamily="34" charset="0"/>
              <a:cs typeface="Arial Unicode MS" pitchFamily="50" charset="-128"/>
            </a:endParaRPr>
          </a:p>
        </p:txBody>
      </p:sp>
      <p:sp>
        <p:nvSpPr>
          <p:cNvPr id="64" name="テキスト ボックス 63"/>
          <p:cNvSpPr txBox="1"/>
          <p:nvPr/>
        </p:nvSpPr>
        <p:spPr>
          <a:xfrm>
            <a:off x="1692080" y="4669769"/>
            <a:ext cx="864000" cy="360000"/>
          </a:xfrm>
          <a:prstGeom prst="rect">
            <a:avLst/>
          </a:prstGeom>
          <a:noFill/>
        </p:spPr>
        <p:txBody>
          <a:bodyPr wrap="square" lIns="0" tIns="0" rIns="0" bIns="0" rtlCol="0" anchor="ctr" anchorCtr="0">
            <a:noAutofit/>
          </a:bodyPr>
          <a:lstStyle/>
          <a:p>
            <a:pPr algn="ctr"/>
            <a:r>
              <a:rPr lang="en-US" altLang="ja-JP" sz="1400" i="1" dirty="0" smtClean="0">
                <a:solidFill>
                  <a:srgbClr val="FF0000"/>
                </a:solidFill>
                <a:latin typeface="Arial" pitchFamily="34" charset="0"/>
                <a:cs typeface="Arial Unicode MS" pitchFamily="50" charset="-128"/>
              </a:rPr>
              <a:t>4 DUs/AU</a:t>
            </a:r>
            <a:endParaRPr kumimoji="1" lang="ja-JP" altLang="en-US" sz="1400" i="1" dirty="0">
              <a:solidFill>
                <a:srgbClr val="FF0000"/>
              </a:solidFill>
              <a:latin typeface="Arial" pitchFamily="34" charset="0"/>
              <a:cs typeface="Arial Unicode MS" pitchFamily="50" charset="-128"/>
            </a:endParaRPr>
          </a:p>
        </p:txBody>
      </p:sp>
      <p:sp>
        <p:nvSpPr>
          <p:cNvPr id="65" name="テキスト ボックス 64"/>
          <p:cNvSpPr txBox="1"/>
          <p:nvPr/>
        </p:nvSpPr>
        <p:spPr>
          <a:xfrm>
            <a:off x="6624320" y="5409564"/>
            <a:ext cx="216000" cy="216000"/>
          </a:xfrm>
          <a:prstGeom prst="rect">
            <a:avLst/>
          </a:prstGeom>
          <a:noFill/>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11</a:t>
            </a:r>
            <a:endParaRPr kumimoji="1" lang="ja-JP" altLang="en-US" sz="1600" dirty="0">
              <a:solidFill>
                <a:srgbClr val="FF0000"/>
              </a:solidFill>
              <a:latin typeface="Arial" pitchFamily="34" charset="0"/>
              <a:cs typeface="Arial Unicode MS" pitchFamily="50" charset="-128"/>
            </a:endParaRPr>
          </a:p>
        </p:txBody>
      </p:sp>
      <p:sp>
        <p:nvSpPr>
          <p:cNvPr id="66" name="テキスト ボックス 65"/>
          <p:cNvSpPr txBox="1"/>
          <p:nvPr/>
        </p:nvSpPr>
        <p:spPr>
          <a:xfrm>
            <a:off x="3852360" y="3969576"/>
            <a:ext cx="360000" cy="216000"/>
          </a:xfrm>
          <a:prstGeom prst="rect">
            <a:avLst/>
          </a:prstGeom>
          <a:noFill/>
        </p:spPr>
        <p:txBody>
          <a:bodyPr wrap="square" lIns="0" tIns="0" rIns="0" bIns="0" rtlCol="0" anchor="ctr" anchorCtr="0">
            <a:noAutofit/>
          </a:bodyPr>
          <a:lstStyle/>
          <a:p>
            <a:pPr algn="ctr"/>
            <a:r>
              <a:rPr lang="en-US" altLang="ja-JP" sz="1400" dirty="0" err="1" smtClean="0">
                <a:solidFill>
                  <a:schemeClr val="tx1"/>
                </a:solidFill>
                <a:latin typeface="Arial" pitchFamily="34" charset="0"/>
                <a:cs typeface="Arial Unicode MS" pitchFamily="50" charset="-128"/>
              </a:rPr>
              <a:t>i</a:t>
            </a:r>
            <a:r>
              <a:rPr lang="en-US" altLang="ja-JP" sz="1400" dirty="0" smtClean="0">
                <a:solidFill>
                  <a:schemeClr val="tx1"/>
                </a:solidFill>
                <a:latin typeface="Arial" pitchFamily="34" charset="0"/>
                <a:cs typeface="Arial Unicode MS" pitchFamily="50" charset="-128"/>
              </a:rPr>
              <a:t>=0</a:t>
            </a:r>
            <a:endParaRPr kumimoji="1" lang="ja-JP" altLang="en-US" sz="1600" dirty="0">
              <a:solidFill>
                <a:schemeClr val="tx1"/>
              </a:solidFill>
              <a:latin typeface="Arial" pitchFamily="34" charset="0"/>
              <a:cs typeface="Arial Unicode MS" pitchFamily="50" charset="-128"/>
            </a:endParaRPr>
          </a:p>
        </p:txBody>
      </p:sp>
      <p:sp>
        <p:nvSpPr>
          <p:cNvPr id="67" name="テキスト ボックス 66"/>
          <p:cNvSpPr txBox="1"/>
          <p:nvPr/>
        </p:nvSpPr>
        <p:spPr>
          <a:xfrm>
            <a:off x="5220472" y="3969576"/>
            <a:ext cx="360000" cy="216000"/>
          </a:xfrm>
          <a:prstGeom prst="rect">
            <a:avLst/>
          </a:prstGeom>
          <a:noFill/>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1</a:t>
            </a:r>
            <a:endParaRPr kumimoji="1" lang="ja-JP" altLang="en-US" sz="1600" dirty="0">
              <a:solidFill>
                <a:schemeClr val="tx1"/>
              </a:solidFill>
              <a:latin typeface="Arial" pitchFamily="34" charset="0"/>
              <a:cs typeface="Arial Unicode MS" pitchFamily="50" charset="-128"/>
            </a:endParaRPr>
          </a:p>
        </p:txBody>
      </p:sp>
      <p:sp>
        <p:nvSpPr>
          <p:cNvPr id="68" name="テキスト ボックス 67"/>
          <p:cNvSpPr txBox="1"/>
          <p:nvPr/>
        </p:nvSpPr>
        <p:spPr>
          <a:xfrm>
            <a:off x="6660672" y="3969576"/>
            <a:ext cx="360000" cy="216000"/>
          </a:xfrm>
          <a:prstGeom prst="rect">
            <a:avLst/>
          </a:prstGeom>
          <a:noFill/>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2</a:t>
            </a:r>
            <a:endParaRPr kumimoji="1" lang="ja-JP" altLang="en-US" sz="1600" dirty="0">
              <a:solidFill>
                <a:schemeClr val="tx1"/>
              </a:solidFill>
              <a:latin typeface="Arial" pitchFamily="34" charset="0"/>
              <a:cs typeface="Arial Unicode MS" pitchFamily="50" charset="-128"/>
            </a:endParaRPr>
          </a:p>
        </p:txBody>
      </p:sp>
      <p:sp>
        <p:nvSpPr>
          <p:cNvPr id="69" name="テキスト ボックス 68"/>
          <p:cNvSpPr txBox="1"/>
          <p:nvPr/>
        </p:nvSpPr>
        <p:spPr>
          <a:xfrm rot="16200000">
            <a:off x="1269748" y="3681044"/>
            <a:ext cx="504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a:t>
            </a:r>
            <a:endParaRPr kumimoji="1" lang="ja-JP" altLang="en-US" sz="1600" dirty="0">
              <a:latin typeface="Arial" pitchFamily="34" charset="0"/>
              <a:cs typeface="Arial Unicode MS" pitchFamily="50" charset="-128"/>
            </a:endParaRPr>
          </a:p>
        </p:txBody>
      </p:sp>
      <p:sp>
        <p:nvSpPr>
          <p:cNvPr id="71" name="テキスト ボックス 70"/>
          <p:cNvSpPr txBox="1"/>
          <p:nvPr/>
        </p:nvSpPr>
        <p:spPr>
          <a:xfrm>
            <a:off x="4448938" y="3537012"/>
            <a:ext cx="71992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CRD[</a:t>
            </a:r>
            <a:r>
              <a:rPr lang="en-US" altLang="ja-JP" sz="1600" dirty="0" err="1" smtClean="0">
                <a:latin typeface="Arial" pitchFamily="34" charset="0"/>
                <a:cs typeface="Arial Unicode MS" pitchFamily="50" charset="-128"/>
              </a:rPr>
              <a:t>i</a:t>
            </a:r>
            <a:r>
              <a:rPr lang="en-US" altLang="ja-JP" sz="1600" dirty="0" smtClean="0">
                <a:latin typeface="Arial" pitchFamily="34" charset="0"/>
                <a:cs typeface="Arial Unicode MS" pitchFamily="50" charset="-128"/>
              </a:rPr>
              <a:t>]</a:t>
            </a:r>
            <a:endParaRPr kumimoji="1" lang="ja-JP" altLang="en-US" sz="1600" dirty="0">
              <a:latin typeface="Arial" pitchFamily="34" charset="0"/>
              <a:cs typeface="Arial Unicode MS" pitchFamily="50" charset="-128"/>
            </a:endParaRPr>
          </a:p>
        </p:txBody>
      </p:sp>
      <p:sp>
        <p:nvSpPr>
          <p:cNvPr id="72" name="テキスト ボックス 71"/>
          <p:cNvSpPr txBox="1"/>
          <p:nvPr/>
        </p:nvSpPr>
        <p:spPr>
          <a:xfrm>
            <a:off x="431540" y="4869160"/>
            <a:ext cx="108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900" dirty="0" smtClean="0">
                <a:latin typeface="Arial" pitchFamily="34" charset="0"/>
                <a:cs typeface="Arial Unicode MS" pitchFamily="50" charset="-128"/>
              </a:rPr>
              <a:t>Proposed</a:t>
            </a:r>
            <a:endParaRPr kumimoji="1" lang="ja-JP" altLang="en-US" sz="1900" dirty="0">
              <a:latin typeface="Arial" pitchFamily="34" charset="0"/>
              <a:cs typeface="Arial Unicode MS" pitchFamily="50" charset="-128"/>
            </a:endParaRPr>
          </a:p>
        </p:txBody>
      </p:sp>
      <p:cxnSp>
        <p:nvCxnSpPr>
          <p:cNvPr id="73" name="直線矢印コネクタ 72"/>
          <p:cNvCxnSpPr>
            <a:cxnSpLocks/>
          </p:cNvCxnSpPr>
          <p:nvPr/>
        </p:nvCxnSpPr>
        <p:spPr>
          <a:xfrm flipV="1">
            <a:off x="3491480" y="5049204"/>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74" name="直線矢印コネクタ 73"/>
          <p:cNvCxnSpPr>
            <a:cxnSpLocks/>
          </p:cNvCxnSpPr>
          <p:nvPr/>
        </p:nvCxnSpPr>
        <p:spPr>
          <a:xfrm flipV="1">
            <a:off x="4932040" y="5045520"/>
            <a:ext cx="360000" cy="360000"/>
          </a:xfrm>
          <a:prstGeom prst="straightConnector1">
            <a:avLst/>
          </a:prstGeom>
          <a:ln w="2540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75" name="直線矢印コネクタ 74"/>
          <p:cNvCxnSpPr/>
          <p:nvPr/>
        </p:nvCxnSpPr>
        <p:spPr>
          <a:xfrm>
            <a:off x="3851920" y="5661248"/>
            <a:ext cx="3604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p:nvPr/>
        </p:nvCxnSpPr>
        <p:spPr>
          <a:xfrm>
            <a:off x="4211600" y="5733256"/>
            <a:ext cx="3604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7" name="直線矢印コネクタ 76"/>
          <p:cNvCxnSpPr/>
          <p:nvPr/>
        </p:nvCxnSpPr>
        <p:spPr>
          <a:xfrm>
            <a:off x="4572000" y="5805264"/>
            <a:ext cx="3604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5327724" y="5913276"/>
            <a:ext cx="3604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5688204" y="5985284"/>
            <a:ext cx="3604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012160" y="6057292"/>
            <a:ext cx="3604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39" name="テキスト ボックス 138"/>
          <p:cNvSpPr txBox="1"/>
          <p:nvPr/>
        </p:nvSpPr>
        <p:spPr>
          <a:xfrm>
            <a:off x="1871920" y="5841292"/>
            <a:ext cx="2520000" cy="288272"/>
          </a:xfrm>
          <a:prstGeom prst="rect">
            <a:avLst/>
          </a:prstGeom>
          <a:noFill/>
        </p:spPr>
        <p:txBody>
          <a:bodyPr wrap="square" lIns="0" tIns="0" rIns="0" bIns="0" rtlCol="0" anchor="ctr" anchorCtr="0">
            <a:noAutofit/>
          </a:bodyPr>
          <a:lstStyle/>
          <a:p>
            <a:pPr algn="ctr"/>
            <a:r>
              <a:rPr lang="en-US" altLang="ja-JP" sz="1400" i="1" dirty="0" smtClean="0">
                <a:solidFill>
                  <a:srgbClr val="FF0000"/>
                </a:solidFill>
                <a:latin typeface="Arial" pitchFamily="34" charset="0"/>
                <a:cs typeface="Arial Unicode MS" pitchFamily="50" charset="-128"/>
              </a:rPr>
              <a:t>Relative to previous </a:t>
            </a:r>
            <a:r>
              <a:rPr lang="en-US" altLang="ja-JP" sz="1400" i="1" dirty="0" err="1" smtClean="0">
                <a:solidFill>
                  <a:srgbClr val="FF0000"/>
                </a:solidFill>
                <a:latin typeface="Arial" pitchFamily="34" charset="0"/>
                <a:cs typeface="Arial Unicode MS" pitchFamily="50" charset="-128"/>
              </a:rPr>
              <a:t>t</a:t>
            </a:r>
            <a:r>
              <a:rPr lang="en-US" altLang="ja-JP" sz="1400" i="1" baseline="-25000" dirty="0" err="1" smtClean="0">
                <a:solidFill>
                  <a:srgbClr val="FF0000"/>
                </a:solidFill>
                <a:latin typeface="Arial" pitchFamily="34" charset="0"/>
                <a:cs typeface="Arial Unicode MS" pitchFamily="50" charset="-128"/>
              </a:rPr>
              <a:t>r,n</a:t>
            </a:r>
            <a:r>
              <a:rPr lang="en-US" altLang="ja-JP" sz="1400" i="1" dirty="0" smtClean="0">
                <a:solidFill>
                  <a:srgbClr val="FF0000"/>
                </a:solidFill>
                <a:latin typeface="Arial" pitchFamily="34" charset="0"/>
                <a:cs typeface="Arial Unicode MS" pitchFamily="50" charset="-128"/>
              </a:rPr>
              <a:t>()</a:t>
            </a:r>
            <a:endParaRPr kumimoji="1" lang="ja-JP" altLang="en-US" sz="1400" i="1" dirty="0">
              <a:solidFill>
                <a:srgbClr val="FF0000"/>
              </a:solidFill>
              <a:latin typeface="Arial" pitchFamily="34" charset="0"/>
              <a:cs typeface="Arial Unicode MS" pitchFamily="50" charset="-128"/>
            </a:endParaRPr>
          </a:p>
        </p:txBody>
      </p:sp>
      <p:sp>
        <p:nvSpPr>
          <p:cNvPr id="140" name="円/楕円 139"/>
          <p:cNvSpPr/>
          <p:nvPr/>
        </p:nvSpPr>
        <p:spPr bwMode="auto">
          <a:xfrm>
            <a:off x="4932088" y="5805264"/>
            <a:ext cx="359952" cy="108000"/>
          </a:xfrm>
          <a:prstGeom prst="ellipse">
            <a:avLst/>
          </a:prstGeom>
          <a:noFill/>
          <a:ln w="25400"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141" name="円/楕円 140"/>
          <p:cNvSpPr/>
          <p:nvPr/>
        </p:nvSpPr>
        <p:spPr bwMode="auto">
          <a:xfrm>
            <a:off x="3491968" y="5517232"/>
            <a:ext cx="359952" cy="108000"/>
          </a:xfrm>
          <a:prstGeom prst="ellipse">
            <a:avLst/>
          </a:prstGeom>
          <a:noFill/>
          <a:ln w="25400"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142" name="円/楕円 141"/>
          <p:cNvSpPr/>
          <p:nvPr/>
        </p:nvSpPr>
        <p:spPr bwMode="auto">
          <a:xfrm>
            <a:off x="6372080" y="6057304"/>
            <a:ext cx="359952" cy="108000"/>
          </a:xfrm>
          <a:prstGeom prst="ellipse">
            <a:avLst/>
          </a:prstGeom>
          <a:noFill/>
          <a:ln w="25400"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143" name="テキスト ボックス 142"/>
          <p:cNvSpPr txBox="1"/>
          <p:nvPr/>
        </p:nvSpPr>
        <p:spPr>
          <a:xfrm>
            <a:off x="5382501" y="5619924"/>
            <a:ext cx="1044117" cy="216000"/>
          </a:xfrm>
          <a:prstGeom prst="rect">
            <a:avLst/>
          </a:prstGeom>
          <a:solidFill>
            <a:schemeClr val="bg1">
              <a:lumMod val="95000"/>
              <a:alpha val="89000"/>
            </a:schemeClr>
          </a:solidFill>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Not </a:t>
            </a:r>
            <a:r>
              <a:rPr lang="en-US" altLang="ja-JP" sz="1400" dirty="0" err="1" smtClean="0">
                <a:solidFill>
                  <a:schemeClr val="tx1"/>
                </a:solidFill>
                <a:latin typeface="Arial" pitchFamily="34" charset="0"/>
                <a:cs typeface="Arial Unicode MS" pitchFamily="50" charset="-128"/>
              </a:rPr>
              <a:t>signalled</a:t>
            </a:r>
            <a:endParaRPr kumimoji="1" lang="ja-JP" altLang="en-US" sz="1600" dirty="0">
              <a:solidFill>
                <a:schemeClr val="tx1"/>
              </a:solidFill>
              <a:latin typeface="Arial" pitchFamily="34" charset="0"/>
              <a:cs typeface="Arial Unicode MS" pitchFamily="50" charset="-128"/>
            </a:endParaRPr>
          </a:p>
        </p:txBody>
      </p:sp>
      <p:cxnSp>
        <p:nvCxnSpPr>
          <p:cNvPr id="144" name="直線矢印コネクタ 143"/>
          <p:cNvCxnSpPr>
            <a:stCxn id="140" idx="0"/>
          </p:cNvCxnSpPr>
          <p:nvPr/>
        </p:nvCxnSpPr>
        <p:spPr>
          <a:xfrm flipV="1">
            <a:off x="5112064" y="5733256"/>
            <a:ext cx="243433" cy="72008"/>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145" name="テキスト ボックス 144"/>
          <p:cNvSpPr txBox="1"/>
          <p:nvPr/>
        </p:nvSpPr>
        <p:spPr>
          <a:xfrm>
            <a:off x="6012560" y="3381664"/>
            <a:ext cx="288036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CRD: </a:t>
            </a:r>
            <a:r>
              <a:rPr lang="en-US" altLang="ja-JP" sz="1600" dirty="0" err="1" smtClean="0">
                <a:latin typeface="Arial" pitchFamily="34" charset="0"/>
                <a:cs typeface="Arial Unicode MS" pitchFamily="50" charset="-128"/>
              </a:rPr>
              <a:t>Cpb</a:t>
            </a:r>
            <a:r>
              <a:rPr lang="en-US" altLang="ja-JP" sz="1600" dirty="0" smtClean="0">
                <a:latin typeface="Arial" pitchFamily="34" charset="0"/>
                <a:cs typeface="Arial Unicode MS" pitchFamily="50" charset="-128"/>
              </a:rPr>
              <a:t> Removal Delay</a:t>
            </a:r>
            <a:endParaRPr kumimoji="1" lang="ja-JP" altLang="en-US" sz="1600" dirty="0">
              <a:latin typeface="Arial" pitchFamily="34" charset="0"/>
              <a:cs typeface="Arial Unicode MS" pitchFamily="50" charset="-128"/>
            </a:endParaRPr>
          </a:p>
        </p:txBody>
      </p:sp>
      <p:sp>
        <p:nvSpPr>
          <p:cNvPr id="162" name="テキスト ボックス 161"/>
          <p:cNvSpPr txBox="1"/>
          <p:nvPr/>
        </p:nvSpPr>
        <p:spPr>
          <a:xfrm>
            <a:off x="251520" y="764704"/>
            <a:ext cx="8640000" cy="936104"/>
          </a:xfrm>
          <a:prstGeom prst="rect">
            <a:avLst/>
          </a:prstGeom>
          <a:solidFill>
            <a:schemeClr val="accent5"/>
          </a:solidFill>
          <a:ln>
            <a:noFill/>
          </a:ln>
        </p:spPr>
        <p:txBody>
          <a:bodyPr wrap="square" lIns="0" tIns="0" rIns="0" bIns="0" rtlCol="0" anchor="ctr" anchorCtr="0">
            <a:noAutofit/>
          </a:bodyPr>
          <a:lstStyle/>
          <a:p>
            <a:r>
              <a:rPr kumimoji="1" lang="en-US" altLang="ja-JP" sz="2400" dirty="0" err="1" smtClean="0">
                <a:latin typeface="+mj-lt"/>
                <a:cs typeface="Arial Unicode MS" pitchFamily="50" charset="-128"/>
              </a:rPr>
              <a:t>du_cpb_removal_delay</a:t>
            </a:r>
            <a:r>
              <a:rPr kumimoji="1" lang="en-US" altLang="ja-JP" sz="2400" dirty="0" smtClean="0">
                <a:latin typeface="+mj-lt"/>
                <a:cs typeface="Arial Unicode MS" pitchFamily="50" charset="-128"/>
              </a:rPr>
              <a:t> is defined as the offset </a:t>
            </a:r>
            <a:br>
              <a:rPr kumimoji="1" lang="en-US" altLang="ja-JP" sz="2400" dirty="0" smtClean="0">
                <a:latin typeface="+mj-lt"/>
                <a:cs typeface="Arial Unicode MS" pitchFamily="50" charset="-128"/>
              </a:rPr>
            </a:br>
            <a:r>
              <a:rPr kumimoji="1" lang="en-US" altLang="ja-JP" sz="2400" dirty="0" smtClean="0">
                <a:latin typeface="+mj-lt"/>
                <a:cs typeface="Arial Unicode MS" pitchFamily="50" charset="-128"/>
              </a:rPr>
              <a:t>from previous RT, not from the first RT</a:t>
            </a:r>
            <a:endParaRPr kumimoji="1" lang="ja-JP" altLang="en-US" sz="2400" dirty="0">
              <a:latin typeface="+mj-lt"/>
              <a:cs typeface="Arial Unicode MS" pitchFamily="50" charset="-128"/>
            </a:endParaRPr>
          </a:p>
        </p:txBody>
      </p:sp>
      <p:sp>
        <p:nvSpPr>
          <p:cNvPr id="163" name="テキスト ボックス 162"/>
          <p:cNvSpPr txBox="1"/>
          <p:nvPr/>
        </p:nvSpPr>
        <p:spPr>
          <a:xfrm>
            <a:off x="971600" y="1988840"/>
            <a:ext cx="7200800" cy="576000"/>
          </a:xfrm>
          <a:prstGeom prst="rect">
            <a:avLst/>
          </a:prstGeom>
          <a:noFill/>
        </p:spPr>
        <p:txBody>
          <a:bodyPr wrap="square" lIns="0" tIns="0" rIns="0" bIns="0" rtlCol="0" anchor="ctr" anchorCtr="0">
            <a:noAutofit/>
          </a:bodyPr>
          <a:lstStyle/>
          <a:p>
            <a:pPr algn="l"/>
            <a:r>
              <a:rPr lang="en-US" altLang="ja-JP" sz="2000" dirty="0" err="1" smtClean="0">
                <a:latin typeface="+mn-lt"/>
                <a:cs typeface="Arial Unicode MS" pitchFamily="50" charset="-128"/>
              </a:rPr>
              <a:t>du_cpb_removal_delay</a:t>
            </a:r>
            <a:r>
              <a:rPr lang="en-US" altLang="ja-JP" sz="2000" dirty="0" smtClean="0">
                <a:latin typeface="+mn-lt"/>
                <a:cs typeface="Arial Unicode MS" pitchFamily="50" charset="-128"/>
              </a:rPr>
              <a:t> of the last DU m’ is not needed to </a:t>
            </a:r>
            <a:r>
              <a:rPr lang="en-US" altLang="ja-JP" sz="2000" dirty="0" err="1" smtClean="0">
                <a:latin typeface="+mn-lt"/>
                <a:cs typeface="Arial Unicode MS" pitchFamily="50" charset="-128"/>
              </a:rPr>
              <a:t>signall</a:t>
            </a:r>
            <a:r>
              <a:rPr lang="en-US" altLang="ja-JP" sz="2000" dirty="0" smtClean="0">
                <a:latin typeface="+mn-lt"/>
                <a:cs typeface="Arial Unicode MS" pitchFamily="50" charset="-128"/>
              </a:rPr>
              <a:t> because</a:t>
            </a:r>
            <a:r>
              <a:rPr lang="en-US" altLang="ja-JP" sz="2000" dirty="0" smtClean="0">
                <a:latin typeface="+mj-lt"/>
                <a:cs typeface="Arial Unicode MS" pitchFamily="50" charset="-128"/>
              </a:rPr>
              <a:t> </a:t>
            </a:r>
            <a:r>
              <a:rPr lang="en-US" altLang="ja-JP" sz="2000" dirty="0" err="1" smtClean="0">
                <a:latin typeface="+mj-lt"/>
                <a:cs typeface="Arial Unicode MS" pitchFamily="50" charset="-128"/>
              </a:rPr>
              <a:t>t</a:t>
            </a:r>
            <a:r>
              <a:rPr lang="en-US" altLang="ja-JP" sz="2000" baseline="-25000" dirty="0" err="1" smtClean="0">
                <a:latin typeface="+mj-lt"/>
                <a:cs typeface="Arial Unicode MS" pitchFamily="50" charset="-128"/>
              </a:rPr>
              <a:t>r,n</a:t>
            </a:r>
            <a:r>
              <a:rPr lang="en-US" altLang="ja-JP" sz="2000" dirty="0" smtClean="0">
                <a:latin typeface="+mj-lt"/>
                <a:cs typeface="Arial Unicode MS" pitchFamily="50" charset="-128"/>
              </a:rPr>
              <a:t>(m’) is equal to </a:t>
            </a:r>
            <a:r>
              <a:rPr lang="en-US" altLang="ja-JP" sz="2000" dirty="0" err="1" smtClean="0">
                <a:latin typeface="+mj-lt"/>
                <a:cs typeface="Arial Unicode MS" pitchFamily="50" charset="-128"/>
              </a:rPr>
              <a:t>t</a:t>
            </a:r>
            <a:r>
              <a:rPr lang="en-US" altLang="ja-JP" sz="2000" baseline="-25000" dirty="0" err="1" smtClean="0">
                <a:latin typeface="+mj-lt"/>
                <a:cs typeface="Arial Unicode MS" pitchFamily="50" charset="-128"/>
              </a:rPr>
              <a:t>r,n</a:t>
            </a:r>
            <a:r>
              <a:rPr lang="en-US" altLang="ja-JP" sz="2000" dirty="0" smtClean="0">
                <a:latin typeface="+mj-lt"/>
                <a:cs typeface="Arial Unicode MS" pitchFamily="50" charset="-128"/>
              </a:rPr>
              <a:t>(n) of AU n</a:t>
            </a:r>
            <a:endParaRPr kumimoji="1" lang="ja-JP" altLang="en-US" sz="2000" dirty="0">
              <a:latin typeface="+mj-lt"/>
              <a:cs typeface="Arial Unicode MS" pitchFamily="50" charset="-128"/>
            </a:endParaRPr>
          </a:p>
        </p:txBody>
      </p:sp>
      <p:sp>
        <p:nvSpPr>
          <p:cNvPr id="87" name="テキスト ボックス 86"/>
          <p:cNvSpPr txBox="1"/>
          <p:nvPr/>
        </p:nvSpPr>
        <p:spPr>
          <a:xfrm>
            <a:off x="971920" y="2708920"/>
            <a:ext cx="7200800" cy="576000"/>
          </a:xfrm>
          <a:prstGeom prst="rect">
            <a:avLst/>
          </a:prstGeom>
          <a:noFill/>
        </p:spPr>
        <p:txBody>
          <a:bodyPr wrap="square" lIns="0" tIns="0" rIns="0" bIns="0" rtlCol="0" anchor="ctr" anchorCtr="0">
            <a:noAutofit/>
          </a:bodyPr>
          <a:lstStyle/>
          <a:p>
            <a:pPr algn="l"/>
            <a:r>
              <a:rPr kumimoji="1" lang="en-US" altLang="ja-JP" sz="2000" dirty="0" smtClean="0">
                <a:latin typeface="+mj-lt"/>
                <a:cs typeface="Arial Unicode MS" pitchFamily="50" charset="-128"/>
              </a:rPr>
              <a:t>Bitrate reduced. </a:t>
            </a:r>
          </a:p>
          <a:p>
            <a:pPr algn="l"/>
            <a:r>
              <a:rPr kumimoji="1" lang="en-US" altLang="ja-JP" sz="2000" dirty="0" smtClean="0">
                <a:latin typeface="+mj-lt"/>
                <a:cs typeface="Arial Unicode MS" pitchFamily="50" charset="-128"/>
              </a:rPr>
              <a:t>Example: 1/7 (i.e. 12 kbps)</a:t>
            </a:r>
            <a:endParaRPr kumimoji="1" lang="ja-JP" altLang="en-US" sz="2000" dirty="0">
              <a:latin typeface="+mj-lt"/>
              <a:cs typeface="Arial Unicode MS" pitchFamily="50" charset="-128"/>
            </a:endParaRPr>
          </a:p>
        </p:txBody>
      </p:sp>
    </p:spTree>
    <p:extLst>
      <p:ext uri="{BB962C8B-B14F-4D97-AF65-F5344CB8AC3E}">
        <p14:creationId xmlns:p14="http://schemas.microsoft.com/office/powerpoint/2010/main" val="1111004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ー 3"/>
          <p:cNvSpPr>
            <a:spLocks noGrp="1"/>
          </p:cNvSpPr>
          <p:nvPr>
            <p:ph type="sldNum" sz="quarter" idx="10"/>
          </p:nvPr>
        </p:nvSpPr>
        <p:spPr/>
        <p:txBody>
          <a:bodyPr/>
          <a:lstStyle/>
          <a:p>
            <a:fld id="{679ED712-28F3-481D-853E-30EF573FB464}" type="slidenum">
              <a:rPr lang="de-DE" altLang="ja-JP"/>
              <a:pPr/>
              <a:t>13</a:t>
            </a:fld>
            <a:endParaRPr lang="de-DE" altLang="ja-JP"/>
          </a:p>
        </p:txBody>
      </p:sp>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Purpose</a:t>
            </a:r>
          </a:p>
          <a:p>
            <a:pPr lvl="1"/>
            <a:r>
              <a:rPr lang="en-US" altLang="ja-JP" dirty="0" smtClean="0"/>
              <a:t>Improved usability of  ultra-low delay operation</a:t>
            </a:r>
          </a:p>
          <a:p>
            <a:r>
              <a:rPr lang="en-US" altLang="ja-JP" dirty="0" smtClean="0"/>
              <a:t>Proposed i</a:t>
            </a:r>
            <a:r>
              <a:rPr kumimoji="1" lang="en-US" altLang="ja-JP" dirty="0" smtClean="0"/>
              <a:t>mprovements</a:t>
            </a:r>
          </a:p>
          <a:p>
            <a:pPr marL="795337" lvl="1" indent="-457200">
              <a:buFont typeface="+mj-lt"/>
              <a:buAutoNum type="arabicPeriod"/>
            </a:pPr>
            <a:r>
              <a:rPr lang="en-US" altLang="ja-JP" dirty="0" smtClean="0"/>
              <a:t>Modified removal time for “big picture”</a:t>
            </a:r>
          </a:p>
          <a:p>
            <a:pPr marL="795337" lvl="1" indent="-457200">
              <a:buFont typeface="+mj-lt"/>
              <a:buAutoNum type="arabicPeriod"/>
            </a:pPr>
            <a:r>
              <a:rPr kumimoji="1" lang="en-US" altLang="ja-JP" dirty="0" smtClean="0"/>
              <a:t>New SEI for early </a:t>
            </a:r>
            <a:r>
              <a:rPr lang="en-US" altLang="ja-JP" dirty="0" smtClean="0"/>
              <a:t>decoding/displaying</a:t>
            </a:r>
          </a:p>
          <a:p>
            <a:pPr marL="795337" lvl="1" indent="-457200">
              <a:buFont typeface="+mj-lt"/>
              <a:buAutoNum type="arabicPeriod"/>
            </a:pPr>
            <a:r>
              <a:rPr kumimoji="1" lang="en-US" altLang="ja-JP" dirty="0" smtClean="0"/>
              <a:t>Modified </a:t>
            </a:r>
            <a:r>
              <a:rPr kumimoji="1" lang="en-US" altLang="ja-JP" dirty="0" err="1" smtClean="0"/>
              <a:t>du_cpb_removal_delay</a:t>
            </a:r>
            <a:endParaRPr kumimoji="1" lang="en-US" altLang="ja-JP" dirty="0" smtClean="0"/>
          </a:p>
          <a:p>
            <a:pPr marL="504825" indent="-457200"/>
            <a:r>
              <a:rPr lang="en-US" altLang="ja-JP" dirty="0" smtClean="0"/>
              <a:t>Draft text is ready</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Tree>
    <p:extLst>
      <p:ext uri="{BB962C8B-B14F-4D97-AF65-F5344CB8AC3E}">
        <p14:creationId xmlns:p14="http://schemas.microsoft.com/office/powerpoint/2010/main" val="2933017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p:cNvSpPr>
            <a:spLocks noGrp="1"/>
          </p:cNvSpPr>
          <p:nvPr>
            <p:ph type="sldNum" sz="quarter" idx="10"/>
          </p:nvPr>
        </p:nvSpPr>
        <p:spPr/>
        <p:txBody>
          <a:bodyPr/>
          <a:lstStyle/>
          <a:p>
            <a:fld id="{D918C67B-889F-4EB3-95CF-021FA4F36FEC}" type="slidenum">
              <a:rPr lang="de-DE" altLang="ja-JP"/>
              <a:pPr/>
              <a:t>2</a:t>
            </a:fld>
            <a:endParaRPr lang="de-DE" altLang="ja-JP"/>
          </a:p>
        </p:txBody>
      </p:sp>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2133600"/>
            <a:ext cx="7921625" cy="1047750"/>
          </a:xfrm>
          <a:noFill/>
          <a:ln/>
        </p:spPr>
        <p:txBody>
          <a:bodyPr anchor="b"/>
          <a:lstStyle/>
          <a:p>
            <a:r>
              <a:rPr lang="en-US" altLang="ja-JP" dirty="0" smtClean="0"/>
              <a:t/>
            </a:r>
            <a:br>
              <a:rPr lang="en-US" altLang="ja-JP" dirty="0" smtClean="0"/>
            </a:br>
            <a:r>
              <a:rPr lang="en-US" altLang="ja-JP" b="1" dirty="0" smtClean="0">
                <a:effectLst>
                  <a:outerShdw blurRad="38100" dist="38100" dir="2700000" algn="tl">
                    <a:srgbClr val="000000">
                      <a:alpha val="43137"/>
                    </a:srgbClr>
                  </a:outerShdw>
                </a:effectLst>
              </a:rPr>
              <a:t>Proposal 1</a:t>
            </a:r>
            <a:r>
              <a:rPr lang="en-US" altLang="ja-JP" dirty="0" smtClean="0"/>
              <a:t/>
            </a:r>
            <a:br>
              <a:rPr lang="en-US" altLang="ja-JP" dirty="0" smtClean="0"/>
            </a:br>
            <a:r>
              <a:rPr lang="en-US" altLang="ja-JP" dirty="0" smtClean="0"/>
              <a:t>Modified removal </a:t>
            </a:r>
            <a:r>
              <a:rPr lang="en-US" altLang="ja-JP" dirty="0"/>
              <a:t>time for “big picture”</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Tree>
    <p:extLst>
      <p:ext uri="{BB962C8B-B14F-4D97-AF65-F5344CB8AC3E}">
        <p14:creationId xmlns:p14="http://schemas.microsoft.com/office/powerpoint/2010/main" val="624342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正方形/長方形 240"/>
          <p:cNvSpPr/>
          <p:nvPr/>
        </p:nvSpPr>
        <p:spPr bwMode="auto">
          <a:xfrm>
            <a:off x="252480" y="3645344"/>
            <a:ext cx="8640000" cy="2880000"/>
          </a:xfrm>
          <a:prstGeom prst="rect">
            <a:avLst/>
          </a:prstGeom>
          <a:solidFill>
            <a:schemeClr val="accent6">
              <a:lumMod val="20000"/>
              <a:lumOff val="80000"/>
              <a:alpha val="25000"/>
            </a:schemeClr>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246" name="直線矢印コネクタ 245"/>
          <p:cNvCxnSpPr/>
          <p:nvPr/>
        </p:nvCxnSpPr>
        <p:spPr>
          <a:xfrm flipV="1">
            <a:off x="6732240" y="1240014"/>
            <a:ext cx="0" cy="5040000"/>
          </a:xfrm>
          <a:prstGeom prst="straightConnector1">
            <a:avLst/>
          </a:prstGeom>
          <a:ln w="12700">
            <a:solidFill>
              <a:schemeClr val="bg1">
                <a:lumMod val="75000"/>
              </a:schemeClr>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245" name="直線矢印コネクタ 244"/>
          <p:cNvCxnSpPr/>
          <p:nvPr/>
        </p:nvCxnSpPr>
        <p:spPr>
          <a:xfrm flipV="1">
            <a:off x="5292080" y="1273572"/>
            <a:ext cx="0" cy="5040000"/>
          </a:xfrm>
          <a:prstGeom prst="straightConnector1">
            <a:avLst/>
          </a:prstGeom>
          <a:ln w="12700">
            <a:solidFill>
              <a:schemeClr val="bg1">
                <a:lumMod val="75000"/>
              </a:schemeClr>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244" name="直線矢印コネクタ 243"/>
          <p:cNvCxnSpPr/>
          <p:nvPr/>
        </p:nvCxnSpPr>
        <p:spPr>
          <a:xfrm flipV="1">
            <a:off x="3851920" y="1268760"/>
            <a:ext cx="0" cy="5040000"/>
          </a:xfrm>
          <a:prstGeom prst="straightConnector1">
            <a:avLst/>
          </a:prstGeom>
          <a:ln w="12700">
            <a:solidFill>
              <a:schemeClr val="bg1">
                <a:lumMod val="75000"/>
              </a:schemeClr>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240" name="正方形/長方形 239"/>
          <p:cNvSpPr/>
          <p:nvPr/>
        </p:nvSpPr>
        <p:spPr bwMode="auto">
          <a:xfrm>
            <a:off x="252480" y="765024"/>
            <a:ext cx="8640000" cy="2880000"/>
          </a:xfrm>
          <a:prstGeom prst="rect">
            <a:avLst/>
          </a:prstGeom>
          <a:solidFill>
            <a:srgbClr val="CCFFFF">
              <a:alpha val="25000"/>
            </a:srgbClr>
          </a:solidFill>
          <a:ln w="9525"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126" name="直線矢印コネクタ 125"/>
          <p:cNvCxnSpPr/>
          <p:nvPr/>
        </p:nvCxnSpPr>
        <p:spPr>
          <a:xfrm flipV="1">
            <a:off x="5283171" y="1629616"/>
            <a:ext cx="1" cy="1440000"/>
          </a:xfrm>
          <a:prstGeom prst="straightConnector1">
            <a:avLst/>
          </a:prstGeom>
          <a:ln w="25400">
            <a:solidFill>
              <a:schemeClr val="bg1">
                <a:lumMod val="75000"/>
              </a:schemeClr>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46" name="直線矢印コネクタ 145"/>
          <p:cNvCxnSpPr/>
          <p:nvPr/>
        </p:nvCxnSpPr>
        <p:spPr>
          <a:xfrm flipV="1">
            <a:off x="5281094" y="2708920"/>
            <a:ext cx="720000" cy="360000"/>
          </a:xfrm>
          <a:prstGeom prst="straightConnector1">
            <a:avLst/>
          </a:prstGeom>
          <a:ln w="12700">
            <a:solidFill>
              <a:schemeClr val="bg1">
                <a:lumMod val="75000"/>
              </a:schemeClr>
            </a:solidFill>
            <a:prstDash val="sysDash"/>
            <a:tailEnd type="none" w="lg" len="med"/>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lang="en-US" altLang="ja-JP" b="1" dirty="0" err="1" smtClean="0">
                <a:effectLst>
                  <a:outerShdw blurRad="38100" dist="38100" dir="2700000" algn="tl">
                    <a:srgbClr val="000000">
                      <a:alpha val="43137"/>
                    </a:srgbClr>
                  </a:outerShdw>
                </a:effectLst>
              </a:rPr>
              <a:t>t</a:t>
            </a:r>
            <a:r>
              <a:rPr lang="en-US" altLang="ja-JP" b="1" baseline="-25000" dirty="0" err="1" smtClean="0">
                <a:effectLst>
                  <a:outerShdw blurRad="38100" dist="38100" dir="2700000" algn="tl">
                    <a:srgbClr val="000000">
                      <a:alpha val="43137"/>
                    </a:srgbClr>
                  </a:outerShdw>
                </a:effectLst>
              </a:rPr>
              <a:t>r,n</a:t>
            </a:r>
            <a:r>
              <a:rPr lang="en-US" altLang="ja-JP" dirty="0" smtClean="0"/>
              <a:t> and </a:t>
            </a:r>
            <a:r>
              <a:rPr lang="en-US" altLang="ja-JP" b="1" dirty="0" err="1" smtClean="0">
                <a:effectLst>
                  <a:outerShdw blurRad="38100" dist="38100" dir="2700000" algn="tl">
                    <a:srgbClr val="000000">
                      <a:alpha val="43137"/>
                    </a:srgbClr>
                  </a:outerShdw>
                </a:effectLst>
              </a:rPr>
              <a:t>t</a:t>
            </a:r>
            <a:r>
              <a:rPr lang="en-US" altLang="ja-JP" b="1" baseline="-25000" dirty="0" err="1" smtClean="0">
                <a:effectLst>
                  <a:outerShdw blurRad="38100" dist="38100" dir="2700000" algn="tl">
                    <a:srgbClr val="000000">
                      <a:alpha val="43137"/>
                    </a:srgbClr>
                  </a:outerShdw>
                </a:effectLst>
              </a:rPr>
              <a:t>r</a:t>
            </a:r>
            <a:r>
              <a:rPr lang="en-US" altLang="ja-JP" dirty="0" smtClean="0"/>
              <a:t> when </a:t>
            </a:r>
            <a:r>
              <a:rPr lang="en-US" altLang="ja-JP" dirty="0" err="1" smtClean="0"/>
              <a:t>low_delay_hrd_flag</a:t>
            </a:r>
            <a:r>
              <a:rPr lang="en-US" altLang="ja-JP" dirty="0" smtClean="0"/>
              <a:t> = 1</a:t>
            </a:r>
            <a:endParaRPr kumimoji="1" lang="ja-JP" altLang="en-US" sz="2800"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3</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9" name="テキスト ボックス 68"/>
          <p:cNvSpPr txBox="1"/>
          <p:nvPr/>
        </p:nvSpPr>
        <p:spPr>
          <a:xfrm>
            <a:off x="251520" y="728700"/>
            <a:ext cx="2160000" cy="540000"/>
          </a:xfrm>
          <a:prstGeom prst="rect">
            <a:avLst/>
          </a:prstGeom>
          <a:noFill/>
        </p:spPr>
        <p:txBody>
          <a:bodyPr wrap="square" lIns="0" tIns="0" rIns="0" bIns="0" rtlCol="0" anchor="ctr" anchorCtr="0">
            <a:noAutofit/>
          </a:bodyPr>
          <a:lstStyle/>
          <a:p>
            <a:r>
              <a:rPr lang="en-US" altLang="ja-JP" sz="2000" b="1" dirty="0" smtClean="0">
                <a:effectLst>
                  <a:outerShdw blurRad="38100" dist="38100" dir="2700000" algn="tl">
                    <a:srgbClr val="000000">
                      <a:alpha val="43137"/>
                    </a:srgbClr>
                  </a:outerShdw>
                </a:effectLst>
                <a:latin typeface="+mj-lt"/>
              </a:rPr>
              <a:t>AU-based</a:t>
            </a:r>
            <a:r>
              <a:rPr lang="en-US" altLang="ja-JP" sz="1600" dirty="0" smtClean="0">
                <a:latin typeface="+mj-lt"/>
              </a:rPr>
              <a:t> </a:t>
            </a:r>
            <a:r>
              <a:rPr lang="en-US" altLang="ja-JP" sz="1400" i="1" dirty="0" err="1" smtClean="0">
                <a:latin typeface="+mj-lt"/>
              </a:rPr>
              <a:t>SubPicCpbFlag</a:t>
            </a:r>
            <a:r>
              <a:rPr lang="en-US" altLang="ja-JP" sz="1400" i="1" dirty="0" smtClean="0">
                <a:latin typeface="+mj-lt"/>
              </a:rPr>
              <a:t> = 0</a:t>
            </a:r>
            <a:endParaRPr kumimoji="1" lang="ja-JP" altLang="en-US" sz="1400" i="1" dirty="0">
              <a:latin typeface="+mj-lt"/>
              <a:cs typeface="Arial Unicode MS" pitchFamily="50" charset="-128"/>
            </a:endParaRPr>
          </a:p>
        </p:txBody>
      </p:sp>
      <p:sp>
        <p:nvSpPr>
          <p:cNvPr id="70" name="テキスト ボックス 69"/>
          <p:cNvSpPr txBox="1"/>
          <p:nvPr/>
        </p:nvSpPr>
        <p:spPr>
          <a:xfrm>
            <a:off x="7452320" y="2528900"/>
            <a:ext cx="504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75" name="直線矢印コネクタ 74"/>
          <p:cNvCxnSpPr/>
          <p:nvPr/>
        </p:nvCxnSpPr>
        <p:spPr>
          <a:xfrm flipV="1">
            <a:off x="2411952" y="1556792"/>
            <a:ext cx="1437154" cy="100"/>
          </a:xfrm>
          <a:prstGeom prst="straightConnector1">
            <a:avLst/>
          </a:prstGeom>
          <a:ln w="9525">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flipV="1">
            <a:off x="3129106" y="2348700"/>
            <a:ext cx="720000" cy="36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sp>
        <p:nvSpPr>
          <p:cNvPr id="92" name="テキスト ボックス 91"/>
          <p:cNvSpPr txBox="1"/>
          <p:nvPr/>
        </p:nvSpPr>
        <p:spPr>
          <a:xfrm>
            <a:off x="2411760" y="1196692"/>
            <a:ext cx="1440000" cy="360000"/>
          </a:xfrm>
          <a:prstGeom prst="rect">
            <a:avLst/>
          </a:prstGeom>
          <a:noFill/>
        </p:spPr>
        <p:txBody>
          <a:bodyPr wrap="square" lIns="0" tIns="0" rIns="0" bIns="0" rtlCol="0" anchor="ctr" anchorCtr="0">
            <a:noAutofit/>
          </a:bodyPr>
          <a:lstStyle/>
          <a:p>
            <a:pPr algn="ctr"/>
            <a:r>
              <a:rPr kumimoji="1" lang="en-US" altLang="ja-JP" sz="1200" dirty="0" err="1" smtClean="0">
                <a:latin typeface="Arial" pitchFamily="34" charset="0"/>
                <a:cs typeface="Arial Unicode MS" pitchFamily="50" charset="-128"/>
              </a:rPr>
              <a:t>t</a:t>
            </a:r>
            <a:r>
              <a:rPr kumimoji="1" lang="en-US" altLang="ja-JP" sz="1200" baseline="-25000" dirty="0" err="1" smtClean="0">
                <a:latin typeface="Arial" pitchFamily="34" charset="0"/>
                <a:cs typeface="Arial Unicode MS" pitchFamily="50" charset="-128"/>
              </a:rPr>
              <a:t>c</a:t>
            </a:r>
            <a:r>
              <a:rPr kumimoji="1" lang="en-US" altLang="ja-JP" sz="1200" dirty="0" smtClean="0">
                <a:latin typeface="Arial" pitchFamily="34" charset="0"/>
                <a:cs typeface="Arial Unicode MS" pitchFamily="50" charset="-128"/>
              </a:rPr>
              <a:t> : picture interval </a:t>
            </a:r>
            <a:endParaRPr kumimoji="1" lang="ja-JP" altLang="en-US" sz="1200" dirty="0">
              <a:latin typeface="Arial" pitchFamily="34" charset="0"/>
              <a:cs typeface="Arial Unicode MS" pitchFamily="50" charset="-128"/>
            </a:endParaRPr>
          </a:p>
        </p:txBody>
      </p:sp>
      <p:sp>
        <p:nvSpPr>
          <p:cNvPr id="104" name="テキスト ボックス 103"/>
          <p:cNvSpPr txBox="1"/>
          <p:nvPr/>
        </p:nvSpPr>
        <p:spPr>
          <a:xfrm>
            <a:off x="2758800" y="2708920"/>
            <a:ext cx="720000" cy="288000"/>
          </a:xfrm>
          <a:prstGeom prst="rect">
            <a:avLst/>
          </a:prstGeom>
          <a:noFill/>
        </p:spPr>
        <p:txBody>
          <a:bodyPr wrap="square" lIns="0" tIns="0" rIns="0" bIns="0" rtlCol="0" anchor="ctr" anchorCtr="0">
            <a:noAutofit/>
          </a:bodyPr>
          <a:lstStyle/>
          <a:p>
            <a:pPr algn="ctr"/>
            <a:r>
              <a:rPr lang="en-US" altLang="ja-JP" dirty="0" err="1" smtClean="0">
                <a:solidFill>
                  <a:srgbClr val="0000FF"/>
                </a:solidFill>
                <a:latin typeface="Arial" pitchFamily="34" charset="0"/>
                <a:cs typeface="Arial Unicode MS" pitchFamily="50" charset="-128"/>
              </a:rPr>
              <a:t>t</a:t>
            </a:r>
            <a:r>
              <a:rPr lang="en-US" altLang="ja-JP" baseline="-25000" dirty="0" err="1" smtClean="0">
                <a:solidFill>
                  <a:srgbClr val="0000FF"/>
                </a:solidFill>
                <a:latin typeface="Arial" pitchFamily="34" charset="0"/>
                <a:cs typeface="Arial Unicode MS" pitchFamily="50" charset="-128"/>
              </a:rPr>
              <a:t>af</a:t>
            </a:r>
            <a:r>
              <a:rPr lang="en-US" altLang="ja-JP" dirty="0" smtClean="0">
                <a:solidFill>
                  <a:srgbClr val="0000FF"/>
                </a:solidFill>
                <a:latin typeface="Arial" pitchFamily="34" charset="0"/>
                <a:cs typeface="Arial Unicode MS" pitchFamily="50" charset="-128"/>
              </a:rPr>
              <a:t>(0)</a:t>
            </a:r>
            <a:endParaRPr kumimoji="1" lang="ja-JP" altLang="en-US" dirty="0">
              <a:solidFill>
                <a:srgbClr val="0000FF"/>
              </a:solidFill>
              <a:latin typeface="Arial" pitchFamily="34" charset="0"/>
              <a:cs typeface="Arial Unicode MS" pitchFamily="50" charset="-128"/>
            </a:endParaRPr>
          </a:p>
        </p:txBody>
      </p:sp>
      <p:cxnSp>
        <p:nvCxnSpPr>
          <p:cNvPr id="111" name="直線矢印コネクタ 110"/>
          <p:cNvCxnSpPr/>
          <p:nvPr/>
        </p:nvCxnSpPr>
        <p:spPr>
          <a:xfrm>
            <a:off x="1691680" y="2708920"/>
            <a:ext cx="576064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3" name="直線矢印コネクタ 112"/>
          <p:cNvCxnSpPr/>
          <p:nvPr/>
        </p:nvCxnSpPr>
        <p:spPr>
          <a:xfrm flipV="1">
            <a:off x="2411520" y="1988840"/>
            <a:ext cx="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14" name="直線矢印コネクタ 113"/>
          <p:cNvCxnSpPr/>
          <p:nvPr/>
        </p:nvCxnSpPr>
        <p:spPr>
          <a:xfrm flipV="1">
            <a:off x="2416316" y="1628840"/>
            <a:ext cx="1440000" cy="72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15" name="直線矢印コネクタ 114"/>
          <p:cNvCxnSpPr/>
          <p:nvPr/>
        </p:nvCxnSpPr>
        <p:spPr>
          <a:xfrm flipV="1">
            <a:off x="2195520" y="1989617"/>
            <a:ext cx="216000" cy="108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16" name="直線矢印コネクタ 115"/>
          <p:cNvCxnSpPr/>
          <p:nvPr/>
        </p:nvCxnSpPr>
        <p:spPr>
          <a:xfrm flipV="1">
            <a:off x="1979736" y="2096852"/>
            <a:ext cx="216000" cy="10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p:nvPr/>
        </p:nvCxnSpPr>
        <p:spPr>
          <a:xfrm flipV="1">
            <a:off x="3856316" y="1629617"/>
            <a:ext cx="0" cy="72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18" name="直線矢印コネクタ 117"/>
          <p:cNvCxnSpPr/>
          <p:nvPr/>
        </p:nvCxnSpPr>
        <p:spPr>
          <a:xfrm flipV="1">
            <a:off x="3852000" y="908840"/>
            <a:ext cx="2880000" cy="144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19" name="直線矢印コネクタ 118"/>
          <p:cNvCxnSpPr/>
          <p:nvPr/>
        </p:nvCxnSpPr>
        <p:spPr>
          <a:xfrm flipV="1">
            <a:off x="6732240" y="908700"/>
            <a:ext cx="0" cy="144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20" name="直線矢印コネクタ 119"/>
          <p:cNvCxnSpPr/>
          <p:nvPr/>
        </p:nvCxnSpPr>
        <p:spPr>
          <a:xfrm flipV="1">
            <a:off x="6732240" y="2240700"/>
            <a:ext cx="216000" cy="108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21" name="直線矢印コネクタ 120"/>
          <p:cNvCxnSpPr/>
          <p:nvPr/>
        </p:nvCxnSpPr>
        <p:spPr>
          <a:xfrm flipV="1">
            <a:off x="6948264" y="2132868"/>
            <a:ext cx="216000" cy="10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23" name="直線矢印コネクタ 122"/>
          <p:cNvCxnSpPr/>
          <p:nvPr/>
        </p:nvCxnSpPr>
        <p:spPr>
          <a:xfrm flipV="1">
            <a:off x="6006669" y="2348880"/>
            <a:ext cx="720000" cy="360000"/>
          </a:xfrm>
          <a:prstGeom prst="straightConnector1">
            <a:avLst/>
          </a:prstGeom>
          <a:ln w="127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sp>
        <p:nvSpPr>
          <p:cNvPr id="124" name="テキスト ボックス 123"/>
          <p:cNvSpPr txBox="1"/>
          <p:nvPr/>
        </p:nvSpPr>
        <p:spPr>
          <a:xfrm>
            <a:off x="3491880" y="2708920"/>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(0)</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125" name="テキスト ボックス 124"/>
          <p:cNvSpPr txBox="1"/>
          <p:nvPr/>
        </p:nvSpPr>
        <p:spPr>
          <a:xfrm>
            <a:off x="4926669" y="2702070"/>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(1)</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129" name="テキスト ボックス 128"/>
          <p:cNvSpPr txBox="1"/>
          <p:nvPr/>
        </p:nvSpPr>
        <p:spPr>
          <a:xfrm>
            <a:off x="5641671" y="2708952"/>
            <a:ext cx="720000" cy="288000"/>
          </a:xfrm>
          <a:prstGeom prst="rect">
            <a:avLst/>
          </a:prstGeom>
          <a:noFill/>
        </p:spPr>
        <p:txBody>
          <a:bodyPr wrap="square" lIns="0" tIns="0" rIns="0" bIns="0" rtlCol="0" anchor="ctr" anchorCtr="0">
            <a:noAutofit/>
          </a:bodyPr>
          <a:lstStyle/>
          <a:p>
            <a:pPr algn="ctr"/>
            <a:r>
              <a:rPr lang="en-US" altLang="ja-JP" dirty="0" err="1" smtClean="0">
                <a:solidFill>
                  <a:srgbClr val="0000FF"/>
                </a:solidFill>
                <a:latin typeface="Arial" pitchFamily="34" charset="0"/>
                <a:cs typeface="Arial Unicode MS" pitchFamily="50" charset="-128"/>
              </a:rPr>
              <a:t>t</a:t>
            </a:r>
            <a:r>
              <a:rPr lang="en-US" altLang="ja-JP" baseline="-25000" dirty="0" err="1" smtClean="0">
                <a:solidFill>
                  <a:srgbClr val="0000FF"/>
                </a:solidFill>
                <a:latin typeface="Arial" pitchFamily="34" charset="0"/>
                <a:cs typeface="Arial Unicode MS" pitchFamily="50" charset="-128"/>
              </a:rPr>
              <a:t>af</a:t>
            </a:r>
            <a:r>
              <a:rPr lang="en-US" altLang="ja-JP" dirty="0" smtClean="0">
                <a:solidFill>
                  <a:srgbClr val="0000FF"/>
                </a:solidFill>
                <a:latin typeface="Arial" pitchFamily="34" charset="0"/>
                <a:cs typeface="Arial Unicode MS" pitchFamily="50" charset="-128"/>
              </a:rPr>
              <a:t>(1)</a:t>
            </a:r>
            <a:endParaRPr kumimoji="1" lang="ja-JP" altLang="en-US" dirty="0">
              <a:solidFill>
                <a:srgbClr val="0000FF"/>
              </a:solidFill>
              <a:latin typeface="Arial" pitchFamily="34" charset="0"/>
              <a:cs typeface="Arial Unicode MS" pitchFamily="50" charset="-128"/>
            </a:endParaRPr>
          </a:p>
        </p:txBody>
      </p:sp>
      <p:sp>
        <p:nvSpPr>
          <p:cNvPr id="131" name="テキスト ボックス 130"/>
          <p:cNvSpPr txBox="1"/>
          <p:nvPr/>
        </p:nvSpPr>
        <p:spPr>
          <a:xfrm>
            <a:off x="3563952" y="3141000"/>
            <a:ext cx="576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(0)</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132" name="テキスト ボックス 131"/>
          <p:cNvSpPr txBox="1"/>
          <p:nvPr/>
        </p:nvSpPr>
        <p:spPr>
          <a:xfrm>
            <a:off x="6444272" y="3141000"/>
            <a:ext cx="576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(1)</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133" name="円/楕円 132"/>
          <p:cNvSpPr/>
          <p:nvPr/>
        </p:nvSpPr>
        <p:spPr bwMode="auto">
          <a:xfrm>
            <a:off x="5652200" y="2637064"/>
            <a:ext cx="720000" cy="431896"/>
          </a:xfrm>
          <a:prstGeom prst="ellipse">
            <a:avLst/>
          </a:prstGeom>
          <a:noFill/>
          <a:ln w="12700" cap="flat" cmpd="sng" algn="ctr">
            <a:solidFill>
              <a:srgbClr val="FF0000"/>
            </a:solidFill>
            <a:prstDash val="sysDash"/>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134" name="テキスト ボックス 133"/>
          <p:cNvSpPr txBox="1"/>
          <p:nvPr/>
        </p:nvSpPr>
        <p:spPr>
          <a:xfrm>
            <a:off x="5256076" y="1978152"/>
            <a:ext cx="864000" cy="288000"/>
          </a:xfrm>
          <a:prstGeom prst="rect">
            <a:avLst/>
          </a:prstGeom>
          <a:noFill/>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Underflow</a:t>
            </a:r>
            <a:endParaRPr kumimoji="1" lang="ja-JP" altLang="en-US" sz="1400" dirty="0">
              <a:latin typeface="Arial" pitchFamily="34" charset="0"/>
              <a:cs typeface="Arial Unicode MS" pitchFamily="50" charset="-128"/>
            </a:endParaRPr>
          </a:p>
        </p:txBody>
      </p:sp>
      <p:cxnSp>
        <p:nvCxnSpPr>
          <p:cNvPr id="137" name="直線矢印コネクタ 136"/>
          <p:cNvCxnSpPr>
            <a:stCxn id="133" idx="0"/>
            <a:endCxn id="134" idx="2"/>
          </p:cNvCxnSpPr>
          <p:nvPr/>
        </p:nvCxnSpPr>
        <p:spPr>
          <a:xfrm flipH="1" flipV="1">
            <a:off x="5688076" y="2266152"/>
            <a:ext cx="324124" cy="360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141" name="直線矢印コネクタ 140"/>
          <p:cNvCxnSpPr/>
          <p:nvPr/>
        </p:nvCxnSpPr>
        <p:spPr>
          <a:xfrm>
            <a:off x="5280910" y="3104964"/>
            <a:ext cx="14400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44" name="テキスト ボックス 143"/>
          <p:cNvSpPr txBox="1"/>
          <p:nvPr/>
        </p:nvSpPr>
        <p:spPr>
          <a:xfrm>
            <a:off x="5568910" y="3104964"/>
            <a:ext cx="864000" cy="288000"/>
          </a:xfrm>
          <a:prstGeom prst="rect">
            <a:avLst/>
          </a:prstGeom>
          <a:noFill/>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Delayed</a:t>
            </a:r>
            <a:endParaRPr kumimoji="1" lang="ja-JP" altLang="en-US" sz="1400" dirty="0">
              <a:latin typeface="Arial" pitchFamily="34" charset="0"/>
              <a:cs typeface="Arial Unicode MS" pitchFamily="50" charset="-128"/>
            </a:endParaRPr>
          </a:p>
        </p:txBody>
      </p:sp>
      <p:cxnSp>
        <p:nvCxnSpPr>
          <p:cNvPr id="148" name="直線矢印コネクタ 147"/>
          <p:cNvCxnSpPr/>
          <p:nvPr/>
        </p:nvCxnSpPr>
        <p:spPr>
          <a:xfrm flipV="1">
            <a:off x="3851920" y="1556692"/>
            <a:ext cx="1437154" cy="100"/>
          </a:xfrm>
          <a:prstGeom prst="straightConnector1">
            <a:avLst/>
          </a:prstGeom>
          <a:ln w="9525">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149" name="直線矢印コネクタ 148"/>
          <p:cNvCxnSpPr/>
          <p:nvPr/>
        </p:nvCxnSpPr>
        <p:spPr>
          <a:xfrm flipV="1">
            <a:off x="5295086" y="1556792"/>
            <a:ext cx="1440000" cy="100"/>
          </a:xfrm>
          <a:prstGeom prst="straightConnector1">
            <a:avLst/>
          </a:prstGeom>
          <a:ln w="9525">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sp>
        <p:nvSpPr>
          <p:cNvPr id="150" name="テキスト ボックス 149"/>
          <p:cNvSpPr txBox="1"/>
          <p:nvPr/>
        </p:nvSpPr>
        <p:spPr>
          <a:xfrm>
            <a:off x="242770" y="2708952"/>
            <a:ext cx="1440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Nominal RT </a:t>
            </a:r>
            <a:endParaRPr kumimoji="1" lang="ja-JP" altLang="en-US" sz="1600" dirty="0">
              <a:latin typeface="Arial" pitchFamily="34" charset="0"/>
              <a:cs typeface="Arial Unicode MS" pitchFamily="50" charset="-128"/>
            </a:endParaRPr>
          </a:p>
        </p:txBody>
      </p:sp>
      <p:sp>
        <p:nvSpPr>
          <p:cNvPr id="151" name="テキスト ボックス 150"/>
          <p:cNvSpPr txBox="1"/>
          <p:nvPr/>
        </p:nvSpPr>
        <p:spPr>
          <a:xfrm>
            <a:off x="242770" y="3141000"/>
            <a:ext cx="1440000" cy="288000"/>
          </a:xfrm>
          <a:prstGeom prst="rect">
            <a:avLst/>
          </a:prstGeom>
          <a:noFill/>
        </p:spPr>
        <p:txBody>
          <a:bodyPr wrap="square" lIns="0" tIns="0" rIns="0" bIns="0" rtlCol="0" anchor="ctr" anchorCtr="0">
            <a:noAutofit/>
          </a:bodyPr>
          <a:lstStyle/>
          <a:p>
            <a:r>
              <a:rPr lang="en-US" altLang="ja-JP" sz="1600" dirty="0" smtClean="0">
                <a:latin typeface="Arial" pitchFamily="34" charset="0"/>
                <a:cs typeface="Arial Unicode MS" pitchFamily="50" charset="-128"/>
              </a:rPr>
              <a:t>RT</a:t>
            </a:r>
            <a:endParaRPr lang="ja-JP" altLang="en-US" sz="1600" dirty="0">
              <a:latin typeface="Arial" pitchFamily="34" charset="0"/>
              <a:cs typeface="Arial Unicode MS" pitchFamily="50" charset="-128"/>
            </a:endParaRPr>
          </a:p>
        </p:txBody>
      </p:sp>
      <p:sp>
        <p:nvSpPr>
          <p:cNvPr id="152" name="テキスト ボックス 151"/>
          <p:cNvSpPr txBox="1"/>
          <p:nvPr/>
        </p:nvSpPr>
        <p:spPr>
          <a:xfrm>
            <a:off x="251520" y="3609080"/>
            <a:ext cx="2160000" cy="540000"/>
          </a:xfrm>
          <a:prstGeom prst="rect">
            <a:avLst/>
          </a:prstGeom>
          <a:noFill/>
        </p:spPr>
        <p:txBody>
          <a:bodyPr wrap="square" lIns="0" tIns="0" rIns="0" bIns="0" rtlCol="0" anchor="ctr" anchorCtr="0">
            <a:noAutofit/>
          </a:bodyPr>
          <a:lstStyle/>
          <a:p>
            <a:r>
              <a:rPr lang="en-US" altLang="ja-JP" sz="2000" b="1" dirty="0" smtClean="0">
                <a:effectLst>
                  <a:outerShdw blurRad="38100" dist="38100" dir="2700000" algn="tl">
                    <a:srgbClr val="000000">
                      <a:alpha val="43137"/>
                    </a:srgbClr>
                  </a:outerShdw>
                </a:effectLst>
                <a:latin typeface="+mj-lt"/>
              </a:rPr>
              <a:t>DU-based</a:t>
            </a:r>
            <a:r>
              <a:rPr lang="en-US" altLang="ja-JP" sz="1600" dirty="0" smtClean="0">
                <a:latin typeface="+mj-lt"/>
              </a:rPr>
              <a:t> </a:t>
            </a:r>
            <a:r>
              <a:rPr lang="en-US" altLang="ja-JP" sz="1400" i="1" dirty="0" err="1" smtClean="0">
                <a:latin typeface="+mj-lt"/>
              </a:rPr>
              <a:t>SubPicCpbFlag</a:t>
            </a:r>
            <a:r>
              <a:rPr lang="en-US" altLang="ja-JP" sz="1400" i="1" dirty="0" smtClean="0">
                <a:latin typeface="+mj-lt"/>
              </a:rPr>
              <a:t> = 1</a:t>
            </a:r>
            <a:endParaRPr kumimoji="1" lang="ja-JP" altLang="en-US" sz="1400" i="1" dirty="0">
              <a:latin typeface="+mj-lt"/>
              <a:cs typeface="Arial Unicode MS" pitchFamily="50" charset="-128"/>
            </a:endParaRPr>
          </a:p>
        </p:txBody>
      </p:sp>
      <p:cxnSp>
        <p:nvCxnSpPr>
          <p:cNvPr id="153" name="直線矢印コネクタ 152"/>
          <p:cNvCxnSpPr/>
          <p:nvPr/>
        </p:nvCxnSpPr>
        <p:spPr>
          <a:xfrm>
            <a:off x="1682770" y="5589240"/>
            <a:ext cx="576064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54" name="テキスト ボックス 153"/>
          <p:cNvSpPr txBox="1"/>
          <p:nvPr/>
        </p:nvSpPr>
        <p:spPr>
          <a:xfrm>
            <a:off x="253248" y="5589272"/>
            <a:ext cx="1440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Nominal RT </a:t>
            </a:r>
            <a:endParaRPr kumimoji="1" lang="ja-JP" altLang="en-US" sz="1600" dirty="0">
              <a:latin typeface="Arial" pitchFamily="34" charset="0"/>
              <a:cs typeface="Arial Unicode MS" pitchFamily="50" charset="-128"/>
            </a:endParaRPr>
          </a:p>
        </p:txBody>
      </p:sp>
      <p:sp>
        <p:nvSpPr>
          <p:cNvPr id="155" name="テキスト ボックス 154"/>
          <p:cNvSpPr txBox="1"/>
          <p:nvPr/>
        </p:nvSpPr>
        <p:spPr>
          <a:xfrm>
            <a:off x="253248" y="6021320"/>
            <a:ext cx="1440000" cy="288000"/>
          </a:xfrm>
          <a:prstGeom prst="rect">
            <a:avLst/>
          </a:prstGeom>
          <a:noFill/>
        </p:spPr>
        <p:txBody>
          <a:bodyPr wrap="square" lIns="0" tIns="0" rIns="0" bIns="0" rtlCol="0" anchor="ctr" anchorCtr="0">
            <a:noAutofit/>
          </a:bodyPr>
          <a:lstStyle/>
          <a:p>
            <a:r>
              <a:rPr lang="en-US" altLang="ja-JP" sz="1600" dirty="0" smtClean="0">
                <a:latin typeface="Arial" pitchFamily="34" charset="0"/>
                <a:cs typeface="Arial Unicode MS" pitchFamily="50" charset="-128"/>
              </a:rPr>
              <a:t>RT</a:t>
            </a:r>
            <a:endParaRPr lang="ja-JP" altLang="en-US" sz="1600" dirty="0">
              <a:latin typeface="Arial" pitchFamily="34" charset="0"/>
              <a:cs typeface="Arial Unicode MS" pitchFamily="50" charset="-128"/>
            </a:endParaRPr>
          </a:p>
        </p:txBody>
      </p:sp>
      <p:sp>
        <p:nvSpPr>
          <p:cNvPr id="156" name="テキスト ボックス 155"/>
          <p:cNvSpPr txBox="1"/>
          <p:nvPr/>
        </p:nvSpPr>
        <p:spPr>
          <a:xfrm>
            <a:off x="7452320" y="5409240"/>
            <a:ext cx="504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157" name="直線矢印コネクタ 156"/>
          <p:cNvCxnSpPr/>
          <p:nvPr/>
        </p:nvCxnSpPr>
        <p:spPr>
          <a:xfrm flipV="1">
            <a:off x="2398800" y="4725044"/>
            <a:ext cx="720000" cy="100"/>
          </a:xfrm>
          <a:prstGeom prst="straightConnector1">
            <a:avLst/>
          </a:prstGeom>
          <a:ln w="9525">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158" name="直線矢印コネクタ 157"/>
          <p:cNvCxnSpPr/>
          <p:nvPr/>
        </p:nvCxnSpPr>
        <p:spPr>
          <a:xfrm flipV="1">
            <a:off x="2407124" y="4868423"/>
            <a:ext cx="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59" name="直線矢印コネクタ 158"/>
          <p:cNvCxnSpPr/>
          <p:nvPr/>
        </p:nvCxnSpPr>
        <p:spPr>
          <a:xfrm flipV="1">
            <a:off x="2411920" y="4869200"/>
            <a:ext cx="72000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60" name="直線矢印コネクタ 159"/>
          <p:cNvCxnSpPr/>
          <p:nvPr/>
        </p:nvCxnSpPr>
        <p:spPr>
          <a:xfrm flipV="1">
            <a:off x="2191124" y="4869200"/>
            <a:ext cx="216000" cy="108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61" name="直線矢印コネクタ 160"/>
          <p:cNvCxnSpPr/>
          <p:nvPr/>
        </p:nvCxnSpPr>
        <p:spPr>
          <a:xfrm flipV="1">
            <a:off x="1975340" y="4976435"/>
            <a:ext cx="216000" cy="10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cxnSp>
        <p:nvCxnSpPr>
          <p:cNvPr id="164" name="直線矢印コネクタ 163"/>
          <p:cNvCxnSpPr/>
          <p:nvPr/>
        </p:nvCxnSpPr>
        <p:spPr>
          <a:xfrm flipV="1">
            <a:off x="3853310" y="4653200"/>
            <a:ext cx="1152000" cy="576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65" name="直線矢印コネクタ 164"/>
          <p:cNvCxnSpPr/>
          <p:nvPr/>
        </p:nvCxnSpPr>
        <p:spPr>
          <a:xfrm flipV="1">
            <a:off x="5004048" y="4653240"/>
            <a:ext cx="0" cy="936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170" name="テキスト ボックス 169"/>
          <p:cNvSpPr txBox="1"/>
          <p:nvPr/>
        </p:nvSpPr>
        <p:spPr>
          <a:xfrm>
            <a:off x="5004048" y="4581160"/>
            <a:ext cx="720000" cy="288000"/>
          </a:xfrm>
          <a:prstGeom prst="rect">
            <a:avLst/>
          </a:prstGeom>
          <a:noFill/>
        </p:spPr>
        <p:txBody>
          <a:bodyPr wrap="square" lIns="0" tIns="0" rIns="0" bIns="0" rtlCol="0" anchor="ctr" anchorCtr="0">
            <a:noAutofit/>
          </a:bodyPr>
          <a:lstStyle/>
          <a:p>
            <a:pPr algn="ctr"/>
            <a:r>
              <a:rPr lang="en-US" altLang="ja-JP" dirty="0" err="1" smtClean="0">
                <a:solidFill>
                  <a:srgbClr val="0000FF"/>
                </a:solidFill>
                <a:latin typeface="Arial" pitchFamily="34" charset="0"/>
                <a:cs typeface="Arial Unicode MS" pitchFamily="50" charset="-128"/>
              </a:rPr>
              <a:t>t</a:t>
            </a:r>
            <a:r>
              <a:rPr lang="en-US" altLang="ja-JP" baseline="-25000" dirty="0" err="1" smtClean="0">
                <a:solidFill>
                  <a:srgbClr val="0000FF"/>
                </a:solidFill>
                <a:latin typeface="Arial" pitchFamily="34" charset="0"/>
                <a:cs typeface="Arial Unicode MS" pitchFamily="50" charset="-128"/>
              </a:rPr>
              <a:t>af</a:t>
            </a:r>
            <a:r>
              <a:rPr lang="en-US" altLang="ja-JP" dirty="0" smtClean="0">
                <a:solidFill>
                  <a:srgbClr val="0000FF"/>
                </a:solidFill>
                <a:latin typeface="Arial" pitchFamily="34" charset="0"/>
                <a:cs typeface="Arial Unicode MS" pitchFamily="50" charset="-128"/>
              </a:rPr>
              <a:t>(2)</a:t>
            </a:r>
            <a:endParaRPr kumimoji="1" lang="ja-JP" altLang="en-US" dirty="0">
              <a:solidFill>
                <a:srgbClr val="0000FF"/>
              </a:solidFill>
              <a:latin typeface="Arial" pitchFamily="34" charset="0"/>
              <a:cs typeface="Arial Unicode MS" pitchFamily="50" charset="-128"/>
            </a:endParaRPr>
          </a:p>
        </p:txBody>
      </p:sp>
      <p:sp>
        <p:nvSpPr>
          <p:cNvPr id="171" name="テキスト ボックス 170"/>
          <p:cNvSpPr txBox="1"/>
          <p:nvPr/>
        </p:nvSpPr>
        <p:spPr>
          <a:xfrm>
            <a:off x="3491880" y="5589272"/>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(1)</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172" name="テキスト ボックス 171"/>
          <p:cNvSpPr txBox="1"/>
          <p:nvPr/>
        </p:nvSpPr>
        <p:spPr>
          <a:xfrm>
            <a:off x="3556710" y="6021288"/>
            <a:ext cx="576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(1)</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173" name="直線矢印コネクタ 172"/>
          <p:cNvCxnSpPr/>
          <p:nvPr/>
        </p:nvCxnSpPr>
        <p:spPr>
          <a:xfrm flipV="1">
            <a:off x="4563090" y="4882772"/>
            <a:ext cx="0" cy="936000"/>
          </a:xfrm>
          <a:prstGeom prst="straightConnector1">
            <a:avLst/>
          </a:prstGeom>
          <a:ln w="25400">
            <a:solidFill>
              <a:schemeClr val="bg1">
                <a:lumMod val="75000"/>
              </a:schemeClr>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74" name="直線矢印コネクタ 173"/>
          <p:cNvCxnSpPr/>
          <p:nvPr/>
        </p:nvCxnSpPr>
        <p:spPr>
          <a:xfrm flipV="1">
            <a:off x="4572048" y="5589268"/>
            <a:ext cx="432000" cy="216000"/>
          </a:xfrm>
          <a:prstGeom prst="straightConnector1">
            <a:avLst/>
          </a:prstGeom>
          <a:ln w="12700">
            <a:solidFill>
              <a:schemeClr val="bg1">
                <a:lumMod val="75000"/>
              </a:schemeClr>
            </a:solidFill>
            <a:prstDash val="sysDash"/>
            <a:tailEnd type="none" w="lg" len="med"/>
          </a:ln>
        </p:spPr>
        <p:style>
          <a:lnRef idx="1">
            <a:schemeClr val="accent1"/>
          </a:lnRef>
          <a:fillRef idx="0">
            <a:schemeClr val="accent1"/>
          </a:fillRef>
          <a:effectRef idx="0">
            <a:schemeClr val="accent1"/>
          </a:effectRef>
          <a:fontRef idx="minor">
            <a:schemeClr val="tx1"/>
          </a:fontRef>
        </p:style>
      </p:cxnSp>
      <p:sp>
        <p:nvSpPr>
          <p:cNvPr id="191" name="テキスト ボックス 190"/>
          <p:cNvSpPr txBox="1"/>
          <p:nvPr/>
        </p:nvSpPr>
        <p:spPr>
          <a:xfrm>
            <a:off x="2409106" y="4367765"/>
            <a:ext cx="720000" cy="360000"/>
          </a:xfrm>
          <a:prstGeom prst="rect">
            <a:avLst/>
          </a:prstGeom>
          <a:noFill/>
        </p:spPr>
        <p:txBody>
          <a:bodyPr wrap="square" lIns="0" tIns="0" rIns="0" bIns="0" rtlCol="0" anchor="ctr" anchorCtr="0">
            <a:noAutofit/>
          </a:bodyPr>
          <a:lstStyle/>
          <a:p>
            <a:pPr algn="ctr"/>
            <a:r>
              <a:rPr kumimoji="1" lang="en-US" altLang="ja-JP" sz="1200" dirty="0" smtClean="0">
                <a:latin typeface="Arial" pitchFamily="34" charset="0"/>
                <a:cs typeface="Arial Unicode MS" pitchFamily="50" charset="-128"/>
              </a:rPr>
              <a:t>m * </a:t>
            </a:r>
            <a:r>
              <a:rPr kumimoji="1" lang="en-US" altLang="ja-JP" sz="1200" dirty="0" err="1" smtClean="0">
                <a:latin typeface="Arial" pitchFamily="34" charset="0"/>
                <a:cs typeface="Arial Unicode MS" pitchFamily="50" charset="-128"/>
              </a:rPr>
              <a:t>t</a:t>
            </a:r>
            <a:r>
              <a:rPr kumimoji="1" lang="en-US" altLang="ja-JP" sz="1200" baseline="-25000" dirty="0" err="1" smtClean="0">
                <a:latin typeface="Arial" pitchFamily="34" charset="0"/>
                <a:cs typeface="Arial Unicode MS" pitchFamily="50" charset="-128"/>
              </a:rPr>
              <a:t>c_sub</a:t>
            </a:r>
            <a:endParaRPr kumimoji="1" lang="ja-JP" altLang="en-US" sz="1200" dirty="0">
              <a:latin typeface="Arial" pitchFamily="34" charset="0"/>
              <a:cs typeface="Arial Unicode MS" pitchFamily="50" charset="-128"/>
            </a:endParaRPr>
          </a:p>
        </p:txBody>
      </p:sp>
      <p:sp>
        <p:nvSpPr>
          <p:cNvPr id="192" name="テキスト ボックス 191"/>
          <p:cNvSpPr txBox="1"/>
          <p:nvPr/>
        </p:nvSpPr>
        <p:spPr>
          <a:xfrm>
            <a:off x="6192180" y="3717088"/>
            <a:ext cx="2520280" cy="504000"/>
          </a:xfrm>
          <a:prstGeom prst="rect">
            <a:avLst/>
          </a:prstGeom>
          <a:solidFill>
            <a:schemeClr val="bg1"/>
          </a:solidFill>
        </p:spPr>
        <p:txBody>
          <a:bodyPr wrap="square" lIns="0" tIns="0" rIns="0" bIns="0" rtlCol="0" anchor="ctr" anchorCtr="0">
            <a:noAutofit/>
          </a:bodyPr>
          <a:lstStyle/>
          <a:p>
            <a:pPr algn="l"/>
            <a:r>
              <a:rPr lang="en-US" altLang="ja-JP" sz="1400" dirty="0" err="1" smtClean="0">
                <a:solidFill>
                  <a:srgbClr val="0000FF"/>
                </a:solidFill>
                <a:latin typeface="Arial" pitchFamily="34" charset="0"/>
                <a:cs typeface="Arial Unicode MS" pitchFamily="50" charset="-128"/>
              </a:rPr>
              <a:t>t</a:t>
            </a:r>
            <a:r>
              <a:rPr lang="en-US" altLang="ja-JP" sz="1400" baseline="-25000" dirty="0" err="1" smtClean="0">
                <a:solidFill>
                  <a:srgbClr val="0000FF"/>
                </a:solidFill>
                <a:latin typeface="Arial" pitchFamily="34" charset="0"/>
                <a:cs typeface="Arial Unicode MS" pitchFamily="50" charset="-128"/>
              </a:rPr>
              <a:t>af</a:t>
            </a:r>
            <a:r>
              <a:rPr lang="en-US" altLang="ja-JP" sz="1400" baseline="-25000" dirty="0" smtClean="0">
                <a:solidFill>
                  <a:srgbClr val="0000FF"/>
                </a:solidFill>
                <a:latin typeface="Arial" pitchFamily="34" charset="0"/>
                <a:cs typeface="Arial Unicode MS" pitchFamily="50" charset="-128"/>
              </a:rPr>
              <a:t> </a:t>
            </a:r>
            <a:r>
              <a:rPr lang="en-US" altLang="ja-JP" sz="1400" dirty="0" smtClean="0">
                <a:solidFill>
                  <a:srgbClr val="0000FF"/>
                </a:solidFill>
                <a:latin typeface="Arial" pitchFamily="34" charset="0"/>
                <a:cs typeface="Arial Unicode MS" pitchFamily="50" charset="-128"/>
              </a:rPr>
              <a:t>:     final arrival time of DU</a:t>
            </a:r>
          </a:p>
          <a:p>
            <a:pPr algn="l"/>
            <a:r>
              <a:rPr lang="en-US" altLang="ja-JP" sz="1400" dirty="0" err="1" smtClean="0">
                <a:solidFill>
                  <a:schemeClr val="tx1"/>
                </a:solidFill>
                <a:latin typeface="Arial" pitchFamily="34" charset="0"/>
                <a:cs typeface="Arial Unicode MS" pitchFamily="50" charset="-128"/>
              </a:rPr>
              <a:t>t</a:t>
            </a:r>
            <a:r>
              <a:rPr lang="en-US" altLang="ja-JP" sz="1400" baseline="-25000" dirty="0" err="1" smtClean="0">
                <a:solidFill>
                  <a:schemeClr val="tx1"/>
                </a:solidFill>
                <a:latin typeface="Arial" pitchFamily="34" charset="0"/>
                <a:cs typeface="Arial Unicode MS" pitchFamily="50" charset="-128"/>
              </a:rPr>
              <a:t>c_sub</a:t>
            </a:r>
            <a:r>
              <a:rPr lang="en-US" altLang="ja-JP" sz="1400" dirty="0" smtClean="0">
                <a:solidFill>
                  <a:schemeClr val="tx1"/>
                </a:solidFill>
                <a:latin typeface="Arial" pitchFamily="34" charset="0"/>
                <a:cs typeface="Arial Unicode MS" pitchFamily="50" charset="-128"/>
              </a:rPr>
              <a:t>:</a:t>
            </a:r>
            <a:r>
              <a:rPr lang="en-US" altLang="ja-JP" sz="1400" dirty="0" smtClean="0">
                <a:solidFill>
                  <a:srgbClr val="0000FF"/>
                </a:solidFill>
                <a:latin typeface="Arial" pitchFamily="34" charset="0"/>
                <a:cs typeface="Arial Unicode MS" pitchFamily="50" charset="-128"/>
              </a:rPr>
              <a:t> </a:t>
            </a:r>
            <a:r>
              <a:rPr lang="en-US" altLang="ja-JP" sz="1400" dirty="0" smtClean="0">
                <a:solidFill>
                  <a:schemeClr val="tx1"/>
                </a:solidFill>
                <a:latin typeface="Arial" pitchFamily="34" charset="0"/>
                <a:cs typeface="Arial Unicode MS" pitchFamily="50" charset="-128"/>
              </a:rPr>
              <a:t>minimum interval of DU</a:t>
            </a:r>
          </a:p>
        </p:txBody>
      </p:sp>
      <p:sp>
        <p:nvSpPr>
          <p:cNvPr id="193" name="テキスト ボックス 192"/>
          <p:cNvSpPr txBox="1"/>
          <p:nvPr/>
        </p:nvSpPr>
        <p:spPr>
          <a:xfrm>
            <a:off x="2411944" y="980700"/>
            <a:ext cx="2869150" cy="288000"/>
          </a:xfrm>
          <a:prstGeom prst="rect">
            <a:avLst/>
          </a:prstGeom>
          <a:solidFill>
            <a:srgbClr val="FFFFCC"/>
          </a:solidFill>
        </p:spPr>
        <p:txBody>
          <a:bodyPr wrap="square" lIns="0" tIns="0" rIns="0" bIns="0" rtlCol="0" anchor="ctr" anchorCtr="0">
            <a:noAutofit/>
          </a:bodyPr>
          <a:lstStyle/>
          <a:p>
            <a:pPr algn="ctr"/>
            <a:r>
              <a:rPr lang="en-US" altLang="ja-JP" sz="1600" b="1" i="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RT is aligned with </a:t>
            </a:r>
            <a:r>
              <a:rPr lang="en-US" altLang="ja-JP" sz="1600" b="1" i="1" dirty="0" err="1"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t</a:t>
            </a:r>
            <a:r>
              <a:rPr lang="en-US" altLang="ja-JP" sz="1600" b="1" i="1" baseline="-25000" dirty="0" err="1"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c</a:t>
            </a:r>
            <a:r>
              <a:rPr lang="en-US" altLang="ja-JP" sz="1600" b="1" i="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 grid</a:t>
            </a:r>
            <a:endParaRPr kumimoji="1" lang="ja-JP" altLang="en-US" sz="1600" b="1" i="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195" name="テキスト ボックス 194"/>
          <p:cNvSpPr txBox="1"/>
          <p:nvPr/>
        </p:nvSpPr>
        <p:spPr>
          <a:xfrm>
            <a:off x="2411760" y="3861080"/>
            <a:ext cx="2869150" cy="288000"/>
          </a:xfrm>
          <a:prstGeom prst="rect">
            <a:avLst/>
          </a:prstGeom>
          <a:solidFill>
            <a:srgbClr val="FFFFCC"/>
          </a:solidFill>
        </p:spPr>
        <p:txBody>
          <a:bodyPr wrap="square" lIns="0" tIns="0" rIns="0" bIns="0" rtlCol="0" anchor="ctr" anchorCtr="0">
            <a:noAutofit/>
          </a:bodyPr>
          <a:lstStyle/>
          <a:p>
            <a:pPr algn="ctr"/>
            <a:r>
              <a:rPr lang="en-US" altLang="ja-JP" sz="1600" b="1" i="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RT is aligned with </a:t>
            </a:r>
            <a:r>
              <a:rPr lang="en-US" altLang="ja-JP" sz="1600" b="1" i="1" dirty="0" err="1"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t</a:t>
            </a:r>
            <a:r>
              <a:rPr lang="en-US" altLang="ja-JP" sz="1600" b="1" i="1" baseline="-25000" dirty="0" err="1"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c_sub</a:t>
            </a:r>
            <a:r>
              <a:rPr lang="en-US" altLang="ja-JP" sz="1600" b="1" i="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 grid</a:t>
            </a:r>
            <a:endParaRPr kumimoji="1" lang="ja-JP" altLang="en-US" sz="1600" b="1" i="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197" name="直線矢印コネクタ 196"/>
          <p:cNvCxnSpPr/>
          <p:nvPr/>
        </p:nvCxnSpPr>
        <p:spPr>
          <a:xfrm flipV="1">
            <a:off x="3131840" y="4869200"/>
            <a:ext cx="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98" name="直線矢印コネクタ 197"/>
          <p:cNvCxnSpPr/>
          <p:nvPr/>
        </p:nvCxnSpPr>
        <p:spPr>
          <a:xfrm flipV="1">
            <a:off x="3844710" y="4869200"/>
            <a:ext cx="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99" name="直線矢印コネクタ 198"/>
          <p:cNvCxnSpPr/>
          <p:nvPr/>
        </p:nvCxnSpPr>
        <p:spPr>
          <a:xfrm flipV="1">
            <a:off x="3136316" y="4869200"/>
            <a:ext cx="720000" cy="360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03" name="直線矢印コネクタ 202"/>
          <p:cNvCxnSpPr/>
          <p:nvPr/>
        </p:nvCxnSpPr>
        <p:spPr>
          <a:xfrm flipV="1">
            <a:off x="5004048" y="5085184"/>
            <a:ext cx="1008000" cy="504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04" name="直線矢印コネクタ 203"/>
          <p:cNvCxnSpPr/>
          <p:nvPr/>
        </p:nvCxnSpPr>
        <p:spPr>
          <a:xfrm flipV="1">
            <a:off x="6012160" y="5085240"/>
            <a:ext cx="0" cy="504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06" name="直線矢印コネクタ 205"/>
          <p:cNvCxnSpPr/>
          <p:nvPr/>
        </p:nvCxnSpPr>
        <p:spPr>
          <a:xfrm flipV="1">
            <a:off x="6013663" y="5481240"/>
            <a:ext cx="216000" cy="108000"/>
          </a:xfrm>
          <a:prstGeom prst="straightConnector1">
            <a:avLst/>
          </a:prstGeom>
          <a:ln w="2540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207" name="直線矢印コネクタ 206"/>
          <p:cNvCxnSpPr/>
          <p:nvPr/>
        </p:nvCxnSpPr>
        <p:spPr>
          <a:xfrm flipV="1">
            <a:off x="6228184" y="5013228"/>
            <a:ext cx="936000" cy="468000"/>
          </a:xfrm>
          <a:prstGeom prst="straightConnector1">
            <a:avLst/>
          </a:prstGeom>
          <a:ln w="25400">
            <a:solidFill>
              <a:schemeClr val="tx1"/>
            </a:solidFill>
            <a:prstDash val="sysDash"/>
            <a:tailEnd type="none" w="lg" len="med"/>
          </a:ln>
        </p:spPr>
        <p:style>
          <a:lnRef idx="1">
            <a:schemeClr val="accent1"/>
          </a:lnRef>
          <a:fillRef idx="0">
            <a:schemeClr val="accent1"/>
          </a:fillRef>
          <a:effectRef idx="0">
            <a:schemeClr val="accent1"/>
          </a:effectRef>
          <a:fontRef idx="minor">
            <a:schemeClr val="tx1"/>
          </a:fontRef>
        </p:style>
      </p:cxnSp>
      <p:sp>
        <p:nvSpPr>
          <p:cNvPr id="211" name="テキスト ボックス 210"/>
          <p:cNvSpPr txBox="1"/>
          <p:nvPr/>
        </p:nvSpPr>
        <p:spPr>
          <a:xfrm>
            <a:off x="2771880" y="5589272"/>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(0)</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212" name="テキスト ボックス 211"/>
          <p:cNvSpPr txBox="1"/>
          <p:nvPr/>
        </p:nvSpPr>
        <p:spPr>
          <a:xfrm>
            <a:off x="4212040" y="5589240"/>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(2)</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213" name="テキスト ボックス 212"/>
          <p:cNvSpPr txBox="1"/>
          <p:nvPr/>
        </p:nvSpPr>
        <p:spPr>
          <a:xfrm>
            <a:off x="4932120" y="5589272"/>
            <a:ext cx="720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r,n</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(3)</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214" name="テキスト ボックス 213"/>
          <p:cNvSpPr txBox="1"/>
          <p:nvPr/>
        </p:nvSpPr>
        <p:spPr>
          <a:xfrm>
            <a:off x="6012160" y="4580423"/>
            <a:ext cx="720000" cy="288000"/>
          </a:xfrm>
          <a:prstGeom prst="rect">
            <a:avLst/>
          </a:prstGeom>
          <a:noFill/>
        </p:spPr>
        <p:txBody>
          <a:bodyPr wrap="square" lIns="0" tIns="0" rIns="0" bIns="0" rtlCol="0" anchor="ctr" anchorCtr="0">
            <a:noAutofit/>
          </a:bodyPr>
          <a:lstStyle/>
          <a:p>
            <a:pPr algn="ctr"/>
            <a:r>
              <a:rPr lang="en-US" altLang="ja-JP" dirty="0" err="1" smtClean="0">
                <a:solidFill>
                  <a:srgbClr val="0000FF"/>
                </a:solidFill>
                <a:latin typeface="Arial" pitchFamily="34" charset="0"/>
                <a:cs typeface="Arial Unicode MS" pitchFamily="50" charset="-128"/>
              </a:rPr>
              <a:t>t</a:t>
            </a:r>
            <a:r>
              <a:rPr lang="en-US" altLang="ja-JP" baseline="-25000" dirty="0" err="1" smtClean="0">
                <a:solidFill>
                  <a:srgbClr val="0000FF"/>
                </a:solidFill>
                <a:latin typeface="Arial" pitchFamily="34" charset="0"/>
                <a:cs typeface="Arial Unicode MS" pitchFamily="50" charset="-128"/>
              </a:rPr>
              <a:t>af</a:t>
            </a:r>
            <a:r>
              <a:rPr lang="en-US" altLang="ja-JP" dirty="0" smtClean="0">
                <a:solidFill>
                  <a:srgbClr val="0000FF"/>
                </a:solidFill>
                <a:latin typeface="Arial" pitchFamily="34" charset="0"/>
                <a:cs typeface="Arial Unicode MS" pitchFamily="50" charset="-128"/>
              </a:rPr>
              <a:t>(3)</a:t>
            </a:r>
            <a:endParaRPr kumimoji="1" lang="ja-JP" altLang="en-US" dirty="0">
              <a:solidFill>
                <a:srgbClr val="0000FF"/>
              </a:solidFill>
              <a:latin typeface="Arial" pitchFamily="34" charset="0"/>
              <a:cs typeface="Arial Unicode MS" pitchFamily="50" charset="-128"/>
            </a:endParaRPr>
          </a:p>
        </p:txBody>
      </p:sp>
      <p:sp>
        <p:nvSpPr>
          <p:cNvPr id="215" name="テキスト ボックス 214"/>
          <p:cNvSpPr txBox="1"/>
          <p:nvPr/>
        </p:nvSpPr>
        <p:spPr>
          <a:xfrm>
            <a:off x="2843872" y="6021320"/>
            <a:ext cx="576000" cy="288000"/>
          </a:xfrm>
          <a:prstGeom prst="rect">
            <a:avLst/>
          </a:prstGeom>
          <a:noFill/>
        </p:spPr>
        <p:txBody>
          <a:bodyPr wrap="square" lIns="0" tIns="0" rIns="0" bIns="0" rtlCol="0" anchor="ctr" anchorCtr="0">
            <a:noAutofit/>
          </a:bodyPr>
          <a:lstStyle/>
          <a:p>
            <a:pPr algn="ctr"/>
            <a:r>
              <a:rPr lang="en-US" altLang="ja-JP" b="1" dirty="0" err="1" smtClean="0">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effectLst>
                  <a:outerShdw blurRad="38100" dist="38100" dir="2700000" algn="tl">
                    <a:srgbClr val="000000">
                      <a:alpha val="43137"/>
                    </a:srgbClr>
                  </a:outerShdw>
                </a:effectLst>
                <a:latin typeface="Arial" pitchFamily="34" charset="0"/>
                <a:cs typeface="Arial Unicode MS" pitchFamily="50" charset="-128"/>
              </a:rPr>
              <a:t>r</a:t>
            </a: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(0)</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217" name="テキスト ボックス 216"/>
          <p:cNvSpPr txBox="1"/>
          <p:nvPr/>
        </p:nvSpPr>
        <p:spPr>
          <a:xfrm>
            <a:off x="4716016" y="6021320"/>
            <a:ext cx="576000" cy="288000"/>
          </a:xfrm>
          <a:prstGeom prst="rect">
            <a:avLst/>
          </a:prstGeom>
          <a:noFill/>
        </p:spPr>
        <p:txBody>
          <a:bodyPr wrap="square" lIns="0" tIns="0" rIns="0" bIns="0" rtlCol="0" anchor="ctr" anchorCtr="0">
            <a:noAutofit/>
          </a:bodyPr>
          <a:lstStyle/>
          <a:p>
            <a:pPr algn="ctr"/>
            <a:r>
              <a:rPr lang="en-US" altLang="ja-JP" b="1" dirty="0" err="1" smtClean="0">
                <a:solidFill>
                  <a:schemeClr val="tx1"/>
                </a:solidFill>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solidFill>
                  <a:schemeClr val="tx1"/>
                </a:solidFill>
                <a:effectLst>
                  <a:outerShdw blurRad="38100" dist="38100" dir="2700000" algn="tl">
                    <a:srgbClr val="000000">
                      <a:alpha val="43137"/>
                    </a:srgbClr>
                  </a:outerShdw>
                </a:effectLst>
                <a:latin typeface="Arial" pitchFamily="34" charset="0"/>
                <a:cs typeface="Arial Unicode MS" pitchFamily="50" charset="-128"/>
              </a:rPr>
              <a:t>r</a:t>
            </a:r>
            <a:r>
              <a:rPr lang="en-US" altLang="ja-JP" b="1" dirty="0" smtClean="0">
                <a:solidFill>
                  <a:schemeClr val="tx1"/>
                </a:solidFill>
                <a:effectLst>
                  <a:outerShdw blurRad="38100" dist="38100" dir="2700000" algn="tl">
                    <a:srgbClr val="000000">
                      <a:alpha val="43137"/>
                    </a:srgbClr>
                  </a:outerShdw>
                </a:effectLst>
                <a:latin typeface="Arial" pitchFamily="34" charset="0"/>
                <a:cs typeface="Arial Unicode MS" pitchFamily="50" charset="-128"/>
              </a:rPr>
              <a:t>(2)</a:t>
            </a:r>
            <a:endParaRPr kumimoji="1" lang="ja-JP" altLang="en-US" b="1" dirty="0">
              <a:solidFill>
                <a:schemeClr val="tx1"/>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221" name="テキスト ボックス 220"/>
          <p:cNvSpPr txBox="1"/>
          <p:nvPr/>
        </p:nvSpPr>
        <p:spPr>
          <a:xfrm>
            <a:off x="5724128" y="6021320"/>
            <a:ext cx="576000" cy="288000"/>
          </a:xfrm>
          <a:prstGeom prst="rect">
            <a:avLst/>
          </a:prstGeom>
          <a:noFill/>
        </p:spPr>
        <p:txBody>
          <a:bodyPr wrap="square" lIns="0" tIns="0" rIns="0" bIns="0" rtlCol="0" anchor="ctr" anchorCtr="0">
            <a:noAutofit/>
          </a:bodyPr>
          <a:lstStyle/>
          <a:p>
            <a:pPr algn="ctr"/>
            <a:r>
              <a:rPr lang="en-US" altLang="ja-JP" b="1" dirty="0" err="1" smtClean="0">
                <a:solidFill>
                  <a:schemeClr val="tx1"/>
                </a:solidFill>
                <a:effectLst>
                  <a:outerShdw blurRad="38100" dist="38100" dir="2700000" algn="tl">
                    <a:srgbClr val="000000">
                      <a:alpha val="43137"/>
                    </a:srgbClr>
                  </a:outerShdw>
                </a:effectLst>
                <a:latin typeface="Arial" pitchFamily="34" charset="0"/>
                <a:cs typeface="Arial Unicode MS" pitchFamily="50" charset="-128"/>
              </a:rPr>
              <a:t>t</a:t>
            </a:r>
            <a:r>
              <a:rPr lang="en-US" altLang="ja-JP" b="1" baseline="-25000" dirty="0" err="1" smtClean="0">
                <a:solidFill>
                  <a:schemeClr val="tx1"/>
                </a:solidFill>
                <a:effectLst>
                  <a:outerShdw blurRad="38100" dist="38100" dir="2700000" algn="tl">
                    <a:srgbClr val="000000">
                      <a:alpha val="43137"/>
                    </a:srgbClr>
                  </a:outerShdw>
                </a:effectLst>
                <a:latin typeface="Arial" pitchFamily="34" charset="0"/>
                <a:cs typeface="Arial Unicode MS" pitchFamily="50" charset="-128"/>
              </a:rPr>
              <a:t>r</a:t>
            </a:r>
            <a:r>
              <a:rPr lang="en-US" altLang="ja-JP" b="1" dirty="0" smtClean="0">
                <a:solidFill>
                  <a:schemeClr val="tx1"/>
                </a:solidFill>
                <a:effectLst>
                  <a:outerShdw blurRad="38100" dist="38100" dir="2700000" algn="tl">
                    <a:srgbClr val="000000">
                      <a:alpha val="43137"/>
                    </a:srgbClr>
                  </a:outerShdw>
                </a:effectLst>
                <a:latin typeface="Arial" pitchFamily="34" charset="0"/>
                <a:cs typeface="Arial Unicode MS" pitchFamily="50" charset="-128"/>
              </a:rPr>
              <a:t>(3)</a:t>
            </a:r>
            <a:endParaRPr kumimoji="1" lang="ja-JP" altLang="en-US" b="1" dirty="0">
              <a:solidFill>
                <a:schemeClr val="tx1"/>
              </a:solidFill>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222" name="直線矢印コネクタ 221"/>
          <p:cNvCxnSpPr/>
          <p:nvPr/>
        </p:nvCxnSpPr>
        <p:spPr>
          <a:xfrm flipV="1">
            <a:off x="4563172" y="5985284"/>
            <a:ext cx="4320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24" name="直線矢印コネクタ 223"/>
          <p:cNvCxnSpPr/>
          <p:nvPr/>
        </p:nvCxnSpPr>
        <p:spPr>
          <a:xfrm flipV="1">
            <a:off x="5292128" y="5985284"/>
            <a:ext cx="720000" cy="0"/>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25" name="直線矢印コネクタ 224"/>
          <p:cNvCxnSpPr>
            <a:endCxn id="170" idx="2"/>
          </p:cNvCxnSpPr>
          <p:nvPr/>
        </p:nvCxnSpPr>
        <p:spPr>
          <a:xfrm flipV="1">
            <a:off x="5005310" y="4869160"/>
            <a:ext cx="358738" cy="71992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228" name="直線矢印コネクタ 227"/>
          <p:cNvCxnSpPr/>
          <p:nvPr/>
        </p:nvCxnSpPr>
        <p:spPr>
          <a:xfrm flipV="1">
            <a:off x="6002933" y="4869160"/>
            <a:ext cx="358738" cy="71992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233" name="円/楕円 232"/>
          <p:cNvSpPr/>
          <p:nvPr/>
        </p:nvSpPr>
        <p:spPr bwMode="auto">
          <a:xfrm>
            <a:off x="4932040" y="4509272"/>
            <a:ext cx="1872000" cy="431896"/>
          </a:xfrm>
          <a:prstGeom prst="ellipse">
            <a:avLst/>
          </a:prstGeom>
          <a:noFill/>
          <a:ln w="12700" cap="flat" cmpd="sng" algn="ctr">
            <a:solidFill>
              <a:srgbClr val="FF0000"/>
            </a:solidFill>
            <a:prstDash val="sysDash"/>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234" name="テキスト ボックス 233"/>
          <p:cNvSpPr txBox="1"/>
          <p:nvPr/>
        </p:nvSpPr>
        <p:spPr>
          <a:xfrm>
            <a:off x="7020368" y="4436423"/>
            <a:ext cx="864000" cy="288000"/>
          </a:xfrm>
          <a:prstGeom prst="rect">
            <a:avLst/>
          </a:prstGeom>
          <a:noFill/>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Underflow</a:t>
            </a:r>
            <a:endParaRPr kumimoji="1" lang="ja-JP" altLang="en-US" sz="1400" dirty="0">
              <a:latin typeface="Arial" pitchFamily="34" charset="0"/>
              <a:cs typeface="Arial Unicode MS" pitchFamily="50" charset="-128"/>
            </a:endParaRPr>
          </a:p>
        </p:txBody>
      </p:sp>
      <p:cxnSp>
        <p:nvCxnSpPr>
          <p:cNvPr id="235" name="直線矢印コネクタ 234"/>
          <p:cNvCxnSpPr/>
          <p:nvPr/>
        </p:nvCxnSpPr>
        <p:spPr>
          <a:xfrm flipH="1">
            <a:off x="6804168" y="4580423"/>
            <a:ext cx="216104" cy="144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239" name="テキスト ボックス 238"/>
          <p:cNvSpPr txBox="1"/>
          <p:nvPr/>
        </p:nvSpPr>
        <p:spPr>
          <a:xfrm>
            <a:off x="5580112" y="5697268"/>
            <a:ext cx="864000" cy="288000"/>
          </a:xfrm>
          <a:prstGeom prst="rect">
            <a:avLst/>
          </a:prstGeom>
          <a:noFill/>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Delayed</a:t>
            </a:r>
            <a:endParaRPr kumimoji="1" lang="ja-JP" altLang="en-US" sz="1400" dirty="0">
              <a:latin typeface="Arial" pitchFamily="34" charset="0"/>
              <a:cs typeface="Arial Unicode MS" pitchFamily="50" charset="-128"/>
            </a:endParaRPr>
          </a:p>
        </p:txBody>
      </p:sp>
      <p:cxnSp>
        <p:nvCxnSpPr>
          <p:cNvPr id="242" name="直線矢印コネクタ 241"/>
          <p:cNvCxnSpPr/>
          <p:nvPr/>
        </p:nvCxnSpPr>
        <p:spPr>
          <a:xfrm flipV="1">
            <a:off x="2411760" y="1273572"/>
            <a:ext cx="0" cy="5040000"/>
          </a:xfrm>
          <a:prstGeom prst="straightConnector1">
            <a:avLst/>
          </a:prstGeom>
          <a:ln w="12700">
            <a:solidFill>
              <a:schemeClr val="bg1">
                <a:lumMod val="75000"/>
              </a:schemeClr>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247" name="テキスト ボックス 246"/>
          <p:cNvSpPr txBox="1"/>
          <p:nvPr/>
        </p:nvSpPr>
        <p:spPr>
          <a:xfrm>
            <a:off x="6732272" y="6238204"/>
            <a:ext cx="2160208" cy="288000"/>
          </a:xfrm>
          <a:prstGeom prst="rect">
            <a:avLst/>
          </a:prstGeom>
          <a:noFill/>
        </p:spPr>
        <p:txBody>
          <a:bodyPr wrap="square" lIns="0" tIns="0" rIns="0" bIns="0" rtlCol="0" anchor="ctr" anchorCtr="0">
            <a:noAutofit/>
          </a:bodyPr>
          <a:lstStyle/>
          <a:p>
            <a:r>
              <a:rPr lang="en-US" altLang="ja-JP" dirty="0" smtClean="0">
                <a:latin typeface="Arial" pitchFamily="34" charset="0"/>
                <a:cs typeface="Arial Unicode MS" pitchFamily="50" charset="-128"/>
              </a:rPr>
              <a:t>RT: Removal time</a:t>
            </a:r>
            <a:endParaRPr lang="ja-JP" altLang="en-US" dirty="0">
              <a:latin typeface="Arial" pitchFamily="34" charset="0"/>
              <a:cs typeface="Arial Unicode MS" pitchFamily="50" charset="-128"/>
            </a:endParaRPr>
          </a:p>
        </p:txBody>
      </p:sp>
      <p:sp>
        <p:nvSpPr>
          <p:cNvPr id="248" name="テキスト ボックス 247"/>
          <p:cNvSpPr txBox="1"/>
          <p:nvPr/>
        </p:nvSpPr>
        <p:spPr>
          <a:xfrm>
            <a:off x="6804280" y="1088780"/>
            <a:ext cx="1440128" cy="360000"/>
          </a:xfrm>
          <a:prstGeom prst="rect">
            <a:avLst/>
          </a:prstGeom>
          <a:noFill/>
        </p:spPr>
        <p:txBody>
          <a:bodyPr wrap="square" lIns="0" tIns="0" rIns="0" bIns="0" rtlCol="0" anchor="ctr" anchorCtr="0">
            <a:noAutofit/>
          </a:bodyPr>
          <a:lstStyle/>
          <a:p>
            <a:pPr algn="ctr"/>
            <a:r>
              <a:rPr lang="en-US" altLang="ja-JP" b="1" dirty="0" smtClean="0">
                <a:effectLst>
                  <a:outerShdw blurRad="38100" dist="38100" dir="2700000" algn="tl">
                    <a:srgbClr val="000000">
                      <a:alpha val="43137"/>
                    </a:srgbClr>
                  </a:outerShdw>
                </a:effectLst>
                <a:latin typeface="Arial" pitchFamily="34" charset="0"/>
                <a:cs typeface="Arial Unicode MS" pitchFamily="50" charset="-128"/>
              </a:rPr>
              <a:t>Big picture</a:t>
            </a:r>
            <a:endParaRPr kumimoji="1" lang="ja-JP" altLang="en-US" b="1" dirty="0">
              <a:effectLst>
                <a:outerShdw blurRad="38100" dist="38100" dir="2700000" algn="tl">
                  <a:srgbClr val="000000">
                    <a:alpha val="43137"/>
                  </a:srgbClr>
                </a:outerShdw>
              </a:effectLst>
              <a:latin typeface="Arial" pitchFamily="34" charset="0"/>
              <a:cs typeface="Arial Unicode MS" pitchFamily="50" charset="-128"/>
            </a:endParaRPr>
          </a:p>
        </p:txBody>
      </p:sp>
      <p:sp>
        <p:nvSpPr>
          <p:cNvPr id="251" name="円/楕円 250"/>
          <p:cNvSpPr/>
          <p:nvPr/>
        </p:nvSpPr>
        <p:spPr bwMode="auto">
          <a:xfrm>
            <a:off x="6588224" y="1196692"/>
            <a:ext cx="288000" cy="144000"/>
          </a:xfrm>
          <a:prstGeom prst="ellipse">
            <a:avLst/>
          </a:prstGeom>
          <a:noFill/>
          <a:ln w="12700" cap="flat" cmpd="sng" algn="ctr">
            <a:solidFill>
              <a:srgbClr val="FF0000"/>
            </a:solidFill>
            <a:prstDash val="sysDash"/>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252" name="直線矢印コネクタ 251"/>
          <p:cNvCxnSpPr/>
          <p:nvPr/>
        </p:nvCxnSpPr>
        <p:spPr>
          <a:xfrm>
            <a:off x="1681953" y="1412920"/>
            <a:ext cx="0" cy="1296000"/>
          </a:xfrm>
          <a:prstGeom prst="straightConnector1">
            <a:avLst/>
          </a:prstGeom>
          <a:ln w="2540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253" name="直線矢印コネクタ 252"/>
          <p:cNvCxnSpPr/>
          <p:nvPr/>
        </p:nvCxnSpPr>
        <p:spPr>
          <a:xfrm>
            <a:off x="1691680" y="4293240"/>
            <a:ext cx="0" cy="1296000"/>
          </a:xfrm>
          <a:prstGeom prst="straightConnector1">
            <a:avLst/>
          </a:prstGeom>
          <a:ln w="2540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254" name="テキスト ボックス 253"/>
          <p:cNvSpPr txBox="1"/>
          <p:nvPr/>
        </p:nvSpPr>
        <p:spPr>
          <a:xfrm>
            <a:off x="973248" y="4302542"/>
            <a:ext cx="718432"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a:t>
            </a:r>
          </a:p>
          <a:p>
            <a:pPr algn="ctr"/>
            <a:r>
              <a:rPr kumimoji="1" lang="en-US" altLang="ja-JP" sz="1600" dirty="0" smtClean="0">
                <a:latin typeface="Arial" pitchFamily="34" charset="0"/>
                <a:cs typeface="Arial Unicode MS" pitchFamily="50" charset="-128"/>
              </a:rPr>
              <a:t>fullness</a:t>
            </a:r>
            <a:endParaRPr kumimoji="1" lang="ja-JP" altLang="en-US" sz="1600" dirty="0">
              <a:latin typeface="Arial" pitchFamily="34" charset="0"/>
              <a:cs typeface="Arial Unicode MS" pitchFamily="50" charset="-128"/>
            </a:endParaRPr>
          </a:p>
        </p:txBody>
      </p:sp>
      <p:sp>
        <p:nvSpPr>
          <p:cNvPr id="255" name="テキスト ボックス 254"/>
          <p:cNvSpPr txBox="1"/>
          <p:nvPr/>
        </p:nvSpPr>
        <p:spPr>
          <a:xfrm>
            <a:off x="973248" y="1429907"/>
            <a:ext cx="718432"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a:t>
            </a:r>
          </a:p>
          <a:p>
            <a:pPr algn="ctr"/>
            <a:r>
              <a:rPr kumimoji="1" lang="en-US" altLang="ja-JP" sz="1600" dirty="0" smtClean="0">
                <a:latin typeface="Arial" pitchFamily="34" charset="0"/>
                <a:cs typeface="Arial Unicode MS" pitchFamily="50" charset="-128"/>
              </a:rPr>
              <a:t>fullness</a:t>
            </a:r>
            <a:endParaRPr kumimoji="1" lang="ja-JP" altLang="en-US" sz="1600" dirty="0">
              <a:latin typeface="Arial" pitchFamily="34" charset="0"/>
              <a:cs typeface="Arial Unicode MS" pitchFamily="50" charset="-128"/>
            </a:endParaRPr>
          </a:p>
        </p:txBody>
      </p:sp>
    </p:spTree>
    <p:extLst>
      <p:ext uri="{BB962C8B-B14F-4D97-AF65-F5344CB8AC3E}">
        <p14:creationId xmlns:p14="http://schemas.microsoft.com/office/powerpoint/2010/main" val="2440381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Problem</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4</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729" y="1448780"/>
            <a:ext cx="8006715" cy="5137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1691680" y="800772"/>
            <a:ext cx="5760000" cy="576000"/>
          </a:xfrm>
          <a:prstGeom prst="rect">
            <a:avLst/>
          </a:prstGeom>
          <a:solidFill>
            <a:schemeClr val="accent5"/>
          </a:solidFill>
          <a:ln>
            <a:noFill/>
          </a:ln>
        </p:spPr>
        <p:txBody>
          <a:bodyPr wrap="square" lIns="0" tIns="0" rIns="0" bIns="0" rtlCol="0" anchor="ctr" anchorCtr="0">
            <a:noAutofit/>
          </a:bodyPr>
          <a:lstStyle/>
          <a:p>
            <a:r>
              <a:rPr kumimoji="1" lang="en-US" altLang="ja-JP" sz="2400" dirty="0" smtClean="0">
                <a:latin typeface="+mj-lt"/>
                <a:cs typeface="Arial Unicode MS" pitchFamily="50" charset="-128"/>
              </a:rPr>
              <a:t>Misalignment of displa</a:t>
            </a:r>
            <a:r>
              <a:rPr lang="en-US" altLang="ja-JP" sz="2400" dirty="0" smtClean="0">
                <a:latin typeface="+mj-lt"/>
                <a:cs typeface="Arial Unicode MS" pitchFamily="50" charset="-128"/>
              </a:rPr>
              <a:t>y timing occurs</a:t>
            </a:r>
            <a:endParaRPr kumimoji="1" lang="ja-JP" altLang="en-US" sz="2400" dirty="0">
              <a:latin typeface="+mj-lt"/>
              <a:cs typeface="Arial Unicode MS" pitchFamily="50" charset="-128"/>
            </a:endParaRPr>
          </a:p>
        </p:txBody>
      </p:sp>
    </p:spTree>
    <p:extLst>
      <p:ext uri="{BB962C8B-B14F-4D97-AF65-F5344CB8AC3E}">
        <p14:creationId xmlns:p14="http://schemas.microsoft.com/office/powerpoint/2010/main" val="786571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Proposal</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5</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テキスト ボックス 6"/>
          <p:cNvSpPr txBox="1"/>
          <p:nvPr/>
        </p:nvSpPr>
        <p:spPr>
          <a:xfrm>
            <a:off x="251520" y="764704"/>
            <a:ext cx="7200000" cy="360000"/>
          </a:xfrm>
          <a:prstGeom prst="rect">
            <a:avLst/>
          </a:prstGeom>
          <a:solidFill>
            <a:schemeClr val="accent5"/>
          </a:solidFill>
          <a:ln>
            <a:noFill/>
          </a:ln>
        </p:spPr>
        <p:txBody>
          <a:bodyPr wrap="square" lIns="0" tIns="0" rIns="0" bIns="0" rtlCol="0" anchor="ctr" anchorCtr="0">
            <a:noAutofit/>
          </a:bodyPr>
          <a:lstStyle/>
          <a:p>
            <a:r>
              <a:rPr kumimoji="1" lang="en-US" altLang="ja-JP" sz="2400" dirty="0" smtClean="0">
                <a:latin typeface="+mj-lt"/>
                <a:cs typeface="Arial Unicode MS" pitchFamily="50" charset="-128"/>
              </a:rPr>
              <a:t>Removal time </a:t>
            </a:r>
            <a:r>
              <a:rPr kumimoji="1" lang="en-US" altLang="ja-JP" sz="2400" dirty="0" err="1" smtClean="0">
                <a:latin typeface="+mj-lt"/>
                <a:cs typeface="Arial Unicode MS" pitchFamily="50" charset="-128"/>
              </a:rPr>
              <a:t>t</a:t>
            </a:r>
            <a:r>
              <a:rPr kumimoji="1" lang="en-US" altLang="ja-JP" sz="2400" baseline="-25000" dirty="0" err="1" smtClean="0">
                <a:latin typeface="+mj-lt"/>
                <a:cs typeface="Arial Unicode MS" pitchFamily="50" charset="-128"/>
              </a:rPr>
              <a:t>r</a:t>
            </a:r>
            <a:r>
              <a:rPr kumimoji="1" lang="en-US" altLang="ja-JP" sz="2400" dirty="0" smtClean="0">
                <a:latin typeface="+mj-lt"/>
                <a:cs typeface="Arial Unicode MS" pitchFamily="50" charset="-128"/>
              </a:rPr>
              <a:t>(m) of DU m when </a:t>
            </a:r>
            <a:r>
              <a:rPr kumimoji="1" lang="en-US" altLang="ja-JP" sz="2400" dirty="0" err="1" smtClean="0">
                <a:latin typeface="+mj-lt"/>
                <a:cs typeface="Arial Unicode MS" pitchFamily="50" charset="-128"/>
              </a:rPr>
              <a:t>t</a:t>
            </a:r>
            <a:r>
              <a:rPr kumimoji="1" lang="en-US" altLang="ja-JP" sz="2400" baseline="-25000" dirty="0" err="1" smtClean="0">
                <a:latin typeface="+mj-lt"/>
                <a:cs typeface="Arial Unicode MS" pitchFamily="50" charset="-128"/>
              </a:rPr>
              <a:t>af</a:t>
            </a:r>
            <a:r>
              <a:rPr kumimoji="1" lang="en-US" altLang="ja-JP" sz="2400" dirty="0" smtClean="0">
                <a:latin typeface="+mj-lt"/>
                <a:cs typeface="Arial Unicode MS" pitchFamily="50" charset="-128"/>
              </a:rPr>
              <a:t>(m) &lt; </a:t>
            </a:r>
            <a:r>
              <a:rPr kumimoji="1" lang="en-US" altLang="ja-JP" sz="2400" dirty="0" err="1" smtClean="0">
                <a:latin typeface="+mj-lt"/>
                <a:cs typeface="Arial Unicode MS" pitchFamily="50" charset="-128"/>
              </a:rPr>
              <a:t>t</a:t>
            </a:r>
            <a:r>
              <a:rPr kumimoji="1" lang="en-US" altLang="ja-JP" sz="2400" baseline="-25000" dirty="0" err="1" smtClean="0">
                <a:latin typeface="+mj-lt"/>
                <a:cs typeface="Arial Unicode MS" pitchFamily="50" charset="-128"/>
              </a:rPr>
              <a:t>r,n</a:t>
            </a:r>
            <a:r>
              <a:rPr kumimoji="1" lang="en-US" altLang="ja-JP" sz="2400" dirty="0" smtClean="0">
                <a:latin typeface="+mj-lt"/>
                <a:cs typeface="Arial Unicode MS" pitchFamily="50" charset="-128"/>
              </a:rPr>
              <a:t>(m)</a:t>
            </a:r>
            <a:endParaRPr kumimoji="1" lang="ja-JP" altLang="en-US" sz="2400" dirty="0">
              <a:latin typeface="+mj-lt"/>
              <a:cs typeface="Arial Unicode MS" pitchFamily="50" charset="-128"/>
            </a:endParaRPr>
          </a:p>
        </p:txBody>
      </p:sp>
      <p:sp>
        <p:nvSpPr>
          <p:cNvPr id="8" name="テキスト ボックス 7"/>
          <p:cNvSpPr txBox="1"/>
          <p:nvPr/>
        </p:nvSpPr>
        <p:spPr>
          <a:xfrm>
            <a:off x="971600" y="1556792"/>
            <a:ext cx="5760640" cy="360000"/>
          </a:xfrm>
          <a:prstGeom prst="rect">
            <a:avLst/>
          </a:prstGeom>
          <a:solidFill>
            <a:srgbClr val="FFFFCC"/>
          </a:solidFill>
          <a:ln>
            <a:noFill/>
          </a:ln>
        </p:spPr>
        <p:txBody>
          <a:bodyPr wrap="square" lIns="0" tIns="0" rIns="0" bIns="0" rtlCol="0" anchor="ctr" anchorCtr="0">
            <a:noAutofit/>
          </a:bodyPr>
          <a:lstStyle/>
          <a:p>
            <a:pPr algn="l"/>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r</a:t>
            </a:r>
            <a:r>
              <a:rPr lang="en-US" altLang="ja-JP" sz="2000" dirty="0" smtClean="0">
                <a:latin typeface="Times New Roman" pitchFamily="18" charset="0"/>
                <a:cs typeface="Times New Roman" pitchFamily="18" charset="0"/>
              </a:rPr>
              <a:t>(m) </a:t>
            </a:r>
            <a:r>
              <a:rPr lang="en-US" altLang="ja-JP" sz="2000" dirty="0">
                <a:latin typeface="Times New Roman" pitchFamily="18" charset="0"/>
                <a:cs typeface="Times New Roman" pitchFamily="18" charset="0"/>
              </a:rPr>
              <a:t>=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r,n</a:t>
            </a:r>
            <a:r>
              <a:rPr lang="en-US" altLang="ja-JP" sz="2000" dirty="0" smtClean="0">
                <a:latin typeface="Times New Roman" pitchFamily="18" charset="0"/>
                <a:cs typeface="Times New Roman" pitchFamily="18" charset="0"/>
              </a:rPr>
              <a:t>(m) </a:t>
            </a:r>
            <a:r>
              <a:rPr lang="en-US" altLang="ja-JP" sz="2000" dirty="0">
                <a:latin typeface="Times New Roman" pitchFamily="18" charset="0"/>
                <a:cs typeface="Times New Roman" pitchFamily="18" charset="0"/>
              </a:rPr>
              <a:t>+ </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c</a:t>
            </a:r>
            <a:r>
              <a:rPr lang="en-US" altLang="ja-JP" sz="2000" dirty="0">
                <a:latin typeface="Times New Roman" pitchFamily="18" charset="0"/>
                <a:cs typeface="Times New Roman" pitchFamily="18" charset="0"/>
              </a:rPr>
              <a:t> * Ceil</a:t>
            </a:r>
            <a:r>
              <a:rPr lang="en-US" altLang="ja-JP" sz="2000" dirty="0" smtClean="0">
                <a:latin typeface="Times New Roman" pitchFamily="18" charset="0"/>
                <a:cs typeface="Times New Roman" pitchFamily="18" charset="0"/>
              </a:rPr>
              <a:t>((</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af</a:t>
            </a:r>
            <a:r>
              <a:rPr lang="en-US" altLang="ja-JP" sz="2000" dirty="0" smtClean="0">
                <a:latin typeface="Times New Roman" pitchFamily="18" charset="0"/>
                <a:cs typeface="Times New Roman" pitchFamily="18" charset="0"/>
              </a:rPr>
              <a:t>(m) </a:t>
            </a:r>
            <a:r>
              <a:rPr lang="en-US" altLang="ja-JP" sz="2000" dirty="0">
                <a:latin typeface="Times New Roman" pitchFamily="18" charset="0"/>
                <a:cs typeface="Times New Roman" pitchFamily="18" charset="0"/>
              </a:rPr>
              <a:t>−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r,n</a:t>
            </a:r>
            <a:r>
              <a:rPr lang="en-US" altLang="ja-JP" sz="2000" dirty="0" smtClean="0">
                <a:latin typeface="Times New Roman" pitchFamily="18" charset="0"/>
                <a:cs typeface="Times New Roman" pitchFamily="18" charset="0"/>
              </a:rPr>
              <a:t>(m))¸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c</a:t>
            </a:r>
            <a:r>
              <a:rPr lang="en-US" altLang="ja-JP" sz="2000" dirty="0" smtClean="0">
                <a:latin typeface="Times New Roman" pitchFamily="18" charset="0"/>
                <a:cs typeface="Times New Roman" pitchFamily="18" charset="0"/>
              </a:rPr>
              <a:t>)</a:t>
            </a:r>
            <a:endParaRPr kumimoji="1" lang="ja-JP" altLang="en-US" sz="2000" dirty="0">
              <a:latin typeface="Times New Roman" pitchFamily="18" charset="0"/>
              <a:cs typeface="Times New Roman" pitchFamily="18" charset="0"/>
            </a:endParaRPr>
          </a:p>
        </p:txBody>
      </p:sp>
      <p:sp>
        <p:nvSpPr>
          <p:cNvPr id="9" name="テキスト ボックス 8"/>
          <p:cNvSpPr txBox="1"/>
          <p:nvPr/>
        </p:nvSpPr>
        <p:spPr>
          <a:xfrm>
            <a:off x="972400" y="1196752"/>
            <a:ext cx="2879520" cy="288000"/>
          </a:xfrm>
          <a:prstGeom prst="rect">
            <a:avLst/>
          </a:prstGeom>
          <a:noFill/>
        </p:spPr>
        <p:txBody>
          <a:bodyPr wrap="square" lIns="0" tIns="0" rIns="0" bIns="0" rtlCol="0" anchor="ctr" anchorCtr="0">
            <a:noAutofit/>
          </a:bodyPr>
          <a:lstStyle/>
          <a:p>
            <a:pPr algn="ctr"/>
            <a:r>
              <a:rPr lang="en-US" altLang="ja-JP" sz="2000" dirty="0" err="1" smtClean="0">
                <a:latin typeface="Arial" pitchFamily="34" charset="0"/>
                <a:cs typeface="Arial Unicode MS" pitchFamily="50" charset="-128"/>
              </a:rPr>
              <a:t>t</a:t>
            </a:r>
            <a:r>
              <a:rPr lang="en-US" altLang="ja-JP" sz="2000" baseline="-25000" dirty="0" err="1" smtClean="0">
                <a:latin typeface="Arial" pitchFamily="34" charset="0"/>
                <a:cs typeface="Arial Unicode MS" pitchFamily="50" charset="-128"/>
              </a:rPr>
              <a:t>c</a:t>
            </a:r>
            <a:r>
              <a:rPr lang="en-US" altLang="ja-JP" sz="2000" dirty="0" smtClean="0">
                <a:latin typeface="Arial" pitchFamily="34" charset="0"/>
                <a:cs typeface="Arial Unicode MS" pitchFamily="50" charset="-128"/>
              </a:rPr>
              <a:t> is used instead of </a:t>
            </a:r>
            <a:r>
              <a:rPr lang="en-US" altLang="ja-JP" sz="2000" dirty="0" err="1" smtClean="0">
                <a:latin typeface="Arial" pitchFamily="34" charset="0"/>
                <a:cs typeface="Arial Unicode MS" pitchFamily="50" charset="-128"/>
              </a:rPr>
              <a:t>t</a:t>
            </a:r>
            <a:r>
              <a:rPr lang="en-US" altLang="ja-JP" sz="2000" baseline="-25000" dirty="0" err="1" smtClean="0">
                <a:latin typeface="Arial" pitchFamily="34" charset="0"/>
                <a:cs typeface="Arial Unicode MS" pitchFamily="50" charset="-128"/>
              </a:rPr>
              <a:t>c_sub</a:t>
            </a:r>
            <a:endParaRPr kumimoji="1" lang="ja-JP" altLang="en-US" sz="2000" baseline="-25000" dirty="0">
              <a:latin typeface="Arial" pitchFamily="34" charset="0"/>
              <a:cs typeface="Arial Unicode MS" pitchFamily="50" charset="-128"/>
            </a:endParaRPr>
          </a:p>
        </p:txBody>
      </p:sp>
      <p:sp>
        <p:nvSpPr>
          <p:cNvPr id="10" name="テキスト ボックス 9"/>
          <p:cNvSpPr txBox="1"/>
          <p:nvPr/>
        </p:nvSpPr>
        <p:spPr>
          <a:xfrm>
            <a:off x="252320" y="2060848"/>
            <a:ext cx="7200000" cy="360000"/>
          </a:xfrm>
          <a:prstGeom prst="rect">
            <a:avLst/>
          </a:prstGeom>
          <a:solidFill>
            <a:schemeClr val="accent5"/>
          </a:solidFill>
          <a:ln>
            <a:noFill/>
          </a:ln>
        </p:spPr>
        <p:txBody>
          <a:bodyPr wrap="square" lIns="0" tIns="0" rIns="0" bIns="0" rtlCol="0" anchor="ctr" anchorCtr="0">
            <a:noAutofit/>
          </a:bodyPr>
          <a:lstStyle/>
          <a:p>
            <a:r>
              <a:rPr kumimoji="1" lang="en-US" altLang="ja-JP" sz="2400" dirty="0" smtClean="0">
                <a:latin typeface="+mj-lt"/>
                <a:cs typeface="Arial Unicode MS" pitchFamily="50" charset="-128"/>
              </a:rPr>
              <a:t>Removal time </a:t>
            </a:r>
            <a:r>
              <a:rPr kumimoji="1" lang="en-US" altLang="ja-JP" sz="2400" dirty="0" err="1" smtClean="0">
                <a:latin typeface="+mj-lt"/>
                <a:cs typeface="Arial Unicode MS" pitchFamily="50" charset="-128"/>
              </a:rPr>
              <a:t>t</a:t>
            </a:r>
            <a:r>
              <a:rPr kumimoji="1" lang="en-US" altLang="ja-JP" sz="2400" baseline="-25000" dirty="0" err="1" smtClean="0">
                <a:latin typeface="+mj-lt"/>
                <a:cs typeface="Arial Unicode MS" pitchFamily="50" charset="-128"/>
              </a:rPr>
              <a:t>r</a:t>
            </a:r>
            <a:r>
              <a:rPr kumimoji="1" lang="en-US" altLang="ja-JP" sz="2400" dirty="0" smtClean="0">
                <a:latin typeface="+mj-lt"/>
                <a:cs typeface="Arial Unicode MS" pitchFamily="50" charset="-128"/>
              </a:rPr>
              <a:t>(m’) of DU m’ (&gt; m) in the same AU</a:t>
            </a:r>
            <a:endParaRPr kumimoji="1" lang="ja-JP" altLang="en-US" sz="2400" dirty="0">
              <a:latin typeface="+mj-lt"/>
              <a:cs typeface="Arial Unicode MS" pitchFamily="50" charset="-128"/>
            </a:endParaRPr>
          </a:p>
        </p:txBody>
      </p:sp>
      <p:sp>
        <p:nvSpPr>
          <p:cNvPr id="11" name="テキスト ボックス 10"/>
          <p:cNvSpPr txBox="1"/>
          <p:nvPr/>
        </p:nvSpPr>
        <p:spPr>
          <a:xfrm>
            <a:off x="972400" y="2852936"/>
            <a:ext cx="7920080" cy="720000"/>
          </a:xfrm>
          <a:prstGeom prst="rect">
            <a:avLst/>
          </a:prstGeom>
          <a:solidFill>
            <a:srgbClr val="FFFFCC"/>
          </a:solidFill>
          <a:ln>
            <a:noFill/>
          </a:ln>
        </p:spPr>
        <p:txBody>
          <a:bodyPr wrap="square" lIns="0" tIns="0" rIns="0" bIns="0" rtlCol="0" anchor="ctr" anchorCtr="0">
            <a:noAutofit/>
          </a:bodyPr>
          <a:lstStyle/>
          <a:p>
            <a:pPr algn="l"/>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r</a:t>
            </a:r>
            <a:r>
              <a:rPr lang="en-US" altLang="ja-JP" sz="2000" dirty="0" smtClean="0">
                <a:latin typeface="Times New Roman" pitchFamily="18" charset="0"/>
                <a:cs typeface="Times New Roman" pitchFamily="18" charset="0"/>
              </a:rPr>
              <a:t>(m’) </a:t>
            </a:r>
            <a:r>
              <a:rPr lang="en-US" altLang="ja-JP" sz="2000" dirty="0">
                <a:latin typeface="Times New Roman" pitchFamily="18" charset="0"/>
                <a:cs typeface="Times New Roman" pitchFamily="18" charset="0"/>
              </a:rPr>
              <a:t>=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r,n</a:t>
            </a:r>
            <a:r>
              <a:rPr lang="en-US" altLang="ja-JP" sz="2000" dirty="0" smtClean="0">
                <a:latin typeface="Times New Roman" pitchFamily="18" charset="0"/>
                <a:cs typeface="Times New Roman" pitchFamily="18" charset="0"/>
              </a:rPr>
              <a:t>(m’) </a:t>
            </a:r>
            <a:r>
              <a:rPr lang="en-US" altLang="ja-JP" sz="2000" dirty="0">
                <a:latin typeface="Times New Roman" pitchFamily="18" charset="0"/>
                <a:cs typeface="Times New Roman" pitchFamily="18" charset="0"/>
              </a:rPr>
              <a:t>+ </a:t>
            </a:r>
            <a:r>
              <a:rPr lang="en-US" altLang="ja-JP" sz="2000" dirty="0" smtClean="0">
                <a:latin typeface="Times New Roman" pitchFamily="18" charset="0"/>
                <a:cs typeface="Times New Roman" pitchFamily="18" charset="0"/>
              </a:rPr>
              <a:t/>
            </a:r>
            <a:br>
              <a:rPr lang="en-US" altLang="ja-JP" sz="2000" dirty="0" smtClean="0">
                <a:latin typeface="Times New Roman" pitchFamily="18" charset="0"/>
                <a:cs typeface="Times New Roman" pitchFamily="18" charset="0"/>
              </a:rPr>
            </a:br>
            <a:r>
              <a:rPr lang="en-US" altLang="ja-JP" sz="2000" dirty="0" smtClean="0">
                <a:latin typeface="Times New Roman" pitchFamily="18" charset="0"/>
                <a:cs typeface="Times New Roman" pitchFamily="18" charset="0"/>
              </a:rPr>
              <a:t>     max((</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c</a:t>
            </a:r>
            <a:r>
              <a:rPr lang="en-US" altLang="ja-JP" sz="2000" dirty="0" smtClean="0">
                <a:latin typeface="Times New Roman" pitchFamily="18" charset="0"/>
                <a:cs typeface="Times New Roman" pitchFamily="18" charset="0"/>
              </a:rPr>
              <a:t> </a:t>
            </a:r>
            <a:r>
              <a:rPr lang="en-US" altLang="ja-JP" sz="2000" dirty="0">
                <a:latin typeface="Times New Roman" pitchFamily="18" charset="0"/>
                <a:cs typeface="Times New Roman" pitchFamily="18" charset="0"/>
              </a:rPr>
              <a:t>* Ceil</a:t>
            </a:r>
            <a:r>
              <a:rPr lang="en-US" altLang="ja-JP" sz="2000" dirty="0" smtClean="0">
                <a:latin typeface="Times New Roman" pitchFamily="18" charset="0"/>
                <a:cs typeface="Times New Roman" pitchFamily="18" charset="0"/>
              </a:rPr>
              <a:t>((</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af</a:t>
            </a:r>
            <a:r>
              <a:rPr lang="en-US" altLang="ja-JP" sz="2000" dirty="0" smtClean="0">
                <a:latin typeface="Times New Roman" pitchFamily="18" charset="0"/>
                <a:cs typeface="Times New Roman" pitchFamily="18" charset="0"/>
              </a:rPr>
              <a:t>(m) </a:t>
            </a:r>
            <a:r>
              <a:rPr lang="en-US" altLang="ja-JP" sz="2000" dirty="0">
                <a:latin typeface="Times New Roman" pitchFamily="18" charset="0"/>
                <a:cs typeface="Times New Roman" pitchFamily="18" charset="0"/>
              </a:rPr>
              <a:t>−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r,n</a:t>
            </a:r>
            <a:r>
              <a:rPr lang="en-US" altLang="ja-JP" sz="2000" dirty="0" smtClean="0">
                <a:latin typeface="Times New Roman" pitchFamily="18" charset="0"/>
                <a:cs typeface="Times New Roman" pitchFamily="18" charset="0"/>
              </a:rPr>
              <a:t>(m))¸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c</a:t>
            </a:r>
            <a:r>
              <a:rPr lang="en-US" altLang="ja-JP" sz="2000" dirty="0" smtClean="0">
                <a:latin typeface="Times New Roman" pitchFamily="18" charset="0"/>
                <a:cs typeface="Times New Roman" pitchFamily="18" charset="0"/>
              </a:rPr>
              <a:t>), max(0</a:t>
            </a:r>
            <a:r>
              <a:rPr lang="en-US" altLang="ja-JP" sz="2000" dirty="0">
                <a:latin typeface="Times New Roman" pitchFamily="18" charset="0"/>
                <a:cs typeface="Times New Roman" pitchFamily="18" charset="0"/>
              </a:rPr>
              <a:t>, </a:t>
            </a:r>
            <a:r>
              <a:rPr lang="en-US" altLang="ja-JP" sz="2000" dirty="0" err="1">
                <a:latin typeface="Times New Roman" pitchFamily="18" charset="0"/>
                <a:cs typeface="Times New Roman" pitchFamily="18" charset="0"/>
              </a:rPr>
              <a:t>t</a:t>
            </a:r>
            <a:r>
              <a:rPr lang="en-US" altLang="ja-JP" sz="2000" baseline="-25000" dirty="0" err="1">
                <a:latin typeface="Times New Roman" pitchFamily="18" charset="0"/>
                <a:cs typeface="Times New Roman" pitchFamily="18" charset="0"/>
              </a:rPr>
              <a:t>c</a:t>
            </a:r>
            <a:r>
              <a:rPr lang="en-US" altLang="ja-JP" sz="2000" dirty="0">
                <a:latin typeface="Times New Roman" pitchFamily="18" charset="0"/>
                <a:cs typeface="Times New Roman" pitchFamily="18" charset="0"/>
              </a:rPr>
              <a:t> * Ceil</a:t>
            </a:r>
            <a:r>
              <a:rPr lang="en-US" altLang="ja-JP" sz="2000" dirty="0" smtClean="0">
                <a:latin typeface="Times New Roman" pitchFamily="18" charset="0"/>
                <a:cs typeface="Times New Roman" pitchFamily="18" charset="0"/>
              </a:rPr>
              <a:t>((</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af</a:t>
            </a:r>
            <a:r>
              <a:rPr lang="en-US" altLang="ja-JP" sz="2000" dirty="0" smtClean="0">
                <a:latin typeface="Times New Roman" pitchFamily="18" charset="0"/>
                <a:cs typeface="Times New Roman" pitchFamily="18" charset="0"/>
              </a:rPr>
              <a:t>(m’) </a:t>
            </a:r>
            <a:r>
              <a:rPr lang="en-US" altLang="ja-JP" sz="2000" dirty="0">
                <a:latin typeface="Times New Roman" pitchFamily="18" charset="0"/>
                <a:cs typeface="Times New Roman" pitchFamily="18" charset="0"/>
              </a:rPr>
              <a:t>−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r,n</a:t>
            </a:r>
            <a:r>
              <a:rPr lang="en-US" altLang="ja-JP" sz="2000" dirty="0" smtClean="0">
                <a:latin typeface="Times New Roman" pitchFamily="18" charset="0"/>
                <a:cs typeface="Times New Roman" pitchFamily="18" charset="0"/>
              </a:rPr>
              <a:t>(m’))¸ </a:t>
            </a:r>
            <a:r>
              <a:rPr lang="en-US" altLang="ja-JP" sz="2000" dirty="0" err="1" smtClean="0">
                <a:latin typeface="Times New Roman" pitchFamily="18" charset="0"/>
                <a:cs typeface="Times New Roman" pitchFamily="18" charset="0"/>
              </a:rPr>
              <a:t>t</a:t>
            </a:r>
            <a:r>
              <a:rPr lang="en-US" altLang="ja-JP" sz="2000" baseline="-25000" dirty="0" err="1" smtClean="0">
                <a:latin typeface="Times New Roman" pitchFamily="18" charset="0"/>
                <a:cs typeface="Times New Roman" pitchFamily="18" charset="0"/>
              </a:rPr>
              <a:t>c</a:t>
            </a:r>
            <a:r>
              <a:rPr lang="en-US" altLang="ja-JP" sz="2000" dirty="0" smtClean="0">
                <a:latin typeface="Times New Roman" pitchFamily="18" charset="0"/>
                <a:cs typeface="Times New Roman" pitchFamily="18" charset="0"/>
              </a:rPr>
              <a:t>))</a:t>
            </a:r>
            <a:endParaRPr kumimoji="1" lang="ja-JP" altLang="en-US" sz="2000" dirty="0">
              <a:latin typeface="Times New Roman" pitchFamily="18" charset="0"/>
              <a:cs typeface="Times New Roman" pitchFamily="18" charset="0"/>
            </a:endParaRPr>
          </a:p>
        </p:txBody>
      </p:sp>
      <p:sp>
        <p:nvSpPr>
          <p:cNvPr id="12" name="テキスト ボックス 11"/>
          <p:cNvSpPr txBox="1"/>
          <p:nvPr/>
        </p:nvSpPr>
        <p:spPr>
          <a:xfrm>
            <a:off x="973200" y="2492896"/>
            <a:ext cx="5759040" cy="288000"/>
          </a:xfrm>
          <a:prstGeom prst="rect">
            <a:avLst/>
          </a:prstGeom>
          <a:noFill/>
        </p:spPr>
        <p:txBody>
          <a:bodyPr wrap="square" lIns="0" tIns="0" rIns="0" bIns="0" rtlCol="0" anchor="ctr" anchorCtr="0">
            <a:noAutofit/>
          </a:bodyPr>
          <a:lstStyle/>
          <a:p>
            <a:pPr algn="l"/>
            <a:r>
              <a:rPr lang="en-US" altLang="ja-JP" sz="2000" dirty="0" err="1">
                <a:latin typeface="+mn-lt"/>
                <a:cs typeface="Arial Unicode MS" pitchFamily="50" charset="-128"/>
              </a:rPr>
              <a:t>t</a:t>
            </a:r>
            <a:r>
              <a:rPr lang="en-US" altLang="ja-JP" sz="2000" baseline="-25000" dirty="0" err="1">
                <a:latin typeface="+mn-lt"/>
                <a:cs typeface="Arial Unicode MS" pitchFamily="50" charset="-128"/>
              </a:rPr>
              <a:t>r</a:t>
            </a:r>
            <a:r>
              <a:rPr lang="en-US" altLang="ja-JP" sz="2000" dirty="0">
                <a:latin typeface="+mn-lt"/>
                <a:cs typeface="Arial Unicode MS" pitchFamily="50" charset="-128"/>
              </a:rPr>
              <a:t>(m</a:t>
            </a:r>
            <a:r>
              <a:rPr lang="en-US" altLang="ja-JP" sz="2000" dirty="0" smtClean="0">
                <a:latin typeface="+mn-lt"/>
                <a:cs typeface="Arial Unicode MS" pitchFamily="50" charset="-128"/>
              </a:rPr>
              <a:t>’) is delayed regardless of underflow at DU m’</a:t>
            </a:r>
            <a:endParaRPr kumimoji="1" lang="ja-JP" altLang="en-US" sz="2000" dirty="0">
              <a:latin typeface="+mn-lt"/>
              <a:cs typeface="Arial Unicode MS" pitchFamily="50" charset="-128"/>
            </a:endParaRPr>
          </a:p>
        </p:txBody>
      </p:sp>
      <p:sp>
        <p:nvSpPr>
          <p:cNvPr id="13" name="テキスト ボックス 12"/>
          <p:cNvSpPr txBox="1"/>
          <p:nvPr/>
        </p:nvSpPr>
        <p:spPr>
          <a:xfrm>
            <a:off x="252320" y="3717032"/>
            <a:ext cx="7200000" cy="360000"/>
          </a:xfrm>
          <a:prstGeom prst="rect">
            <a:avLst/>
          </a:prstGeom>
          <a:solidFill>
            <a:schemeClr val="accent5"/>
          </a:solidFill>
          <a:ln>
            <a:noFill/>
          </a:ln>
        </p:spPr>
        <p:txBody>
          <a:bodyPr wrap="square" lIns="0" tIns="0" rIns="0" bIns="0" rtlCol="0" anchor="ctr" anchorCtr="0">
            <a:noAutofit/>
          </a:bodyPr>
          <a:lstStyle/>
          <a:p>
            <a:r>
              <a:rPr lang="en-US" altLang="ja-JP" sz="2400" dirty="0" smtClean="0">
                <a:latin typeface="+mj-lt"/>
                <a:cs typeface="Arial Unicode MS" pitchFamily="50" charset="-128"/>
              </a:rPr>
              <a:t>Additional constraint on bitstream conformance</a:t>
            </a:r>
            <a:endParaRPr kumimoji="1" lang="ja-JP" altLang="en-US" sz="2400" dirty="0">
              <a:latin typeface="+mj-lt"/>
              <a:cs typeface="Arial Unicode MS" pitchFamily="50" charset="-128"/>
            </a:endParaRPr>
          </a:p>
        </p:txBody>
      </p:sp>
      <p:sp>
        <p:nvSpPr>
          <p:cNvPr id="14" name="テキスト ボックス 13"/>
          <p:cNvSpPr txBox="1"/>
          <p:nvPr/>
        </p:nvSpPr>
        <p:spPr>
          <a:xfrm>
            <a:off x="971600" y="4149080"/>
            <a:ext cx="7200800" cy="576000"/>
          </a:xfrm>
          <a:prstGeom prst="rect">
            <a:avLst/>
          </a:prstGeom>
          <a:noFill/>
        </p:spPr>
        <p:txBody>
          <a:bodyPr wrap="square" lIns="0" tIns="0" rIns="0" bIns="0" rtlCol="0" anchor="ctr" anchorCtr="0">
            <a:noAutofit/>
          </a:bodyPr>
          <a:lstStyle/>
          <a:p>
            <a:pPr algn="l"/>
            <a:r>
              <a:rPr lang="en-US" altLang="ja-JP" sz="2000" dirty="0" smtClean="0">
                <a:latin typeface="+mn-lt"/>
                <a:cs typeface="Arial Unicode MS" pitchFamily="50" charset="-128"/>
              </a:rPr>
              <a:t>When an underflow occurs at a DU, an underflow shall also occurs at an AU containing the DU.</a:t>
            </a:r>
            <a:endParaRPr kumimoji="1" lang="ja-JP" altLang="en-US" sz="2000" dirty="0">
              <a:latin typeface="+mn-lt"/>
              <a:cs typeface="Arial Unicode MS" pitchFamily="50" charset="-128"/>
            </a:endParaRPr>
          </a:p>
        </p:txBody>
      </p:sp>
      <p:sp>
        <p:nvSpPr>
          <p:cNvPr id="15" name="テキスト ボックス 14"/>
          <p:cNvSpPr txBox="1"/>
          <p:nvPr/>
        </p:nvSpPr>
        <p:spPr>
          <a:xfrm>
            <a:off x="963567" y="4797184"/>
            <a:ext cx="7200800" cy="288000"/>
          </a:xfrm>
          <a:prstGeom prst="rect">
            <a:avLst/>
          </a:prstGeom>
          <a:noFill/>
        </p:spPr>
        <p:txBody>
          <a:bodyPr wrap="square" lIns="0" tIns="0" rIns="0" bIns="0" rtlCol="0" anchor="ctr" anchorCtr="0">
            <a:noAutofit/>
          </a:bodyPr>
          <a:lstStyle/>
          <a:p>
            <a:pPr algn="l"/>
            <a:r>
              <a:rPr lang="en-US" altLang="ja-JP" sz="2000" dirty="0" smtClean="0">
                <a:latin typeface="+mn-lt"/>
                <a:cs typeface="Arial Unicode MS" pitchFamily="50" charset="-128"/>
              </a:rPr>
              <a:t>In this case, </a:t>
            </a:r>
            <a:r>
              <a:rPr lang="en-US" altLang="ja-JP" sz="2000" dirty="0" err="1" smtClean="0">
                <a:latin typeface="+mj-lt"/>
                <a:cs typeface="Arial Unicode MS" pitchFamily="50" charset="-128"/>
              </a:rPr>
              <a:t>t</a:t>
            </a:r>
            <a:r>
              <a:rPr lang="en-US" altLang="ja-JP" sz="2000" baseline="-25000" dirty="0" err="1" smtClean="0">
                <a:latin typeface="+mj-lt"/>
                <a:cs typeface="Arial Unicode MS" pitchFamily="50" charset="-128"/>
              </a:rPr>
              <a:t>r</a:t>
            </a:r>
            <a:r>
              <a:rPr lang="en-US" altLang="ja-JP" sz="2000" dirty="0" smtClean="0">
                <a:latin typeface="+mj-lt"/>
                <a:cs typeface="Arial Unicode MS" pitchFamily="50" charset="-128"/>
              </a:rPr>
              <a:t>() </a:t>
            </a:r>
            <a:r>
              <a:rPr lang="en-US" altLang="ja-JP" sz="2000" dirty="0">
                <a:latin typeface="+mj-lt"/>
                <a:cs typeface="Arial Unicode MS" pitchFamily="50" charset="-128"/>
              </a:rPr>
              <a:t>of </a:t>
            </a:r>
            <a:r>
              <a:rPr lang="en-US" altLang="ja-JP" sz="2000" dirty="0" smtClean="0">
                <a:latin typeface="+mj-lt"/>
                <a:cs typeface="Arial Unicode MS" pitchFamily="50" charset="-128"/>
              </a:rPr>
              <a:t>the last DU in access unit n set to </a:t>
            </a:r>
            <a:r>
              <a:rPr lang="en-US" altLang="ja-JP" sz="2000" dirty="0" err="1" smtClean="0">
                <a:latin typeface="+mj-lt"/>
                <a:cs typeface="Arial Unicode MS" pitchFamily="50" charset="-128"/>
              </a:rPr>
              <a:t>t</a:t>
            </a:r>
            <a:r>
              <a:rPr lang="en-US" altLang="ja-JP" sz="2000" baseline="-25000" dirty="0" err="1" smtClean="0">
                <a:latin typeface="+mj-lt"/>
                <a:cs typeface="Arial Unicode MS" pitchFamily="50" charset="-128"/>
              </a:rPr>
              <a:t>r</a:t>
            </a:r>
            <a:r>
              <a:rPr lang="en-US" altLang="ja-JP" sz="2000" dirty="0" smtClean="0">
                <a:latin typeface="+mj-lt"/>
                <a:cs typeface="Arial Unicode MS" pitchFamily="50" charset="-128"/>
              </a:rPr>
              <a:t>(n)  </a:t>
            </a:r>
            <a:r>
              <a:rPr lang="en-US" altLang="ja-JP" sz="2000" dirty="0" smtClean="0">
                <a:latin typeface="+mn-lt"/>
                <a:cs typeface="Arial Unicode MS" pitchFamily="50" charset="-128"/>
              </a:rPr>
              <a:t> </a:t>
            </a:r>
            <a:endParaRPr kumimoji="1" lang="ja-JP" altLang="en-US" sz="2000" dirty="0">
              <a:latin typeface="+mn-lt"/>
              <a:cs typeface="Arial Unicode MS" pitchFamily="50" charset="-128"/>
            </a:endParaRPr>
          </a:p>
        </p:txBody>
      </p:sp>
      <p:sp>
        <p:nvSpPr>
          <p:cNvPr id="16" name="テキスト ボックス 15"/>
          <p:cNvSpPr txBox="1"/>
          <p:nvPr/>
        </p:nvSpPr>
        <p:spPr>
          <a:xfrm>
            <a:off x="252320" y="5229240"/>
            <a:ext cx="7200000" cy="360000"/>
          </a:xfrm>
          <a:prstGeom prst="rect">
            <a:avLst/>
          </a:prstGeom>
          <a:solidFill>
            <a:schemeClr val="accent5"/>
          </a:solidFill>
          <a:ln>
            <a:noFill/>
          </a:ln>
        </p:spPr>
        <p:txBody>
          <a:bodyPr wrap="square" lIns="0" tIns="0" rIns="0" bIns="0" rtlCol="0" anchor="ctr" anchorCtr="0">
            <a:noAutofit/>
          </a:bodyPr>
          <a:lstStyle/>
          <a:p>
            <a:r>
              <a:rPr lang="en-US" altLang="ja-JP" sz="2400" dirty="0" smtClean="0">
                <a:latin typeface="+mj-lt"/>
                <a:cs typeface="Arial Unicode MS" pitchFamily="50" charset="-128"/>
              </a:rPr>
              <a:t>Semantics of  </a:t>
            </a:r>
            <a:r>
              <a:rPr lang="en-US" altLang="ja-JP" sz="2400" dirty="0" err="1" smtClean="0">
                <a:latin typeface="+mj-lt"/>
                <a:cs typeface="Arial Unicode MS" pitchFamily="50" charset="-128"/>
              </a:rPr>
              <a:t>t</a:t>
            </a:r>
            <a:r>
              <a:rPr lang="en-US" altLang="ja-JP" sz="2400" baseline="-25000" dirty="0" err="1" smtClean="0">
                <a:latin typeface="+mj-lt"/>
                <a:cs typeface="Arial Unicode MS" pitchFamily="50" charset="-128"/>
              </a:rPr>
              <a:t>c</a:t>
            </a:r>
            <a:r>
              <a:rPr lang="en-US" altLang="ja-JP" sz="2400" dirty="0" smtClean="0">
                <a:latin typeface="+mj-lt"/>
                <a:cs typeface="Arial Unicode MS" pitchFamily="50" charset="-128"/>
              </a:rPr>
              <a:t> = ( </a:t>
            </a:r>
            <a:r>
              <a:rPr lang="en-US" altLang="ja-JP" sz="2400" dirty="0" err="1" smtClean="0">
                <a:latin typeface="+mj-lt"/>
                <a:cs typeface="Arial Unicode MS" pitchFamily="50" charset="-128"/>
              </a:rPr>
              <a:t>time_scale</a:t>
            </a:r>
            <a:r>
              <a:rPr lang="en-US" altLang="ja-JP" sz="2400" dirty="0" smtClean="0">
                <a:latin typeface="+mj-lt"/>
                <a:cs typeface="Arial Unicode MS" pitchFamily="50" charset="-128"/>
              </a:rPr>
              <a:t> / </a:t>
            </a:r>
            <a:r>
              <a:rPr lang="en-US" altLang="ja-JP" sz="2400" dirty="0" err="1" smtClean="0">
                <a:latin typeface="+mj-lt"/>
                <a:cs typeface="Arial Unicode MS" pitchFamily="50" charset="-128"/>
              </a:rPr>
              <a:t>num_units_in_tick</a:t>
            </a:r>
            <a:r>
              <a:rPr lang="en-US" altLang="ja-JP" sz="2400" dirty="0" smtClean="0">
                <a:latin typeface="+mj-lt"/>
                <a:cs typeface="Arial Unicode MS" pitchFamily="50" charset="-128"/>
              </a:rPr>
              <a:t> )</a:t>
            </a:r>
            <a:endParaRPr kumimoji="1" lang="ja-JP" altLang="en-US" sz="2400" dirty="0">
              <a:latin typeface="+mj-lt"/>
              <a:cs typeface="Arial Unicode MS" pitchFamily="50" charset="-128"/>
            </a:endParaRPr>
          </a:p>
        </p:txBody>
      </p:sp>
      <p:sp>
        <p:nvSpPr>
          <p:cNvPr id="17" name="テキスト ボックス 16"/>
          <p:cNvSpPr txBox="1"/>
          <p:nvPr/>
        </p:nvSpPr>
        <p:spPr>
          <a:xfrm>
            <a:off x="971600" y="5661248"/>
            <a:ext cx="7920880" cy="864096"/>
          </a:xfrm>
          <a:prstGeom prst="rect">
            <a:avLst/>
          </a:prstGeom>
          <a:noFill/>
        </p:spPr>
        <p:txBody>
          <a:bodyPr wrap="square" lIns="0" tIns="0" rIns="0" bIns="0" rtlCol="0" anchor="ctr" anchorCtr="0">
            <a:noAutofit/>
          </a:bodyPr>
          <a:lstStyle/>
          <a:p>
            <a:pPr algn="l"/>
            <a:r>
              <a:rPr lang="en-US" altLang="ja-JP" sz="2000" dirty="0" err="1" smtClean="0">
                <a:latin typeface="+mj-lt"/>
                <a:cs typeface="Arial Unicode MS" pitchFamily="50" charset="-128"/>
              </a:rPr>
              <a:t>t</a:t>
            </a:r>
            <a:r>
              <a:rPr lang="en-US" altLang="ja-JP" sz="2000" baseline="-25000" dirty="0" err="1" smtClean="0">
                <a:latin typeface="+mj-lt"/>
                <a:cs typeface="Arial Unicode MS" pitchFamily="50" charset="-128"/>
              </a:rPr>
              <a:t>c</a:t>
            </a:r>
            <a:r>
              <a:rPr lang="en-US" altLang="ja-JP" sz="2000" dirty="0" smtClean="0">
                <a:latin typeface="+mj-lt"/>
                <a:cs typeface="Arial Unicode MS" pitchFamily="50" charset="-128"/>
              </a:rPr>
              <a:t> is regarded as a frame interval for RT derivation and conformance checking of </a:t>
            </a:r>
            <a:r>
              <a:rPr lang="en-US" altLang="ja-JP" sz="2000" dirty="0" err="1" smtClean="0">
                <a:latin typeface="+mj-lt"/>
                <a:cs typeface="Arial Unicode MS" pitchFamily="50" charset="-128"/>
              </a:rPr>
              <a:t>fixed_pic_rate_flag</a:t>
            </a:r>
            <a:r>
              <a:rPr lang="en-US" altLang="ja-JP" sz="2000" dirty="0" smtClean="0">
                <a:latin typeface="+mj-lt"/>
                <a:cs typeface="Arial Unicode MS" pitchFamily="50" charset="-128"/>
              </a:rPr>
              <a:t> = 1</a:t>
            </a:r>
          </a:p>
          <a:p>
            <a:pPr algn="l"/>
            <a:r>
              <a:rPr lang="en-US" altLang="ja-JP" sz="2000" dirty="0" smtClean="0">
                <a:latin typeface="Arial"/>
                <a:cs typeface="Arial"/>
              </a:rPr>
              <a:t>→ </a:t>
            </a:r>
            <a:r>
              <a:rPr lang="en-US" altLang="ja-JP" sz="2000" dirty="0" err="1" smtClean="0">
                <a:latin typeface="+mn-lt"/>
                <a:cs typeface="Arial Unicode MS" pitchFamily="50" charset="-128"/>
              </a:rPr>
              <a:t>t</a:t>
            </a:r>
            <a:r>
              <a:rPr lang="en-US" altLang="ja-JP" sz="2000" baseline="-25000" dirty="0" err="1" smtClean="0">
                <a:latin typeface="+mn-lt"/>
                <a:cs typeface="Arial Unicode MS" pitchFamily="50" charset="-128"/>
              </a:rPr>
              <a:t>c</a:t>
            </a:r>
            <a:r>
              <a:rPr lang="en-US" altLang="ja-JP" sz="2000" dirty="0" smtClean="0">
                <a:latin typeface="+mn-lt"/>
                <a:cs typeface="Arial Unicode MS" pitchFamily="50" charset="-128"/>
              </a:rPr>
              <a:t> shall be 1001/30000 for 29.97Hz progressive, not 1001/60000</a:t>
            </a:r>
            <a:endParaRPr kumimoji="1" lang="ja-JP" altLang="en-US" sz="2000" dirty="0">
              <a:latin typeface="+mn-lt"/>
              <a:cs typeface="Arial Unicode MS" pitchFamily="50" charset="-128"/>
            </a:endParaRPr>
          </a:p>
        </p:txBody>
      </p:sp>
    </p:spTree>
    <p:extLst>
      <p:ext uri="{BB962C8B-B14F-4D97-AF65-F5344CB8AC3E}">
        <p14:creationId xmlns:p14="http://schemas.microsoft.com/office/powerpoint/2010/main" val="2615110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Aligned display timing</a:t>
            </a:r>
            <a:endParaRPr kumimoji="1" lang="ja-JP" altLang="en-US" dirty="0"/>
          </a:p>
        </p:txBody>
      </p:sp>
      <p:sp>
        <p:nvSpPr>
          <p:cNvPr id="3" name="スライド番号プレースホルダー 2"/>
          <p:cNvSpPr>
            <a:spLocks noGrp="1"/>
          </p:cNvSpPr>
          <p:nvPr>
            <p:ph type="sldNum" sz="quarter" idx="10"/>
          </p:nvPr>
        </p:nvSpPr>
        <p:spPr/>
        <p:txBody>
          <a:bodyPr/>
          <a:lstStyle/>
          <a:p>
            <a:fld id="{BE4B63D1-A903-4092-8308-5D0BDC9A8A2F}" type="slidenum">
              <a:rPr lang="de-DE" altLang="ja-JP" smtClean="0"/>
              <a:pPr/>
              <a:t>6</a:t>
            </a:fld>
            <a:endParaRPr lang="de-DE" altLang="ja-JP"/>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729" y="1459567"/>
            <a:ext cx="8006715" cy="5137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69153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p:cNvSpPr>
            <a:spLocks noGrp="1"/>
          </p:cNvSpPr>
          <p:nvPr>
            <p:ph type="sldNum" sz="quarter" idx="10"/>
          </p:nvPr>
        </p:nvSpPr>
        <p:spPr/>
        <p:txBody>
          <a:bodyPr/>
          <a:lstStyle/>
          <a:p>
            <a:fld id="{D918C67B-889F-4EB3-95CF-021FA4F36FEC}" type="slidenum">
              <a:rPr lang="de-DE" altLang="ja-JP"/>
              <a:pPr/>
              <a:t>7</a:t>
            </a:fld>
            <a:endParaRPr lang="de-DE" altLang="ja-JP"/>
          </a:p>
        </p:txBody>
      </p:sp>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2133600"/>
            <a:ext cx="7921625" cy="1047750"/>
          </a:xfrm>
          <a:noFill/>
          <a:ln/>
        </p:spPr>
        <p:txBody>
          <a:bodyPr anchor="b"/>
          <a:lstStyle/>
          <a:p>
            <a:r>
              <a:rPr lang="en-US" altLang="ja-JP" dirty="0" smtClean="0"/>
              <a:t/>
            </a:r>
            <a:br>
              <a:rPr lang="en-US" altLang="ja-JP" dirty="0" smtClean="0"/>
            </a:br>
            <a:r>
              <a:rPr lang="en-US" altLang="ja-JP" b="1" dirty="0" smtClean="0">
                <a:effectLst>
                  <a:outerShdw blurRad="38100" dist="38100" dir="2700000" algn="tl">
                    <a:srgbClr val="000000">
                      <a:alpha val="43137"/>
                    </a:srgbClr>
                  </a:outerShdw>
                </a:effectLst>
              </a:rPr>
              <a:t>Proposal 2</a:t>
            </a:r>
            <a:r>
              <a:rPr lang="en-US" altLang="ja-JP" dirty="0" smtClean="0"/>
              <a:t/>
            </a:r>
            <a:br>
              <a:rPr lang="en-US" altLang="ja-JP" dirty="0" smtClean="0"/>
            </a:br>
            <a:r>
              <a:rPr lang="en-US" altLang="ja-JP" dirty="0" smtClean="0"/>
              <a:t>New SEI for early decoding/displaying</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Tree>
    <p:extLst>
      <p:ext uri="{BB962C8B-B14F-4D97-AF65-F5344CB8AC3E}">
        <p14:creationId xmlns:p14="http://schemas.microsoft.com/office/powerpoint/2010/main" val="4103151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Earliest display timing</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8</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テキスト ボックス 6"/>
          <p:cNvSpPr txBox="1"/>
          <p:nvPr/>
        </p:nvSpPr>
        <p:spPr>
          <a:xfrm>
            <a:off x="7812676" y="1808800"/>
            <a:ext cx="1007796" cy="540008"/>
          </a:xfrm>
          <a:prstGeom prst="rect">
            <a:avLst/>
          </a:prstGeom>
          <a:noFill/>
        </p:spPr>
        <p:txBody>
          <a:bodyPr wrap="square" lIns="0" tIns="0" rIns="0" bIns="0" rtlCol="0" anchor="ctr" anchorCtr="0">
            <a:noAutofit/>
          </a:bodyPr>
          <a:lstStyle/>
          <a:p>
            <a:pPr algn="ctr"/>
            <a:r>
              <a:rPr kumimoji="1" lang="en-US" altLang="ja-JP" sz="1400" dirty="0" smtClean="0">
                <a:solidFill>
                  <a:srgbClr val="FF0000"/>
                </a:solidFill>
                <a:latin typeface="Arial" pitchFamily="34" charset="0"/>
                <a:cs typeface="Arial Unicode MS" pitchFamily="50" charset="-128"/>
              </a:rPr>
              <a:t>Bitstream arrival</a:t>
            </a:r>
            <a:endParaRPr kumimoji="1" lang="ja-JP" altLang="en-US" sz="1400" dirty="0">
              <a:solidFill>
                <a:srgbClr val="FF0000"/>
              </a:solidFill>
              <a:latin typeface="Arial" pitchFamily="34" charset="0"/>
              <a:cs typeface="Arial Unicode MS" pitchFamily="50" charset="-128"/>
            </a:endParaRPr>
          </a:p>
        </p:txBody>
      </p:sp>
      <p:sp>
        <p:nvSpPr>
          <p:cNvPr id="8" name="テキスト ボックス 7"/>
          <p:cNvSpPr txBox="1"/>
          <p:nvPr/>
        </p:nvSpPr>
        <p:spPr>
          <a:xfrm>
            <a:off x="251520" y="1700808"/>
            <a:ext cx="180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900" dirty="0" smtClean="0">
                <a:latin typeface="Arial" pitchFamily="34" charset="0"/>
                <a:cs typeface="Arial Unicode MS" pitchFamily="50" charset="-128"/>
              </a:rPr>
              <a:t>Non tiled case</a:t>
            </a:r>
            <a:endParaRPr kumimoji="1" lang="ja-JP" altLang="en-US" sz="1900" dirty="0">
              <a:latin typeface="Arial" pitchFamily="34" charset="0"/>
              <a:cs typeface="Arial Unicode MS" pitchFamily="50" charset="-128"/>
            </a:endParaRPr>
          </a:p>
        </p:txBody>
      </p:sp>
      <p:cxnSp>
        <p:nvCxnSpPr>
          <p:cNvPr id="9" name="直線矢印コネクタ 8"/>
          <p:cNvCxnSpPr/>
          <p:nvPr/>
        </p:nvCxnSpPr>
        <p:spPr>
          <a:xfrm>
            <a:off x="7452676" y="2096800"/>
            <a:ext cx="36000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7452676" y="2492824"/>
            <a:ext cx="36000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7931200" y="2384812"/>
            <a:ext cx="708078" cy="288000"/>
          </a:xfrm>
          <a:prstGeom prst="rect">
            <a:avLst/>
          </a:prstGeom>
          <a:noFill/>
        </p:spPr>
        <p:txBody>
          <a:bodyPr wrap="square" lIns="0" tIns="0" rIns="0" bIns="0" rtlCol="0" anchor="ctr" anchorCtr="0">
            <a:noAutofit/>
          </a:bodyPr>
          <a:lstStyle/>
          <a:p>
            <a:pPr algn="ctr"/>
            <a:r>
              <a:rPr lang="en-US" altLang="ja-JP" sz="1400" dirty="0">
                <a:solidFill>
                  <a:schemeClr val="tx1"/>
                </a:solidFill>
                <a:latin typeface="Arial" pitchFamily="34" charset="0"/>
                <a:cs typeface="Arial Unicode MS" pitchFamily="50" charset="-128"/>
              </a:rPr>
              <a:t>D</a:t>
            </a:r>
            <a:r>
              <a:rPr kumimoji="1" lang="en-US" altLang="ja-JP" sz="1400" dirty="0" smtClean="0">
                <a:solidFill>
                  <a:schemeClr val="tx1"/>
                </a:solidFill>
                <a:latin typeface="Arial" pitchFamily="34" charset="0"/>
                <a:cs typeface="Arial Unicode MS" pitchFamily="50" charset="-128"/>
              </a:rPr>
              <a:t>U decode</a:t>
            </a:r>
            <a:endParaRPr kumimoji="1" lang="ja-JP" altLang="en-US" sz="1400" dirty="0">
              <a:solidFill>
                <a:schemeClr val="tx1"/>
              </a:solidFill>
              <a:latin typeface="Arial" pitchFamily="34" charset="0"/>
              <a:cs typeface="Arial Unicode MS" pitchFamily="50" charset="-128"/>
            </a:endParaRPr>
          </a:p>
        </p:txBody>
      </p:sp>
      <p:cxnSp>
        <p:nvCxnSpPr>
          <p:cNvPr id="12" name="直線矢印コネクタ 11"/>
          <p:cNvCxnSpPr/>
          <p:nvPr/>
        </p:nvCxnSpPr>
        <p:spPr>
          <a:xfrm>
            <a:off x="7463188" y="2888868"/>
            <a:ext cx="360000" cy="0"/>
          </a:xfrm>
          <a:prstGeom prst="straightConnector1">
            <a:avLst/>
          </a:prstGeom>
          <a:ln w="12700">
            <a:solidFill>
              <a:srgbClr val="00FF00"/>
            </a:solidFill>
            <a:headEnd type="arrow"/>
            <a:tailEnd type="arrow" w="med" len="med"/>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7931200" y="2780888"/>
            <a:ext cx="708078" cy="288000"/>
          </a:xfrm>
          <a:prstGeom prst="rect">
            <a:avLst/>
          </a:prstGeom>
          <a:noFill/>
        </p:spPr>
        <p:txBody>
          <a:bodyPr wrap="square" lIns="0" tIns="0" rIns="0" bIns="0" rtlCol="0" anchor="ctr" anchorCtr="0">
            <a:noAutofit/>
          </a:bodyPr>
          <a:lstStyle/>
          <a:p>
            <a:pPr algn="ctr"/>
            <a:r>
              <a:rPr kumimoji="1" lang="en-US" altLang="ja-JP" sz="1400" dirty="0" smtClean="0">
                <a:solidFill>
                  <a:srgbClr val="00FF00"/>
                </a:solidFill>
                <a:latin typeface="Arial" pitchFamily="34" charset="0"/>
                <a:cs typeface="Arial Unicode MS" pitchFamily="50" charset="-128"/>
              </a:rPr>
              <a:t>Display</a:t>
            </a:r>
            <a:endParaRPr kumimoji="1" lang="ja-JP" altLang="en-US" sz="1400" dirty="0">
              <a:solidFill>
                <a:srgbClr val="00FF00"/>
              </a:solidFill>
              <a:latin typeface="Arial" pitchFamily="34" charset="0"/>
              <a:cs typeface="Arial Unicode MS" pitchFamily="50" charset="-128"/>
            </a:endParaRPr>
          </a:p>
        </p:txBody>
      </p:sp>
      <p:sp>
        <p:nvSpPr>
          <p:cNvPr id="14" name="正方形/長方形 13"/>
          <p:cNvSpPr/>
          <p:nvPr/>
        </p:nvSpPr>
        <p:spPr bwMode="auto">
          <a:xfrm>
            <a:off x="251600" y="2240828"/>
            <a:ext cx="1440000" cy="1440000"/>
          </a:xfrm>
          <a:prstGeom prst="rect">
            <a:avLst/>
          </a:prstGeom>
          <a:noFill/>
          <a:ln w="254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15" name="テキスト ボックス 14"/>
          <p:cNvSpPr txBox="1"/>
          <p:nvPr/>
        </p:nvSpPr>
        <p:spPr>
          <a:xfrm>
            <a:off x="251520" y="3680988"/>
            <a:ext cx="1440296" cy="360000"/>
          </a:xfrm>
          <a:prstGeom prst="rect">
            <a:avLst/>
          </a:prstGeom>
          <a:noFill/>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Picture</a:t>
            </a:r>
            <a:endParaRPr kumimoji="1" lang="ja-JP" altLang="en-US" sz="1400" dirty="0">
              <a:latin typeface="Arial" pitchFamily="34" charset="0"/>
              <a:cs typeface="Arial Unicode MS" pitchFamily="50" charset="-128"/>
            </a:endParaRPr>
          </a:p>
        </p:txBody>
      </p:sp>
      <p:sp>
        <p:nvSpPr>
          <p:cNvPr id="16" name="テキスト ボックス 15"/>
          <p:cNvSpPr txBox="1"/>
          <p:nvPr/>
        </p:nvSpPr>
        <p:spPr>
          <a:xfrm>
            <a:off x="251520" y="2240828"/>
            <a:ext cx="144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4n+0</a:t>
            </a:r>
            <a:endParaRPr kumimoji="1" lang="ja-JP" altLang="en-US" dirty="0">
              <a:solidFill>
                <a:schemeClr val="tx1"/>
              </a:solidFill>
              <a:latin typeface="Arial" pitchFamily="34" charset="0"/>
              <a:cs typeface="Arial Unicode MS" pitchFamily="50" charset="-128"/>
            </a:endParaRPr>
          </a:p>
        </p:txBody>
      </p:sp>
      <p:sp>
        <p:nvSpPr>
          <p:cNvPr id="17" name="テキスト ボックス 16"/>
          <p:cNvSpPr txBox="1"/>
          <p:nvPr/>
        </p:nvSpPr>
        <p:spPr>
          <a:xfrm>
            <a:off x="251680" y="2600828"/>
            <a:ext cx="144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4n+1</a:t>
            </a:r>
            <a:endParaRPr kumimoji="1" lang="ja-JP" altLang="en-US" dirty="0">
              <a:solidFill>
                <a:schemeClr val="tx1"/>
              </a:solidFill>
              <a:latin typeface="Arial" pitchFamily="34" charset="0"/>
              <a:cs typeface="Arial Unicode MS" pitchFamily="50" charset="-128"/>
            </a:endParaRPr>
          </a:p>
        </p:txBody>
      </p:sp>
      <p:sp>
        <p:nvSpPr>
          <p:cNvPr id="18" name="テキスト ボックス 17"/>
          <p:cNvSpPr txBox="1"/>
          <p:nvPr/>
        </p:nvSpPr>
        <p:spPr>
          <a:xfrm>
            <a:off x="251680" y="2960828"/>
            <a:ext cx="144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4n+2</a:t>
            </a:r>
            <a:endParaRPr kumimoji="1" lang="ja-JP" altLang="en-US" dirty="0">
              <a:solidFill>
                <a:schemeClr val="tx1"/>
              </a:solidFill>
              <a:latin typeface="Arial" pitchFamily="34" charset="0"/>
              <a:cs typeface="Arial Unicode MS" pitchFamily="50" charset="-128"/>
            </a:endParaRPr>
          </a:p>
        </p:txBody>
      </p:sp>
      <p:sp>
        <p:nvSpPr>
          <p:cNvPr id="19" name="テキスト ボックス 18"/>
          <p:cNvSpPr txBox="1"/>
          <p:nvPr/>
        </p:nvSpPr>
        <p:spPr>
          <a:xfrm>
            <a:off x="251520" y="3320828"/>
            <a:ext cx="144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4n+3</a:t>
            </a:r>
            <a:endParaRPr kumimoji="1" lang="ja-JP" altLang="en-US" dirty="0">
              <a:solidFill>
                <a:schemeClr val="tx1"/>
              </a:solidFill>
              <a:latin typeface="Arial" pitchFamily="34" charset="0"/>
              <a:cs typeface="Arial Unicode MS" pitchFamily="50" charset="-128"/>
            </a:endParaRPr>
          </a:p>
        </p:txBody>
      </p:sp>
      <p:cxnSp>
        <p:nvCxnSpPr>
          <p:cNvPr id="20" name="直線矢印コネクタ 19"/>
          <p:cNvCxnSpPr/>
          <p:nvPr/>
        </p:nvCxnSpPr>
        <p:spPr>
          <a:xfrm>
            <a:off x="2411680" y="2780924"/>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1691520" y="2780888"/>
            <a:ext cx="720000" cy="288000"/>
          </a:xfrm>
          <a:prstGeom prst="rect">
            <a:avLst/>
          </a:prstGeom>
          <a:noFill/>
        </p:spPr>
        <p:txBody>
          <a:bodyPr wrap="square" lIns="0" tIns="0" rIns="0" bIns="0" rtlCol="0" anchor="ctr" anchorCtr="0">
            <a:noAutofit/>
          </a:bodyPr>
          <a:lstStyle/>
          <a:p>
            <a:pPr algn="ctr"/>
            <a:r>
              <a:rPr kumimoji="1" lang="en-US" altLang="ja-JP" sz="1600" dirty="0" err="1" smtClean="0">
                <a:solidFill>
                  <a:schemeClr val="tx1"/>
                </a:solidFill>
                <a:latin typeface="Arial" pitchFamily="34" charset="0"/>
                <a:cs typeface="Arial Unicode MS" pitchFamily="50" charset="-128"/>
              </a:rPr>
              <a:t>T</a:t>
            </a:r>
            <a:r>
              <a:rPr kumimoji="1" lang="en-US" altLang="ja-JP" sz="1600" baseline="-25000" dirty="0" err="1" smtClean="0">
                <a:solidFill>
                  <a:schemeClr val="tx1"/>
                </a:solidFill>
                <a:latin typeface="Arial" pitchFamily="34" charset="0"/>
                <a:cs typeface="Arial Unicode MS" pitchFamily="50" charset="-128"/>
              </a:rPr>
              <a:t>r</a:t>
            </a:r>
            <a:r>
              <a:rPr kumimoji="1" lang="en-US" altLang="ja-JP" sz="1600" baseline="-25000" dirty="0" smtClean="0">
                <a:solidFill>
                  <a:schemeClr val="tx1"/>
                </a:solidFill>
                <a:latin typeface="Arial" pitchFamily="34" charset="0"/>
                <a:cs typeface="Arial Unicode MS" pitchFamily="50" charset="-128"/>
              </a:rPr>
              <a:t> </a:t>
            </a:r>
            <a:r>
              <a:rPr kumimoji="1" lang="en-US" altLang="ja-JP" sz="1600" dirty="0" smtClean="0">
                <a:solidFill>
                  <a:schemeClr val="tx1"/>
                </a:solidFill>
                <a:latin typeface="Arial" pitchFamily="34" charset="0"/>
                <a:cs typeface="Arial Unicode MS" pitchFamily="50" charset="-128"/>
              </a:rPr>
              <a:t>(m)</a:t>
            </a:r>
            <a:endParaRPr kumimoji="1" lang="ja-JP" altLang="en-US" sz="1600" dirty="0">
              <a:solidFill>
                <a:schemeClr val="tx1"/>
              </a:solidFill>
              <a:latin typeface="Arial" pitchFamily="34" charset="0"/>
              <a:cs typeface="Arial Unicode MS" pitchFamily="50" charset="-128"/>
            </a:endParaRPr>
          </a:p>
        </p:txBody>
      </p:sp>
      <p:sp>
        <p:nvSpPr>
          <p:cNvPr id="22" name="テキスト ボックス 21"/>
          <p:cNvSpPr txBox="1"/>
          <p:nvPr/>
        </p:nvSpPr>
        <p:spPr>
          <a:xfrm>
            <a:off x="2843720" y="2780924"/>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0</a:t>
            </a:r>
            <a:endParaRPr kumimoji="1" lang="ja-JP" altLang="en-US" sz="1600" baseline="-25000" dirty="0">
              <a:latin typeface="Arial" pitchFamily="34" charset="0"/>
              <a:cs typeface="Arial Unicode MS" pitchFamily="50" charset="-128"/>
            </a:endParaRPr>
          </a:p>
        </p:txBody>
      </p:sp>
      <p:sp>
        <p:nvSpPr>
          <p:cNvPr id="23" name="テキスト ボックス 22"/>
          <p:cNvSpPr txBox="1"/>
          <p:nvPr/>
        </p:nvSpPr>
        <p:spPr>
          <a:xfrm>
            <a:off x="4283920" y="2780924"/>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2</a:t>
            </a:r>
            <a:endParaRPr kumimoji="1" lang="ja-JP" altLang="en-US" sz="1600" baseline="-25000" dirty="0">
              <a:latin typeface="Arial" pitchFamily="34" charset="0"/>
              <a:cs typeface="Arial Unicode MS" pitchFamily="50" charset="-128"/>
            </a:endParaRPr>
          </a:p>
        </p:txBody>
      </p:sp>
      <p:sp>
        <p:nvSpPr>
          <p:cNvPr id="24" name="テキスト ボックス 23"/>
          <p:cNvSpPr txBox="1"/>
          <p:nvPr/>
        </p:nvSpPr>
        <p:spPr>
          <a:xfrm>
            <a:off x="3563840" y="278090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1</a:t>
            </a:r>
            <a:endParaRPr kumimoji="1" lang="ja-JP" altLang="en-US" sz="1600" baseline="-25000" dirty="0">
              <a:latin typeface="Arial" pitchFamily="34" charset="0"/>
              <a:cs typeface="Arial Unicode MS" pitchFamily="50" charset="-128"/>
            </a:endParaRPr>
          </a:p>
        </p:txBody>
      </p:sp>
      <p:sp>
        <p:nvSpPr>
          <p:cNvPr id="25" name="テキスト ボックス 24"/>
          <p:cNvSpPr txBox="1"/>
          <p:nvPr/>
        </p:nvSpPr>
        <p:spPr>
          <a:xfrm>
            <a:off x="5004000" y="278090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3</a:t>
            </a:r>
            <a:endParaRPr kumimoji="1" lang="ja-JP" altLang="en-US" sz="1600" baseline="-25000" dirty="0">
              <a:latin typeface="Arial" pitchFamily="34" charset="0"/>
              <a:cs typeface="Arial Unicode MS" pitchFamily="50" charset="-128"/>
            </a:endParaRPr>
          </a:p>
        </p:txBody>
      </p:sp>
      <p:cxnSp>
        <p:nvCxnSpPr>
          <p:cNvPr id="26" name="直線矢印コネクタ 25"/>
          <p:cNvCxnSpPr/>
          <p:nvPr/>
        </p:nvCxnSpPr>
        <p:spPr>
          <a:xfrm>
            <a:off x="3127960" y="2780888"/>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3851880" y="2780924"/>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4571920" y="2780888"/>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a:off x="3127960" y="317675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5724120" y="278096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4</a:t>
            </a:r>
            <a:endParaRPr kumimoji="1" lang="ja-JP" altLang="en-US" sz="1600" baseline="-25000" dirty="0">
              <a:latin typeface="Arial" pitchFamily="34" charset="0"/>
              <a:cs typeface="Arial Unicode MS" pitchFamily="50" charset="-128"/>
            </a:endParaRPr>
          </a:p>
        </p:txBody>
      </p:sp>
      <p:sp>
        <p:nvSpPr>
          <p:cNvPr id="31" name="テキスト ボックス 30"/>
          <p:cNvSpPr txBox="1"/>
          <p:nvPr/>
        </p:nvSpPr>
        <p:spPr>
          <a:xfrm>
            <a:off x="6444200" y="2780944"/>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5</a:t>
            </a:r>
            <a:endParaRPr kumimoji="1" lang="ja-JP" altLang="en-US" sz="1600" baseline="-25000" dirty="0">
              <a:latin typeface="Arial" pitchFamily="34" charset="0"/>
              <a:cs typeface="Arial Unicode MS" pitchFamily="50" charset="-128"/>
            </a:endParaRPr>
          </a:p>
        </p:txBody>
      </p:sp>
      <p:cxnSp>
        <p:nvCxnSpPr>
          <p:cNvPr id="32" name="直線矢印コネクタ 31"/>
          <p:cNvCxnSpPr/>
          <p:nvPr/>
        </p:nvCxnSpPr>
        <p:spPr>
          <a:xfrm>
            <a:off x="5292080" y="2780960"/>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a:off x="6012120" y="2780924"/>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3848000" y="317675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a:off x="4572040" y="317675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5295638" y="317675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V="1">
            <a:off x="6015678" y="3068920"/>
            <a:ext cx="0" cy="216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a:off x="6012160" y="317675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a:off x="6732200" y="317693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a:off x="3851920" y="3500988"/>
            <a:ext cx="2880240" cy="0"/>
          </a:xfrm>
          <a:prstGeom prst="straightConnector1">
            <a:avLst/>
          </a:prstGeom>
          <a:ln w="12700">
            <a:solidFill>
              <a:srgbClr val="00FF00"/>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6736120" y="3500988"/>
            <a:ext cx="720040" cy="0"/>
          </a:xfrm>
          <a:prstGeom prst="straightConnector1">
            <a:avLst/>
          </a:prstGeom>
          <a:ln w="12700">
            <a:solidFill>
              <a:srgbClr val="00FF00"/>
            </a:solidFill>
            <a:headEnd type="arrow"/>
            <a:tailEnd type="none" w="med" len="med"/>
          </a:ln>
        </p:spPr>
        <p:style>
          <a:lnRef idx="1">
            <a:schemeClr val="accent1"/>
          </a:lnRef>
          <a:fillRef idx="0">
            <a:schemeClr val="accent1"/>
          </a:fillRef>
          <a:effectRef idx="0">
            <a:schemeClr val="accent1"/>
          </a:effectRef>
          <a:fontRef idx="minor">
            <a:schemeClr val="tx1"/>
          </a:fontRef>
        </p:style>
      </p:cxnSp>
      <p:sp>
        <p:nvSpPr>
          <p:cNvPr id="42" name="下矢印 41"/>
          <p:cNvSpPr/>
          <p:nvPr/>
        </p:nvSpPr>
        <p:spPr bwMode="auto">
          <a:xfrm rot="16200000">
            <a:off x="3018862" y="2858062"/>
            <a:ext cx="225957" cy="1296143"/>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43" name="テキスト ボックス 42"/>
          <p:cNvSpPr txBox="1"/>
          <p:nvPr/>
        </p:nvSpPr>
        <p:spPr>
          <a:xfrm>
            <a:off x="2764201" y="3572828"/>
            <a:ext cx="727518" cy="216000"/>
          </a:xfrm>
          <a:prstGeom prst="rect">
            <a:avLst/>
          </a:prstGeom>
          <a:noFill/>
        </p:spPr>
        <p:txBody>
          <a:bodyPr wrap="square" lIns="0" tIns="0" rIns="0" bIns="0" rtlCol="0" anchor="ctr" anchorCtr="0">
            <a:noAutofit/>
          </a:bodyPr>
          <a:lstStyle/>
          <a:p>
            <a:pPr algn="ctr"/>
            <a:r>
              <a:rPr lang="en-US" altLang="ja-JP" sz="1600" dirty="0" err="1" smtClean="0">
                <a:latin typeface="Arial" pitchFamily="34" charset="0"/>
                <a:cs typeface="Arial Unicode MS" pitchFamily="50" charset="-128"/>
              </a:rPr>
              <a:t>t</a:t>
            </a:r>
            <a:r>
              <a:rPr lang="en-US" altLang="ja-JP" sz="1600" baseline="-25000" dirty="0" err="1" smtClean="0">
                <a:latin typeface="Arial" pitchFamily="34" charset="0"/>
                <a:cs typeface="Arial Unicode MS" pitchFamily="50" charset="-128"/>
              </a:rPr>
              <a:t>c</a:t>
            </a:r>
            <a:r>
              <a:rPr lang="en-US" altLang="ja-JP" sz="1600" dirty="0" smtClean="0">
                <a:latin typeface="Arial" pitchFamily="34" charset="0"/>
                <a:cs typeface="Arial Unicode MS" pitchFamily="50" charset="-128"/>
              </a:rPr>
              <a:t>/2</a:t>
            </a:r>
            <a:endParaRPr kumimoji="1" lang="ja-JP" altLang="en-US" sz="1600" dirty="0">
              <a:latin typeface="Arial" pitchFamily="34" charset="0"/>
              <a:cs typeface="Arial Unicode MS" pitchFamily="50" charset="-128"/>
            </a:endParaRPr>
          </a:p>
        </p:txBody>
      </p:sp>
      <p:cxnSp>
        <p:nvCxnSpPr>
          <p:cNvPr id="44" name="直線矢印コネクタ 43"/>
          <p:cNvCxnSpPr/>
          <p:nvPr/>
        </p:nvCxnSpPr>
        <p:spPr>
          <a:xfrm flipV="1">
            <a:off x="2411520" y="3320988"/>
            <a:ext cx="0" cy="360000"/>
          </a:xfrm>
          <a:prstGeom prst="straightConnector1">
            <a:avLst/>
          </a:prstGeom>
          <a:ln w="1270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V="1">
            <a:off x="3848000" y="3320988"/>
            <a:ext cx="0" cy="360000"/>
          </a:xfrm>
          <a:prstGeom prst="straightConnector1">
            <a:avLst/>
          </a:prstGeom>
          <a:ln w="1270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251520" y="4221048"/>
            <a:ext cx="180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900" dirty="0" smtClean="0">
                <a:latin typeface="Arial" pitchFamily="34" charset="0"/>
                <a:cs typeface="Arial Unicode MS" pitchFamily="50" charset="-128"/>
              </a:rPr>
              <a:t>Tiled case</a:t>
            </a:r>
            <a:endParaRPr kumimoji="1" lang="ja-JP" altLang="en-US" sz="1900" dirty="0">
              <a:latin typeface="Arial" pitchFamily="34" charset="0"/>
              <a:cs typeface="Arial Unicode MS" pitchFamily="50" charset="-128"/>
            </a:endParaRPr>
          </a:p>
        </p:txBody>
      </p:sp>
      <p:sp>
        <p:nvSpPr>
          <p:cNvPr id="47" name="正方形/長方形 46"/>
          <p:cNvSpPr/>
          <p:nvPr/>
        </p:nvSpPr>
        <p:spPr bwMode="auto">
          <a:xfrm>
            <a:off x="251600" y="4761068"/>
            <a:ext cx="1440000" cy="1440000"/>
          </a:xfrm>
          <a:prstGeom prst="rect">
            <a:avLst/>
          </a:prstGeom>
          <a:noFill/>
          <a:ln w="254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48" name="テキスト ボックス 47"/>
          <p:cNvSpPr txBox="1"/>
          <p:nvPr/>
        </p:nvSpPr>
        <p:spPr>
          <a:xfrm>
            <a:off x="251520" y="6201228"/>
            <a:ext cx="1440296" cy="360000"/>
          </a:xfrm>
          <a:prstGeom prst="rect">
            <a:avLst/>
          </a:prstGeom>
          <a:noFill/>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Picture</a:t>
            </a:r>
            <a:endParaRPr kumimoji="1" lang="ja-JP" altLang="en-US" sz="1400" dirty="0">
              <a:latin typeface="Arial" pitchFamily="34" charset="0"/>
              <a:cs typeface="Arial Unicode MS" pitchFamily="50" charset="-128"/>
            </a:endParaRPr>
          </a:p>
        </p:txBody>
      </p:sp>
      <p:sp>
        <p:nvSpPr>
          <p:cNvPr id="49" name="テキスト ボックス 48"/>
          <p:cNvSpPr txBox="1"/>
          <p:nvPr/>
        </p:nvSpPr>
        <p:spPr>
          <a:xfrm>
            <a:off x="251520" y="4761068"/>
            <a:ext cx="720080" cy="72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4n+0</a:t>
            </a:r>
            <a:endParaRPr kumimoji="1" lang="ja-JP" altLang="en-US" dirty="0">
              <a:solidFill>
                <a:schemeClr val="tx1"/>
              </a:solidFill>
              <a:latin typeface="Arial" pitchFamily="34" charset="0"/>
              <a:cs typeface="Arial Unicode MS" pitchFamily="50" charset="-128"/>
            </a:endParaRPr>
          </a:p>
        </p:txBody>
      </p:sp>
      <p:cxnSp>
        <p:nvCxnSpPr>
          <p:cNvPr id="50" name="直線矢印コネクタ 49"/>
          <p:cNvCxnSpPr/>
          <p:nvPr/>
        </p:nvCxnSpPr>
        <p:spPr>
          <a:xfrm>
            <a:off x="2411680" y="5301164"/>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1691520" y="5301128"/>
            <a:ext cx="720000" cy="288000"/>
          </a:xfrm>
          <a:prstGeom prst="rect">
            <a:avLst/>
          </a:prstGeom>
          <a:noFill/>
        </p:spPr>
        <p:txBody>
          <a:bodyPr wrap="square" lIns="0" tIns="0" rIns="0" bIns="0" rtlCol="0" anchor="ctr" anchorCtr="0">
            <a:noAutofit/>
          </a:bodyPr>
          <a:lstStyle/>
          <a:p>
            <a:pPr algn="ctr"/>
            <a:r>
              <a:rPr kumimoji="1" lang="en-US" altLang="ja-JP" sz="1600" dirty="0" err="1" smtClean="0">
                <a:solidFill>
                  <a:schemeClr val="tx1"/>
                </a:solidFill>
                <a:latin typeface="Arial" pitchFamily="34" charset="0"/>
                <a:cs typeface="Arial Unicode MS" pitchFamily="50" charset="-128"/>
              </a:rPr>
              <a:t>T</a:t>
            </a:r>
            <a:r>
              <a:rPr kumimoji="1" lang="en-US" altLang="ja-JP" sz="1600" baseline="-25000" dirty="0" err="1" smtClean="0">
                <a:solidFill>
                  <a:schemeClr val="tx1"/>
                </a:solidFill>
                <a:latin typeface="Arial" pitchFamily="34" charset="0"/>
                <a:cs typeface="Arial Unicode MS" pitchFamily="50" charset="-128"/>
              </a:rPr>
              <a:t>r</a:t>
            </a:r>
            <a:r>
              <a:rPr kumimoji="1" lang="en-US" altLang="ja-JP" sz="1600" baseline="-25000" dirty="0" smtClean="0">
                <a:solidFill>
                  <a:schemeClr val="tx1"/>
                </a:solidFill>
                <a:latin typeface="Arial" pitchFamily="34" charset="0"/>
                <a:cs typeface="Arial Unicode MS" pitchFamily="50" charset="-128"/>
              </a:rPr>
              <a:t> </a:t>
            </a:r>
            <a:r>
              <a:rPr kumimoji="1" lang="en-US" altLang="ja-JP" sz="1600" dirty="0" smtClean="0">
                <a:solidFill>
                  <a:schemeClr val="tx1"/>
                </a:solidFill>
                <a:latin typeface="Arial" pitchFamily="34" charset="0"/>
                <a:cs typeface="Arial Unicode MS" pitchFamily="50" charset="-128"/>
              </a:rPr>
              <a:t>(m)</a:t>
            </a:r>
            <a:endParaRPr kumimoji="1" lang="ja-JP" altLang="en-US" sz="1600" dirty="0">
              <a:solidFill>
                <a:schemeClr val="tx1"/>
              </a:solidFill>
              <a:latin typeface="Arial" pitchFamily="34" charset="0"/>
              <a:cs typeface="Arial Unicode MS" pitchFamily="50" charset="-128"/>
            </a:endParaRPr>
          </a:p>
        </p:txBody>
      </p:sp>
      <p:sp>
        <p:nvSpPr>
          <p:cNvPr id="52" name="テキスト ボックス 51"/>
          <p:cNvSpPr txBox="1"/>
          <p:nvPr/>
        </p:nvSpPr>
        <p:spPr>
          <a:xfrm>
            <a:off x="2843720" y="5301164"/>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0</a:t>
            </a:r>
            <a:endParaRPr kumimoji="1" lang="ja-JP" altLang="en-US" sz="1600" baseline="-25000" dirty="0">
              <a:latin typeface="Arial" pitchFamily="34" charset="0"/>
              <a:cs typeface="Arial Unicode MS" pitchFamily="50" charset="-128"/>
            </a:endParaRPr>
          </a:p>
        </p:txBody>
      </p:sp>
      <p:sp>
        <p:nvSpPr>
          <p:cNvPr id="53" name="テキスト ボックス 52"/>
          <p:cNvSpPr txBox="1"/>
          <p:nvPr/>
        </p:nvSpPr>
        <p:spPr>
          <a:xfrm>
            <a:off x="4283920" y="5301164"/>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2</a:t>
            </a:r>
            <a:endParaRPr kumimoji="1" lang="ja-JP" altLang="en-US" sz="1600" baseline="-25000" dirty="0">
              <a:latin typeface="Arial" pitchFamily="34" charset="0"/>
              <a:cs typeface="Arial Unicode MS" pitchFamily="50" charset="-128"/>
            </a:endParaRPr>
          </a:p>
        </p:txBody>
      </p:sp>
      <p:sp>
        <p:nvSpPr>
          <p:cNvPr id="54" name="テキスト ボックス 53"/>
          <p:cNvSpPr txBox="1"/>
          <p:nvPr/>
        </p:nvSpPr>
        <p:spPr>
          <a:xfrm>
            <a:off x="3563840" y="530114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1</a:t>
            </a:r>
            <a:endParaRPr kumimoji="1" lang="ja-JP" altLang="en-US" sz="1600" baseline="-25000" dirty="0">
              <a:latin typeface="Arial" pitchFamily="34" charset="0"/>
              <a:cs typeface="Arial Unicode MS" pitchFamily="50" charset="-128"/>
            </a:endParaRPr>
          </a:p>
        </p:txBody>
      </p:sp>
      <p:sp>
        <p:nvSpPr>
          <p:cNvPr id="55" name="テキスト ボックス 54"/>
          <p:cNvSpPr txBox="1"/>
          <p:nvPr/>
        </p:nvSpPr>
        <p:spPr>
          <a:xfrm>
            <a:off x="5004000" y="530114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3</a:t>
            </a:r>
            <a:endParaRPr kumimoji="1" lang="ja-JP" altLang="en-US" sz="1600" baseline="-25000" dirty="0">
              <a:latin typeface="Arial" pitchFamily="34" charset="0"/>
              <a:cs typeface="Arial Unicode MS" pitchFamily="50" charset="-128"/>
            </a:endParaRPr>
          </a:p>
        </p:txBody>
      </p:sp>
      <p:cxnSp>
        <p:nvCxnSpPr>
          <p:cNvPr id="56" name="直線矢印コネクタ 55"/>
          <p:cNvCxnSpPr/>
          <p:nvPr/>
        </p:nvCxnSpPr>
        <p:spPr>
          <a:xfrm>
            <a:off x="3127960" y="5301128"/>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p:nvPr/>
        </p:nvCxnSpPr>
        <p:spPr>
          <a:xfrm>
            <a:off x="3851880" y="5301164"/>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p:nvPr/>
        </p:nvCxnSpPr>
        <p:spPr>
          <a:xfrm>
            <a:off x="4571920" y="5301128"/>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p:nvPr/>
        </p:nvCxnSpPr>
        <p:spPr>
          <a:xfrm>
            <a:off x="3127960" y="569699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sp>
        <p:nvSpPr>
          <p:cNvPr id="60" name="テキスト ボックス 59"/>
          <p:cNvSpPr txBox="1"/>
          <p:nvPr/>
        </p:nvSpPr>
        <p:spPr>
          <a:xfrm>
            <a:off x="5724120" y="530120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4</a:t>
            </a:r>
            <a:endParaRPr kumimoji="1" lang="ja-JP" altLang="en-US" sz="1600" baseline="-25000" dirty="0">
              <a:latin typeface="Arial" pitchFamily="34" charset="0"/>
              <a:cs typeface="Arial Unicode MS" pitchFamily="50" charset="-128"/>
            </a:endParaRPr>
          </a:p>
        </p:txBody>
      </p:sp>
      <p:sp>
        <p:nvSpPr>
          <p:cNvPr id="61" name="テキスト ボックス 60"/>
          <p:cNvSpPr txBox="1"/>
          <p:nvPr/>
        </p:nvSpPr>
        <p:spPr>
          <a:xfrm>
            <a:off x="6444200" y="5301184"/>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5</a:t>
            </a:r>
            <a:endParaRPr kumimoji="1" lang="ja-JP" altLang="en-US" sz="1600" baseline="-25000" dirty="0">
              <a:latin typeface="Arial" pitchFamily="34" charset="0"/>
              <a:cs typeface="Arial Unicode MS" pitchFamily="50" charset="-128"/>
            </a:endParaRPr>
          </a:p>
        </p:txBody>
      </p:sp>
      <p:cxnSp>
        <p:nvCxnSpPr>
          <p:cNvPr id="62" name="直線矢印コネクタ 61"/>
          <p:cNvCxnSpPr/>
          <p:nvPr/>
        </p:nvCxnSpPr>
        <p:spPr>
          <a:xfrm>
            <a:off x="5292080" y="5301200"/>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p:nvPr/>
        </p:nvCxnSpPr>
        <p:spPr>
          <a:xfrm>
            <a:off x="6012120" y="5301164"/>
            <a:ext cx="720040" cy="0"/>
          </a:xfrm>
          <a:prstGeom prst="straightConnector1">
            <a:avLst/>
          </a:prstGeom>
          <a:ln w="12700">
            <a:solidFill>
              <a:srgbClr val="FF0000"/>
            </a:solidFill>
            <a:headEnd type="none"/>
            <a:tailEnd type="arrow" w="med" len="med"/>
          </a:ln>
        </p:spPr>
        <p:style>
          <a:lnRef idx="1">
            <a:schemeClr val="accent1"/>
          </a:lnRef>
          <a:fillRef idx="0">
            <a:schemeClr val="accent1"/>
          </a:fillRef>
          <a:effectRef idx="0">
            <a:schemeClr val="accent1"/>
          </a:effectRef>
          <a:fontRef idx="minor">
            <a:schemeClr val="tx1"/>
          </a:fontRef>
        </p:style>
      </p:cxnSp>
      <p:cxnSp>
        <p:nvCxnSpPr>
          <p:cNvPr id="64" name="直線矢印コネクタ 63"/>
          <p:cNvCxnSpPr/>
          <p:nvPr/>
        </p:nvCxnSpPr>
        <p:spPr>
          <a:xfrm>
            <a:off x="3848000" y="569699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a:off x="4572040" y="569699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5292120" y="569699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p:nvPr/>
        </p:nvCxnSpPr>
        <p:spPr>
          <a:xfrm flipV="1">
            <a:off x="6015678" y="5589160"/>
            <a:ext cx="0" cy="216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a:off x="6012160" y="569699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69" name="直線矢印コネクタ 68"/>
          <p:cNvCxnSpPr/>
          <p:nvPr/>
        </p:nvCxnSpPr>
        <p:spPr>
          <a:xfrm>
            <a:off x="6732200" y="5697172"/>
            <a:ext cx="720040" cy="0"/>
          </a:xfrm>
          <a:prstGeom prst="straightConnector1">
            <a:avLst/>
          </a:prstGeom>
          <a:ln w="12700">
            <a:solidFill>
              <a:schemeClr val="tx1"/>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4575920" y="6021228"/>
            <a:ext cx="2887268" cy="0"/>
          </a:xfrm>
          <a:prstGeom prst="straightConnector1">
            <a:avLst/>
          </a:prstGeom>
          <a:ln w="12700">
            <a:solidFill>
              <a:srgbClr val="00FF00"/>
            </a:solidFill>
            <a:headEnd type="arrow"/>
            <a:tailEnd type="arrow" w="med" len="med"/>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p:nvPr/>
        </p:nvCxnSpPr>
        <p:spPr>
          <a:xfrm flipV="1">
            <a:off x="7452320" y="5913396"/>
            <a:ext cx="0" cy="216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72" name="下矢印 71"/>
          <p:cNvSpPr/>
          <p:nvPr/>
        </p:nvSpPr>
        <p:spPr bwMode="auto">
          <a:xfrm rot="16200000">
            <a:off x="3360900" y="5036263"/>
            <a:ext cx="225957" cy="1980219"/>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73" name="テキスト ボックス 72"/>
          <p:cNvSpPr txBox="1"/>
          <p:nvPr/>
        </p:nvSpPr>
        <p:spPr>
          <a:xfrm>
            <a:off x="3120482" y="6129396"/>
            <a:ext cx="727518" cy="216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3t</a:t>
            </a:r>
            <a:r>
              <a:rPr lang="en-US" altLang="ja-JP" sz="1600" baseline="-25000" dirty="0" smtClean="0">
                <a:latin typeface="Arial" pitchFamily="34" charset="0"/>
                <a:cs typeface="Arial Unicode MS" pitchFamily="50" charset="-128"/>
              </a:rPr>
              <a:t>c</a:t>
            </a:r>
            <a:r>
              <a:rPr lang="en-US" altLang="ja-JP" sz="1600" dirty="0" smtClean="0">
                <a:latin typeface="Arial" pitchFamily="34" charset="0"/>
                <a:cs typeface="Arial Unicode MS" pitchFamily="50" charset="-128"/>
              </a:rPr>
              <a:t>/4</a:t>
            </a:r>
            <a:endParaRPr kumimoji="1" lang="ja-JP" altLang="en-US" sz="1600" dirty="0">
              <a:latin typeface="Arial" pitchFamily="34" charset="0"/>
              <a:cs typeface="Arial Unicode MS" pitchFamily="50" charset="-128"/>
            </a:endParaRPr>
          </a:p>
        </p:txBody>
      </p:sp>
      <p:cxnSp>
        <p:nvCxnSpPr>
          <p:cNvPr id="74" name="直線矢印コネクタ 73"/>
          <p:cNvCxnSpPr/>
          <p:nvPr/>
        </p:nvCxnSpPr>
        <p:spPr>
          <a:xfrm flipV="1">
            <a:off x="2411520" y="5841228"/>
            <a:ext cx="0" cy="360000"/>
          </a:xfrm>
          <a:prstGeom prst="straightConnector1">
            <a:avLst/>
          </a:prstGeom>
          <a:ln w="1270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75" name="直線矢印コネクタ 74"/>
          <p:cNvCxnSpPr/>
          <p:nvPr/>
        </p:nvCxnSpPr>
        <p:spPr>
          <a:xfrm flipV="1">
            <a:off x="4572000" y="5841228"/>
            <a:ext cx="0" cy="360000"/>
          </a:xfrm>
          <a:prstGeom prst="straightConnector1">
            <a:avLst/>
          </a:prstGeom>
          <a:ln w="1270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251520" y="5481228"/>
            <a:ext cx="720080" cy="72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4n+1</a:t>
            </a:r>
            <a:endParaRPr kumimoji="1" lang="ja-JP" altLang="en-US" dirty="0">
              <a:solidFill>
                <a:schemeClr val="tx1"/>
              </a:solidFill>
              <a:latin typeface="Arial" pitchFamily="34" charset="0"/>
              <a:cs typeface="Arial Unicode MS" pitchFamily="50" charset="-128"/>
            </a:endParaRPr>
          </a:p>
        </p:txBody>
      </p:sp>
      <p:sp>
        <p:nvSpPr>
          <p:cNvPr id="77" name="テキスト ボックス 76"/>
          <p:cNvSpPr txBox="1"/>
          <p:nvPr/>
        </p:nvSpPr>
        <p:spPr>
          <a:xfrm>
            <a:off x="971600" y="4761228"/>
            <a:ext cx="720080" cy="72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4n+2</a:t>
            </a:r>
            <a:endParaRPr kumimoji="1" lang="ja-JP" altLang="en-US" dirty="0">
              <a:solidFill>
                <a:schemeClr val="tx1"/>
              </a:solidFill>
              <a:latin typeface="Arial" pitchFamily="34" charset="0"/>
              <a:cs typeface="Arial Unicode MS" pitchFamily="50" charset="-128"/>
            </a:endParaRPr>
          </a:p>
        </p:txBody>
      </p:sp>
      <p:sp>
        <p:nvSpPr>
          <p:cNvPr id="78" name="テキスト ボックス 77"/>
          <p:cNvSpPr txBox="1"/>
          <p:nvPr/>
        </p:nvSpPr>
        <p:spPr>
          <a:xfrm>
            <a:off x="971736" y="5481228"/>
            <a:ext cx="720080" cy="72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chemeClr val="tx1"/>
                </a:solidFill>
                <a:latin typeface="Arial" pitchFamily="34" charset="0"/>
                <a:cs typeface="Arial Unicode MS" pitchFamily="50" charset="-128"/>
              </a:rPr>
              <a:t>DU 4n+3</a:t>
            </a:r>
            <a:endParaRPr kumimoji="1" lang="ja-JP" altLang="en-US" dirty="0">
              <a:solidFill>
                <a:schemeClr val="tx1"/>
              </a:solidFill>
              <a:latin typeface="Arial" pitchFamily="34" charset="0"/>
              <a:cs typeface="Arial Unicode MS" pitchFamily="50" charset="-128"/>
            </a:endParaRPr>
          </a:p>
        </p:txBody>
      </p:sp>
      <p:cxnSp>
        <p:nvCxnSpPr>
          <p:cNvPr id="79" name="直線矢印コネクタ 78"/>
          <p:cNvCxnSpPr/>
          <p:nvPr/>
        </p:nvCxnSpPr>
        <p:spPr>
          <a:xfrm flipV="1">
            <a:off x="5292080" y="2672960"/>
            <a:ext cx="0" cy="216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flipV="1">
            <a:off x="5291960" y="5193200"/>
            <a:ext cx="0" cy="216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flipV="1">
            <a:off x="6732240" y="3392956"/>
            <a:ext cx="0" cy="216000"/>
          </a:xfrm>
          <a:prstGeom prst="straightConnector1">
            <a:avLst/>
          </a:prstGeom>
          <a:ln w="6350">
            <a:solidFill>
              <a:schemeClr val="tx1"/>
            </a:solidFill>
            <a:headEnd type="none"/>
            <a:tailEnd type="none" w="lg" len="med"/>
          </a:ln>
        </p:spPr>
        <p:style>
          <a:lnRef idx="1">
            <a:schemeClr val="accent1"/>
          </a:lnRef>
          <a:fillRef idx="0">
            <a:schemeClr val="accent1"/>
          </a:fillRef>
          <a:effectRef idx="0">
            <a:schemeClr val="accent1"/>
          </a:effectRef>
          <a:fontRef idx="minor">
            <a:schemeClr val="tx1"/>
          </a:fontRef>
        </p:style>
      </p:cxnSp>
      <p:cxnSp>
        <p:nvCxnSpPr>
          <p:cNvPr id="82" name="直線矢印コネクタ 81"/>
          <p:cNvCxnSpPr/>
          <p:nvPr/>
        </p:nvCxnSpPr>
        <p:spPr>
          <a:xfrm>
            <a:off x="7431024" y="6021228"/>
            <a:ext cx="720040" cy="0"/>
          </a:xfrm>
          <a:prstGeom prst="straightConnector1">
            <a:avLst/>
          </a:prstGeom>
          <a:ln w="12700">
            <a:solidFill>
              <a:srgbClr val="00FF00"/>
            </a:solidFill>
            <a:headEnd type="arrow"/>
            <a:tailEnd type="none" w="med" len="med"/>
          </a:ln>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3329878" y="296082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0</a:t>
            </a:r>
            <a:endParaRPr kumimoji="1" lang="ja-JP" altLang="en-US" sz="1600" baseline="-25000" dirty="0">
              <a:latin typeface="Arial" pitchFamily="34" charset="0"/>
              <a:cs typeface="Arial Unicode MS" pitchFamily="50" charset="-128"/>
            </a:endParaRPr>
          </a:p>
        </p:txBody>
      </p:sp>
      <p:sp>
        <p:nvSpPr>
          <p:cNvPr id="84" name="テキスト ボックス 83"/>
          <p:cNvSpPr txBox="1"/>
          <p:nvPr/>
        </p:nvSpPr>
        <p:spPr>
          <a:xfrm>
            <a:off x="4064020" y="296094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1</a:t>
            </a:r>
            <a:endParaRPr kumimoji="1" lang="ja-JP" altLang="en-US" sz="1600" baseline="-25000" dirty="0">
              <a:latin typeface="Arial" pitchFamily="34" charset="0"/>
              <a:cs typeface="Arial Unicode MS" pitchFamily="50" charset="-128"/>
            </a:endParaRPr>
          </a:p>
        </p:txBody>
      </p:sp>
      <p:sp>
        <p:nvSpPr>
          <p:cNvPr id="85" name="テキスト ボックス 84"/>
          <p:cNvSpPr txBox="1"/>
          <p:nvPr/>
        </p:nvSpPr>
        <p:spPr>
          <a:xfrm>
            <a:off x="4791538" y="296082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2</a:t>
            </a:r>
            <a:endParaRPr kumimoji="1" lang="ja-JP" altLang="en-US" sz="1600" baseline="-25000" dirty="0">
              <a:latin typeface="Arial" pitchFamily="34" charset="0"/>
              <a:cs typeface="Arial Unicode MS" pitchFamily="50" charset="-128"/>
            </a:endParaRPr>
          </a:p>
        </p:txBody>
      </p:sp>
      <p:sp>
        <p:nvSpPr>
          <p:cNvPr id="86" name="テキスト ボックス 85"/>
          <p:cNvSpPr txBox="1"/>
          <p:nvPr/>
        </p:nvSpPr>
        <p:spPr>
          <a:xfrm>
            <a:off x="5511658" y="296094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3</a:t>
            </a:r>
            <a:endParaRPr kumimoji="1" lang="ja-JP" altLang="en-US" sz="1600" baseline="-25000" dirty="0">
              <a:latin typeface="Arial" pitchFamily="34" charset="0"/>
              <a:cs typeface="Arial Unicode MS" pitchFamily="50" charset="-128"/>
            </a:endParaRPr>
          </a:p>
        </p:txBody>
      </p:sp>
      <p:sp>
        <p:nvSpPr>
          <p:cNvPr id="87" name="テキスト ボックス 86"/>
          <p:cNvSpPr txBox="1"/>
          <p:nvPr/>
        </p:nvSpPr>
        <p:spPr>
          <a:xfrm>
            <a:off x="6228140" y="296094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4</a:t>
            </a:r>
            <a:endParaRPr kumimoji="1" lang="ja-JP" altLang="en-US" sz="1600" baseline="-25000" dirty="0">
              <a:latin typeface="Arial" pitchFamily="34" charset="0"/>
              <a:cs typeface="Arial Unicode MS" pitchFamily="50" charset="-128"/>
            </a:endParaRPr>
          </a:p>
        </p:txBody>
      </p:sp>
      <p:sp>
        <p:nvSpPr>
          <p:cNvPr id="88" name="テキスト ボックス 87"/>
          <p:cNvSpPr txBox="1"/>
          <p:nvPr/>
        </p:nvSpPr>
        <p:spPr>
          <a:xfrm>
            <a:off x="6948220" y="296094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5</a:t>
            </a:r>
            <a:endParaRPr kumimoji="1" lang="ja-JP" altLang="en-US" sz="1600" baseline="-25000" dirty="0">
              <a:latin typeface="Arial" pitchFamily="34" charset="0"/>
              <a:cs typeface="Arial Unicode MS" pitchFamily="50" charset="-128"/>
            </a:endParaRPr>
          </a:p>
        </p:txBody>
      </p:sp>
      <p:sp>
        <p:nvSpPr>
          <p:cNvPr id="89" name="テキスト ボックス 88"/>
          <p:cNvSpPr txBox="1"/>
          <p:nvPr/>
        </p:nvSpPr>
        <p:spPr>
          <a:xfrm>
            <a:off x="3335400" y="545195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0</a:t>
            </a:r>
            <a:endParaRPr kumimoji="1" lang="ja-JP" altLang="en-US" sz="1600" baseline="-25000" dirty="0">
              <a:latin typeface="Arial" pitchFamily="34" charset="0"/>
              <a:cs typeface="Arial Unicode MS" pitchFamily="50" charset="-128"/>
            </a:endParaRPr>
          </a:p>
        </p:txBody>
      </p:sp>
      <p:sp>
        <p:nvSpPr>
          <p:cNvPr id="90" name="テキスト ボックス 89"/>
          <p:cNvSpPr txBox="1"/>
          <p:nvPr/>
        </p:nvSpPr>
        <p:spPr>
          <a:xfrm>
            <a:off x="4069542" y="545207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1</a:t>
            </a:r>
            <a:endParaRPr kumimoji="1" lang="ja-JP" altLang="en-US" sz="1600" baseline="-25000" dirty="0">
              <a:latin typeface="Arial" pitchFamily="34" charset="0"/>
              <a:cs typeface="Arial Unicode MS" pitchFamily="50" charset="-128"/>
            </a:endParaRPr>
          </a:p>
        </p:txBody>
      </p:sp>
      <p:sp>
        <p:nvSpPr>
          <p:cNvPr id="91" name="テキスト ボックス 90"/>
          <p:cNvSpPr txBox="1"/>
          <p:nvPr/>
        </p:nvSpPr>
        <p:spPr>
          <a:xfrm>
            <a:off x="4797060" y="5451958"/>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2</a:t>
            </a:r>
            <a:endParaRPr kumimoji="1" lang="ja-JP" altLang="en-US" sz="1600" baseline="-25000" dirty="0">
              <a:latin typeface="Arial" pitchFamily="34" charset="0"/>
              <a:cs typeface="Arial Unicode MS" pitchFamily="50" charset="-128"/>
            </a:endParaRPr>
          </a:p>
        </p:txBody>
      </p:sp>
      <p:sp>
        <p:nvSpPr>
          <p:cNvPr id="92" name="テキスト ボックス 91"/>
          <p:cNvSpPr txBox="1"/>
          <p:nvPr/>
        </p:nvSpPr>
        <p:spPr>
          <a:xfrm>
            <a:off x="5517180" y="545207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3</a:t>
            </a:r>
            <a:endParaRPr kumimoji="1" lang="ja-JP" altLang="en-US" sz="1600" baseline="-25000" dirty="0">
              <a:latin typeface="Arial" pitchFamily="34" charset="0"/>
              <a:cs typeface="Arial Unicode MS" pitchFamily="50" charset="-128"/>
            </a:endParaRPr>
          </a:p>
        </p:txBody>
      </p:sp>
      <p:sp>
        <p:nvSpPr>
          <p:cNvPr id="93" name="テキスト ボックス 92"/>
          <p:cNvSpPr txBox="1"/>
          <p:nvPr/>
        </p:nvSpPr>
        <p:spPr>
          <a:xfrm>
            <a:off x="6233662" y="545207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4</a:t>
            </a:r>
            <a:endParaRPr kumimoji="1" lang="ja-JP" altLang="en-US" sz="1600" baseline="-25000" dirty="0">
              <a:latin typeface="Arial" pitchFamily="34" charset="0"/>
              <a:cs typeface="Arial Unicode MS" pitchFamily="50" charset="-128"/>
            </a:endParaRPr>
          </a:p>
        </p:txBody>
      </p:sp>
      <p:sp>
        <p:nvSpPr>
          <p:cNvPr id="94" name="テキスト ボックス 93"/>
          <p:cNvSpPr txBox="1"/>
          <p:nvPr/>
        </p:nvSpPr>
        <p:spPr>
          <a:xfrm>
            <a:off x="6953742" y="5452070"/>
            <a:ext cx="288000" cy="288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5</a:t>
            </a:r>
            <a:endParaRPr kumimoji="1" lang="ja-JP" altLang="en-US" sz="1600" baseline="-25000" dirty="0">
              <a:latin typeface="Arial" pitchFamily="34" charset="0"/>
              <a:cs typeface="Arial Unicode MS" pitchFamily="50" charset="-128"/>
            </a:endParaRPr>
          </a:p>
        </p:txBody>
      </p:sp>
      <p:sp>
        <p:nvSpPr>
          <p:cNvPr id="95" name="テキスト ボックス 94"/>
          <p:cNvSpPr txBox="1"/>
          <p:nvPr/>
        </p:nvSpPr>
        <p:spPr>
          <a:xfrm>
            <a:off x="251520" y="800772"/>
            <a:ext cx="8640960" cy="720000"/>
          </a:xfrm>
          <a:prstGeom prst="rect">
            <a:avLst/>
          </a:prstGeom>
          <a:solidFill>
            <a:schemeClr val="accent5"/>
          </a:solidFill>
          <a:ln>
            <a:noFill/>
          </a:ln>
        </p:spPr>
        <p:txBody>
          <a:bodyPr wrap="square" lIns="0" tIns="0" rIns="0" bIns="0" rtlCol="0" anchor="ctr" anchorCtr="0">
            <a:noAutofit/>
          </a:bodyPr>
          <a:lstStyle/>
          <a:p>
            <a:r>
              <a:rPr kumimoji="1" lang="en-US" altLang="ja-JP" sz="2400" dirty="0" smtClean="0">
                <a:latin typeface="+mj-lt"/>
                <a:cs typeface="Arial Unicode MS" pitchFamily="50" charset="-128"/>
              </a:rPr>
              <a:t>For a decoder, it’ not straightforward to know the earliest timing</a:t>
            </a:r>
            <a:br>
              <a:rPr kumimoji="1" lang="en-US" altLang="ja-JP" sz="2400" dirty="0" smtClean="0">
                <a:latin typeface="+mj-lt"/>
                <a:cs typeface="Arial Unicode MS" pitchFamily="50" charset="-128"/>
              </a:rPr>
            </a:br>
            <a:r>
              <a:rPr kumimoji="1" lang="en-US" altLang="ja-JP" sz="2400" dirty="0" smtClean="0">
                <a:latin typeface="+mj-lt"/>
                <a:cs typeface="Arial Unicode MS" pitchFamily="50" charset="-128"/>
              </a:rPr>
              <a:t> for displaying decoded pictures</a:t>
            </a:r>
            <a:endParaRPr kumimoji="1" lang="ja-JP" altLang="en-US" sz="2400" dirty="0">
              <a:latin typeface="+mj-lt"/>
              <a:cs typeface="Arial Unicode MS" pitchFamily="50" charset="-128"/>
            </a:endParaRPr>
          </a:p>
        </p:txBody>
      </p:sp>
    </p:spTree>
    <p:extLst>
      <p:ext uri="{BB962C8B-B14F-4D97-AF65-F5344CB8AC3E}">
        <p14:creationId xmlns:p14="http://schemas.microsoft.com/office/powerpoint/2010/main" val="490953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671</Words>
  <Application>Microsoft Office PowerPoint</Application>
  <PresentationFormat>画面に合わせる (4:3)</PresentationFormat>
  <Paragraphs>216</Paragraphs>
  <Slides>14</Slides>
  <Notes>1</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presentation_e_r</vt:lpstr>
      <vt:lpstr>JCTVC-J0136 AHG9: Improvement of HRD for sub-picture based operation</vt:lpstr>
      <vt:lpstr>Summary</vt:lpstr>
      <vt:lpstr> Proposal 1 Modified removal time for “big picture”</vt:lpstr>
      <vt:lpstr>tr,n and tr when low_delay_hrd_flag = 1</vt:lpstr>
      <vt:lpstr>Problem</vt:lpstr>
      <vt:lpstr>Proposal</vt:lpstr>
      <vt:lpstr>Aligned display timing</vt:lpstr>
      <vt:lpstr> Proposal 2 New SEI for early decoding/displaying</vt:lpstr>
      <vt:lpstr>Earliest display timing</vt:lpstr>
      <vt:lpstr>Proposal</vt:lpstr>
      <vt:lpstr> Proposal 3 Modified du_cpb_removal_delay</vt:lpstr>
      <vt:lpstr>Problem</vt:lpstr>
      <vt:lpstr>Proposal</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2012-07-10T08:07:03Z</dcterms:modified>
</cp:coreProperties>
</file>