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47" r:id="rId2"/>
    <p:sldId id="454" r:id="rId3"/>
    <p:sldId id="450" r:id="rId4"/>
    <p:sldId id="451" r:id="rId5"/>
    <p:sldId id="452" r:id="rId6"/>
    <p:sldId id="453" r:id="rId7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  <p:cmAuthor id="1" name="smohan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92C3"/>
    <a:srgbClr val="A2A2A2"/>
    <a:srgbClr val="BC443A"/>
    <a:srgbClr val="C13535"/>
    <a:srgbClr val="3E3233"/>
    <a:srgbClr val="333333"/>
    <a:srgbClr val="7C7570"/>
    <a:srgbClr val="678D32"/>
    <a:srgbClr val="89B259"/>
    <a:srgbClr val="97C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6" autoAdjust="0"/>
    <p:restoredTop sz="91130" autoAdjust="0"/>
  </p:normalViewPr>
  <p:slideViewPr>
    <p:cSldViewPr>
      <p:cViewPr>
        <p:scale>
          <a:sx n="90" d="100"/>
          <a:sy n="90" d="100"/>
        </p:scale>
        <p:origin x="-1710" y="-150"/>
      </p:cViewPr>
      <p:guideLst>
        <p:guide orient="horz" pos="4024"/>
        <p:guide pos="1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10" y="864"/>
      </p:cViewPr>
      <p:guideLst>
        <p:guide orient="horz" pos="2976"/>
        <p:guide pos="2264"/>
      </p:guideLst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288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9613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62" y="4488504"/>
            <a:ext cx="5270477" cy="425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379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tx2"/>
                </a:solidFill>
              </a:rPr>
              <a:t>PAGE</a:t>
            </a:r>
            <a:r>
              <a:rPr lang="en-US" sz="600" dirty="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 dirty="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 userDrawn="1"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429000" y="2286000"/>
            <a:ext cx="4648200" cy="1447800"/>
          </a:xfrm>
        </p:spPr>
        <p:txBody>
          <a:bodyPr anchor="ctr"/>
          <a:lstStyle>
            <a:lvl1pPr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123825"/>
            <a:ext cx="8763025" cy="561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5314950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8" y="123825"/>
            <a:ext cx="8763024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488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86200" y="6428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JCTVC-E401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028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90488" y="76200"/>
            <a:ext cx="8763024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487" y="904108"/>
            <a:ext cx="8763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PAGE</a:t>
            </a:r>
            <a:r>
              <a:rPr lang="en-US" sz="600" dirty="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 dirty="0">
              <a:solidFill>
                <a:schemeClr val="bg1"/>
              </a:solidFill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6" r:id="rId4"/>
    <p:sldLayoutId id="2147483653" r:id="rId5"/>
    <p:sldLayoutId id="2147483657" r:id="rId6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698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6270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10842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5446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946275" indent="-11747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 dirty="0" smtClean="0"/>
              <a:t>JCTVC-J0118: </a:t>
            </a:r>
            <a:br>
              <a:rPr lang="en-US" sz="2400" dirty="0" smtClean="0"/>
            </a:br>
            <a:r>
              <a:rPr lang="en-US" sz="2400" dirty="0" smtClean="0"/>
              <a:t>AHG13</a:t>
            </a:r>
            <a:r>
              <a:rPr lang="en-US" sz="2400" dirty="0"/>
              <a:t>: On </a:t>
            </a:r>
            <a:r>
              <a:rPr lang="en-US" sz="2400" dirty="0" err="1"/>
              <a:t>signalling</a:t>
            </a:r>
            <a:r>
              <a:rPr lang="en-US" sz="2400" dirty="0"/>
              <a:t> of MSB cycle for long-term reference </a:t>
            </a:r>
            <a:r>
              <a:rPr lang="en-US" sz="2400" dirty="0" smtClean="0"/>
              <a:t>pictures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33600" y="5105400"/>
            <a:ext cx="678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600" dirty="0" smtClean="0"/>
              <a:t>Adarsh K</a:t>
            </a:r>
            <a:r>
              <a:rPr lang="en-US" sz="1600" dirty="0"/>
              <a:t>. Ramasubramonian, </a:t>
            </a:r>
            <a:r>
              <a:rPr lang="en-US" sz="1600" dirty="0" smtClean="0"/>
              <a:t>Rajan Joshi, Ye-Kui Wang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173828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proposal pieces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GB" dirty="0" smtClean="0"/>
              <a:t>Change “reference picture” in the following to “</a:t>
            </a:r>
            <a:r>
              <a:rPr lang="en-GB" dirty="0" smtClean="0">
                <a:solidFill>
                  <a:srgbClr val="00B0F0"/>
                </a:solidFill>
              </a:rPr>
              <a:t>picture that is marked as “used for reference”</a:t>
            </a:r>
            <a:r>
              <a:rPr lang="en-GB" dirty="0" smtClean="0"/>
              <a:t>”</a:t>
            </a:r>
          </a:p>
          <a:p>
            <a:pPr lvl="1"/>
            <a:r>
              <a:rPr lang="en-GB" dirty="0" err="1" smtClean="0"/>
              <a:t>delta_poc_msb_present_flag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] shall be equal to 1 when there is more than one </a:t>
            </a:r>
            <a:r>
              <a:rPr lang="en-GB" u="sng" dirty="0"/>
              <a:t>reference picture </a:t>
            </a:r>
            <a:r>
              <a:rPr lang="en-GB" dirty="0"/>
              <a:t>in the decoded picture buffer with the least significant bits of the picture order count value equal to </a:t>
            </a:r>
            <a:r>
              <a:rPr lang="en-GB" dirty="0" err="1"/>
              <a:t>poc_lsb_lt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</a:t>
            </a:r>
            <a:r>
              <a:rPr lang="en-GB" dirty="0" smtClean="0"/>
              <a:t>].</a:t>
            </a:r>
          </a:p>
          <a:p>
            <a:pPr marL="457200" indent="-457200">
              <a:buFont typeface="+mj-lt"/>
              <a:buAutoNum type="arabicParenR"/>
            </a:pPr>
            <a:r>
              <a:rPr lang="en-GB" dirty="0" smtClean="0"/>
              <a:t>Further change the above sentence as follows</a:t>
            </a:r>
          </a:p>
          <a:p>
            <a:pPr lvl="1"/>
            <a:r>
              <a:rPr lang="en-GB" sz="2000" dirty="0" err="1"/>
              <a:t>delta_poc_msb_present_flag</a:t>
            </a:r>
            <a:r>
              <a:rPr lang="en-GB" sz="2000" dirty="0"/>
              <a:t>[ </a:t>
            </a:r>
            <a:r>
              <a:rPr lang="en-GB" sz="2000" dirty="0" err="1"/>
              <a:t>i</a:t>
            </a:r>
            <a:r>
              <a:rPr lang="en-GB" sz="2000" dirty="0"/>
              <a:t> ] shall be equal to 1 when there is more than one </a:t>
            </a:r>
            <a:r>
              <a:rPr lang="en-US" sz="2000" u="sng" dirty="0">
                <a:solidFill>
                  <a:schemeClr val="tx1"/>
                </a:solidFill>
              </a:rPr>
              <a:t>picture that is marked as "used for reference" in the decoded picture buffer</a:t>
            </a:r>
            <a:r>
              <a:rPr lang="en-US" sz="2000" u="sng" dirty="0">
                <a:solidFill>
                  <a:srgbClr val="00B0F0"/>
                </a:solidFill>
              </a:rPr>
              <a:t>, excluding those pictures that is included in the short-term reference picture set of the current picture</a:t>
            </a:r>
            <a:r>
              <a:rPr lang="en-US" sz="2000" dirty="0" smtClean="0"/>
              <a:t>,</a:t>
            </a:r>
            <a:r>
              <a:rPr lang="en-GB" sz="2000" dirty="0" smtClean="0"/>
              <a:t> </a:t>
            </a:r>
            <a:r>
              <a:rPr lang="en-GB" sz="2000" dirty="0"/>
              <a:t>with the least significant bits of the picture order count value equal to </a:t>
            </a:r>
            <a:r>
              <a:rPr lang="en-GB" sz="2000" dirty="0" err="1"/>
              <a:t>poc_lsb_lt</a:t>
            </a:r>
            <a:r>
              <a:rPr lang="en-GB" sz="2000" dirty="0"/>
              <a:t>[ </a:t>
            </a:r>
            <a:r>
              <a:rPr lang="en-GB" sz="2000" dirty="0" err="1"/>
              <a:t>i</a:t>
            </a:r>
            <a:r>
              <a:rPr lang="en-GB" sz="2000" dirty="0"/>
              <a:t> </a:t>
            </a:r>
            <a:r>
              <a:rPr lang="en-GB" sz="2000" dirty="0" smtClean="0"/>
              <a:t>].</a:t>
            </a:r>
          </a:p>
          <a:p>
            <a:pPr lvl="1"/>
            <a:r>
              <a:rPr lang="en-GB" dirty="0" smtClean="0"/>
              <a:t>Text changes in the end for this piece</a:t>
            </a:r>
            <a:endParaRPr lang="en-GB" dirty="0"/>
          </a:p>
          <a:p>
            <a:pPr marL="457200" indent="-457200">
              <a:buFont typeface="+mj-lt"/>
              <a:buAutoNum type="arabicParenR"/>
            </a:pPr>
            <a:r>
              <a:rPr lang="en-US" dirty="0"/>
              <a:t>Remove the constraint that </a:t>
            </a:r>
            <a:r>
              <a:rPr lang="en-US" dirty="0" smtClean="0"/>
              <a:t>limits LTRPs to be signalled </a:t>
            </a:r>
            <a:r>
              <a:rPr lang="en-US" dirty="0"/>
              <a:t>in non-increasing order of POC LSB </a:t>
            </a:r>
            <a:r>
              <a:rPr lang="en-US" dirty="0" smtClean="0"/>
              <a:t>values, to </a:t>
            </a:r>
            <a:r>
              <a:rPr lang="en-US" dirty="0"/>
              <a:t>simply </a:t>
            </a:r>
            <a:r>
              <a:rPr lang="en-US" dirty="0" err="1"/>
              <a:t>DeltaPocMSBCycleLt</a:t>
            </a:r>
            <a:r>
              <a:rPr lang="en-US" dirty="0"/>
              <a:t>[ </a:t>
            </a:r>
            <a:r>
              <a:rPr lang="en-US" dirty="0" err="1"/>
              <a:t>i</a:t>
            </a:r>
            <a:r>
              <a:rPr lang="en-US" dirty="0"/>
              <a:t> </a:t>
            </a:r>
            <a:r>
              <a:rPr lang="en-US" dirty="0" smtClean="0"/>
              <a:t>] derivation AND to improve </a:t>
            </a:r>
            <a:r>
              <a:rPr lang="en-US" dirty="0" err="1" smtClean="0"/>
              <a:t>signalling</a:t>
            </a:r>
            <a:r>
              <a:rPr lang="en-US" dirty="0" smtClean="0"/>
              <a:t> efficiency</a:t>
            </a:r>
          </a:p>
          <a:p>
            <a:pPr lvl="1"/>
            <a:r>
              <a:rPr lang="en-US" dirty="0" smtClean="0"/>
              <a:t>More details with examples in the following slides for this piece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6670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 – current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6469373" y="852550"/>
            <a:ext cx="1973271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M*10+11 = </a:t>
            </a:r>
            <a:r>
              <a:rPr lang="en-US" sz="1600" u="sng" dirty="0" smtClean="0">
                <a:solidFill>
                  <a:srgbClr val="FF0000"/>
                </a:solidFill>
              </a:rPr>
              <a:t>331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current picture</a:t>
            </a:r>
            <a:endParaRPr lang="en-CA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496105" y="848570"/>
            <a:ext cx="1745585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M*9+20 = </a:t>
            </a:r>
            <a:r>
              <a:rPr lang="en-US" sz="1600" u="sng" dirty="0" smtClean="0">
                <a:solidFill>
                  <a:srgbClr val="FF0000"/>
                </a:solidFill>
              </a:rPr>
              <a:t>308</a:t>
            </a:r>
            <a:br>
              <a:rPr lang="en-US" sz="1600" u="sng" dirty="0" smtClean="0">
                <a:solidFill>
                  <a:srgbClr val="FF0000"/>
                </a:solidFill>
              </a:rPr>
            </a:br>
            <a:r>
              <a:rPr lang="en-US" sz="1600" dirty="0" smtClean="0"/>
              <a:t>cycle[0] = 1</a:t>
            </a:r>
            <a:br>
              <a:rPr lang="en-US" sz="1600" dirty="0" smtClean="0"/>
            </a:br>
            <a:r>
              <a:rPr lang="en-US" sz="1600" dirty="0" err="1" smtClean="0"/>
              <a:t>dM</a:t>
            </a:r>
            <a:r>
              <a:rPr lang="en-US" sz="1600" dirty="0" smtClean="0"/>
              <a:t>[0] = 1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LTRP[0]</a:t>
            </a:r>
            <a:endParaRPr lang="en-CA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498316" y="5402270"/>
            <a:ext cx="35267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M:            </a:t>
            </a:r>
            <a:r>
              <a:rPr lang="en-US" sz="1400" dirty="0" err="1" smtClean="0"/>
              <a:t>MaxPicOrderCntLsb</a:t>
            </a:r>
            <a:r>
              <a:rPr lang="en-US" sz="1400" dirty="0" smtClean="0"/>
              <a:t> = 32</a:t>
            </a:r>
          </a:p>
          <a:p>
            <a:r>
              <a:rPr lang="en-US" sz="1400" dirty="0" smtClean="0"/>
              <a:t>cycle[ </a:t>
            </a:r>
            <a:r>
              <a:rPr lang="en-US" sz="1400" dirty="0" err="1" smtClean="0"/>
              <a:t>i</a:t>
            </a:r>
            <a:r>
              <a:rPr lang="en-US" sz="1400" dirty="0" smtClean="0"/>
              <a:t> ]:  </a:t>
            </a:r>
            <a:r>
              <a:rPr lang="en-US" sz="1400" dirty="0" err="1" smtClean="0"/>
              <a:t>delta_poc_msb_cycle_lt</a:t>
            </a:r>
            <a:r>
              <a:rPr lang="en-US" sz="1400" dirty="0"/>
              <a:t>[ </a:t>
            </a:r>
            <a:r>
              <a:rPr lang="en-US" sz="1400" dirty="0" err="1"/>
              <a:t>i</a:t>
            </a:r>
            <a:r>
              <a:rPr lang="en-US" sz="1400" dirty="0"/>
              <a:t> ]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err="1" smtClean="0"/>
              <a:t>dM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]:      </a:t>
            </a:r>
            <a:r>
              <a:rPr lang="en-US" sz="1400" dirty="0" err="1" smtClean="0"/>
              <a:t>DeltaPocMSBCycleLt</a:t>
            </a:r>
            <a:r>
              <a:rPr lang="en-US" sz="1400" dirty="0"/>
              <a:t>[ </a:t>
            </a:r>
            <a:r>
              <a:rPr lang="en-US" sz="1400" dirty="0" err="1"/>
              <a:t>i</a:t>
            </a:r>
            <a:r>
              <a:rPr lang="en-US" sz="1400" dirty="0"/>
              <a:t> </a:t>
            </a:r>
            <a:r>
              <a:rPr lang="en-US" sz="1400" dirty="0" smtClean="0"/>
              <a:t>]</a:t>
            </a:r>
            <a:endParaRPr lang="en-CA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598730" y="865140"/>
            <a:ext cx="1507071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M*2+20 = </a:t>
            </a:r>
            <a:r>
              <a:rPr lang="en-US" sz="1600" u="sng" dirty="0" smtClean="0">
                <a:solidFill>
                  <a:srgbClr val="FF0000"/>
                </a:solidFill>
              </a:rPr>
              <a:t>84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cycle[1] = 7</a:t>
            </a:r>
            <a:br>
              <a:rPr lang="en-US" sz="1600" dirty="0" smtClean="0"/>
            </a:br>
            <a:r>
              <a:rPr lang="en-US" sz="1600" dirty="0" err="1" smtClean="0"/>
              <a:t>dM</a:t>
            </a:r>
            <a:r>
              <a:rPr lang="en-US" sz="1600" dirty="0" smtClean="0"/>
              <a:t>[1] = 8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LTRP[1]</a:t>
            </a:r>
            <a:endParaRPr lang="en-C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25460" y="865140"/>
            <a:ext cx="1669690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M*5+10 = </a:t>
            </a:r>
            <a:r>
              <a:rPr lang="en-US" sz="1600" u="sng" dirty="0" smtClean="0">
                <a:solidFill>
                  <a:srgbClr val="FF0000"/>
                </a:solidFill>
              </a:rPr>
              <a:t>170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cycle[2] = 5</a:t>
            </a:r>
          </a:p>
          <a:p>
            <a:r>
              <a:rPr lang="en-US" sz="1600" dirty="0" err="1" smtClean="0"/>
              <a:t>dM</a:t>
            </a:r>
            <a:r>
              <a:rPr lang="en-US" sz="1600" dirty="0" smtClean="0"/>
              <a:t>[2] = 5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LTRP[2]</a:t>
            </a:r>
            <a:endParaRPr lang="en-CA" sz="1600" dirty="0"/>
          </a:p>
        </p:txBody>
      </p:sp>
      <p:sp>
        <p:nvSpPr>
          <p:cNvPr id="9" name="Rectangle 8"/>
          <p:cNvSpPr/>
          <p:nvPr/>
        </p:nvSpPr>
        <p:spPr>
          <a:xfrm>
            <a:off x="113842" y="2778473"/>
            <a:ext cx="40786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For any values of j and k in the range of 0 to </a:t>
            </a:r>
            <a:r>
              <a:rPr lang="en-US" sz="1400" dirty="0" err="1">
                <a:solidFill>
                  <a:srgbClr val="FF0000"/>
                </a:solidFill>
              </a:rPr>
              <a:t>num_long_term_pics</a:t>
            </a:r>
            <a:r>
              <a:rPr lang="en-US" sz="1400" dirty="0">
                <a:solidFill>
                  <a:srgbClr val="FF0000"/>
                </a:solidFill>
              </a:rPr>
              <a:t> – 1, inclusive, if j is less than k, </a:t>
            </a:r>
            <a:r>
              <a:rPr lang="en-US" sz="1400" dirty="0" err="1">
                <a:solidFill>
                  <a:srgbClr val="FF0000"/>
                </a:solidFill>
              </a:rPr>
              <a:t>poc_lsb_lt</a:t>
            </a:r>
            <a:r>
              <a:rPr lang="en-US" sz="1400" dirty="0">
                <a:solidFill>
                  <a:srgbClr val="FF0000"/>
                </a:solidFill>
              </a:rPr>
              <a:t>[ j ] shall not be less than </a:t>
            </a:r>
            <a:r>
              <a:rPr lang="en-US" sz="1400" dirty="0" err="1">
                <a:solidFill>
                  <a:srgbClr val="FF0000"/>
                </a:solidFill>
              </a:rPr>
              <a:t>poc_lsb_lt</a:t>
            </a:r>
            <a:r>
              <a:rPr lang="en-US" sz="1400" dirty="0">
                <a:solidFill>
                  <a:srgbClr val="FF0000"/>
                </a:solidFill>
              </a:rPr>
              <a:t>[ k ].</a:t>
            </a:r>
            <a:endParaRPr lang="en-CA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64" y="4036160"/>
            <a:ext cx="83618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Assume there is a STRP in the DPB that also has POC LSB equal to 10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The condition mandates that the LTRPs are signalled in non-increasing order of POC LSB values.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The equation mandates that LTRPs with the same POC LSB are in non-increasing order of MSB cycle values.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As a result, for the example, only one MSB cycle (for  the picture with POC=84) is delta coded </a:t>
            </a:r>
            <a:endParaRPr lang="en-CA" sz="1400" dirty="0"/>
          </a:p>
          <a:p>
            <a:endParaRPr lang="en-CA" sz="1400" dirty="0"/>
          </a:p>
        </p:txBody>
      </p:sp>
      <p:sp>
        <p:nvSpPr>
          <p:cNvPr id="12" name="Rectangle 11"/>
          <p:cNvSpPr/>
          <p:nvPr/>
        </p:nvSpPr>
        <p:spPr>
          <a:xfrm>
            <a:off x="3964840" y="2714819"/>
            <a:ext cx="50823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if</a:t>
            </a:r>
            <a:r>
              <a:rPr lang="en-GB" sz="1400" dirty="0">
                <a:solidFill>
                  <a:srgbClr val="FF0000"/>
                </a:solidFill>
              </a:rPr>
              <a:t>( </a:t>
            </a:r>
            <a:r>
              <a:rPr lang="en-GB" sz="1400" dirty="0" err="1">
                <a:solidFill>
                  <a:srgbClr val="FF0000"/>
                </a:solidFill>
              </a:rPr>
              <a:t>i</a:t>
            </a:r>
            <a:r>
              <a:rPr lang="en-GB" sz="1400" dirty="0">
                <a:solidFill>
                  <a:srgbClr val="FF0000"/>
                </a:solidFill>
              </a:rPr>
              <a:t>  = =  0  | |  </a:t>
            </a:r>
            <a:r>
              <a:rPr lang="en-GB" sz="1400" dirty="0" err="1">
                <a:solidFill>
                  <a:srgbClr val="FF0000"/>
                </a:solidFill>
              </a:rPr>
              <a:t>poc_lsb_lt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− 1 ]  ! =  </a:t>
            </a:r>
            <a:r>
              <a:rPr lang="en-GB" sz="1400" dirty="0" err="1">
                <a:solidFill>
                  <a:srgbClr val="FF0000"/>
                </a:solidFill>
              </a:rPr>
              <a:t>poc_lsb_lt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] ) </a:t>
            </a:r>
            <a:r>
              <a:rPr lang="en-GB" sz="1400" dirty="0">
                <a:solidFill>
                  <a:srgbClr val="FF0000"/>
                </a:solidFill>
              </a:rPr>
              <a:t/>
            </a:r>
            <a:br>
              <a:rPr lang="en-GB" sz="1400" dirty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       </a:t>
            </a:r>
            <a:r>
              <a:rPr lang="en-GB" sz="1400" dirty="0" err="1" smtClean="0">
                <a:solidFill>
                  <a:srgbClr val="FF0000"/>
                </a:solidFill>
              </a:rPr>
              <a:t>DeltaPocMSBCycleLt</a:t>
            </a:r>
            <a:r>
              <a:rPr lang="en-GB" sz="1400" dirty="0">
                <a:solidFill>
                  <a:srgbClr val="FF0000"/>
                </a:solidFill>
              </a:rPr>
              <a:t>[ </a:t>
            </a:r>
            <a:r>
              <a:rPr lang="en-GB" sz="1400" dirty="0" err="1">
                <a:solidFill>
                  <a:srgbClr val="FF0000"/>
                </a:solidFill>
              </a:rPr>
              <a:t>i</a:t>
            </a:r>
            <a:r>
              <a:rPr lang="en-GB" sz="1400" dirty="0">
                <a:solidFill>
                  <a:srgbClr val="FF0000"/>
                </a:solidFill>
              </a:rPr>
              <a:t> ]</a:t>
            </a:r>
            <a:r>
              <a:rPr lang="en-CA" sz="1400" dirty="0">
                <a:solidFill>
                  <a:srgbClr val="FF0000"/>
                </a:solidFill>
              </a:rPr>
              <a:t> = </a:t>
            </a:r>
            <a:r>
              <a:rPr lang="en-CA" sz="1400" dirty="0" err="1">
                <a:solidFill>
                  <a:srgbClr val="FF0000"/>
                </a:solidFill>
              </a:rPr>
              <a:t>delta_poc_msb_cycle_lt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] </a:t>
            </a:r>
            <a:br>
              <a:rPr lang="en-CA" sz="1400" dirty="0">
                <a:solidFill>
                  <a:srgbClr val="FF0000"/>
                </a:solidFill>
              </a:rPr>
            </a:br>
            <a:r>
              <a:rPr lang="en-CA" sz="1400" dirty="0" smtClean="0">
                <a:solidFill>
                  <a:srgbClr val="FF0000"/>
                </a:solidFill>
              </a:rPr>
              <a:t>else</a:t>
            </a:r>
            <a:r>
              <a:rPr lang="en-CA" sz="1400" dirty="0">
                <a:solidFill>
                  <a:srgbClr val="FF0000"/>
                </a:solidFill>
              </a:rPr>
              <a:t/>
            </a:r>
            <a:br>
              <a:rPr lang="en-CA" sz="1400" dirty="0">
                <a:solidFill>
                  <a:srgbClr val="FF0000"/>
                </a:solidFill>
              </a:rPr>
            </a:br>
            <a:r>
              <a:rPr lang="en-CA" sz="1400" dirty="0" smtClean="0">
                <a:solidFill>
                  <a:srgbClr val="FF0000"/>
                </a:solidFill>
              </a:rPr>
              <a:t>      </a:t>
            </a:r>
            <a:r>
              <a:rPr lang="en-GB" sz="1400" dirty="0" err="1" smtClean="0">
                <a:solidFill>
                  <a:srgbClr val="FF0000"/>
                </a:solidFill>
              </a:rPr>
              <a:t>DeltaPocMSBCycleLt</a:t>
            </a:r>
            <a:r>
              <a:rPr lang="en-GB" sz="1400" dirty="0">
                <a:solidFill>
                  <a:srgbClr val="FF0000"/>
                </a:solidFill>
              </a:rPr>
              <a:t>[ </a:t>
            </a:r>
            <a:r>
              <a:rPr lang="en-GB" sz="1400" dirty="0" err="1">
                <a:solidFill>
                  <a:srgbClr val="FF0000"/>
                </a:solidFill>
              </a:rPr>
              <a:t>i</a:t>
            </a:r>
            <a:r>
              <a:rPr lang="en-GB" sz="1400" dirty="0">
                <a:solidFill>
                  <a:srgbClr val="FF0000"/>
                </a:solidFill>
              </a:rPr>
              <a:t> ]</a:t>
            </a:r>
            <a:r>
              <a:rPr lang="en-CA" sz="1400" dirty="0">
                <a:solidFill>
                  <a:srgbClr val="FF0000"/>
                </a:solidFill>
              </a:rPr>
              <a:t> = </a:t>
            </a:r>
            <a:r>
              <a:rPr lang="en-CA" sz="1400" dirty="0" err="1">
                <a:solidFill>
                  <a:srgbClr val="FF0000"/>
                </a:solidFill>
              </a:rPr>
              <a:t>delta_poc_msb_cycle_lt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] +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r>
              <a:rPr lang="en-GB" sz="1400" dirty="0" smtClean="0">
                <a:solidFill>
                  <a:srgbClr val="FF0000"/>
                </a:solidFill>
              </a:rPr>
              <a:t> </a:t>
            </a:r>
            <a:br>
              <a:rPr lang="en-GB" sz="1400" dirty="0" smtClean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                                                 </a:t>
            </a:r>
            <a:r>
              <a:rPr lang="en-GB" sz="1400" dirty="0" err="1" smtClean="0">
                <a:solidFill>
                  <a:srgbClr val="FF0000"/>
                </a:solidFill>
              </a:rPr>
              <a:t>DeltaPocMSBCycleLt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− 1 ]</a:t>
            </a:r>
          </a:p>
        </p:txBody>
      </p:sp>
    </p:spTree>
    <p:extLst>
      <p:ext uri="{BB962C8B-B14F-4D97-AF65-F5344CB8AC3E}">
        <p14:creationId xmlns:p14="http://schemas.microsoft.com/office/powerpoint/2010/main" val="962909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 – proposed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6469373" y="852550"/>
            <a:ext cx="1973271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M*10+11 = </a:t>
            </a:r>
            <a:r>
              <a:rPr lang="en-US" sz="1600" i="1" dirty="0" smtClean="0">
                <a:solidFill>
                  <a:srgbClr val="FF0000"/>
                </a:solidFill>
              </a:rPr>
              <a:t>331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current picture</a:t>
            </a:r>
            <a:endParaRPr lang="en-CA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496105" y="848570"/>
            <a:ext cx="1745585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M*9+20 = </a:t>
            </a:r>
            <a:r>
              <a:rPr lang="en-US" sz="1600" u="sng" dirty="0" smtClean="0">
                <a:solidFill>
                  <a:srgbClr val="FF0000"/>
                </a:solidFill>
              </a:rPr>
              <a:t>308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cycle[0] = 1</a:t>
            </a:r>
            <a:br>
              <a:rPr lang="en-US" sz="1600" dirty="0" smtClean="0"/>
            </a:br>
            <a:r>
              <a:rPr lang="en-US" sz="1600" dirty="0" err="1" smtClean="0"/>
              <a:t>dM</a:t>
            </a:r>
            <a:r>
              <a:rPr lang="en-US" sz="1600" dirty="0" smtClean="0"/>
              <a:t>[0] = 1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LTRP[0]</a:t>
            </a:r>
            <a:endParaRPr lang="en-CA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498316" y="5574346"/>
            <a:ext cx="35267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M:            </a:t>
            </a:r>
            <a:r>
              <a:rPr lang="en-US" sz="1400" dirty="0" err="1" smtClean="0"/>
              <a:t>MaxPicOrderCntLsb</a:t>
            </a:r>
            <a:r>
              <a:rPr lang="en-US" sz="1400" dirty="0" smtClean="0"/>
              <a:t> = 32</a:t>
            </a:r>
          </a:p>
          <a:p>
            <a:r>
              <a:rPr lang="en-US" sz="1400" dirty="0" smtClean="0"/>
              <a:t>cycle[ </a:t>
            </a:r>
            <a:r>
              <a:rPr lang="en-US" sz="1400" dirty="0" err="1" smtClean="0"/>
              <a:t>i</a:t>
            </a:r>
            <a:r>
              <a:rPr lang="en-US" sz="1400" dirty="0" smtClean="0"/>
              <a:t> ]:  </a:t>
            </a:r>
            <a:r>
              <a:rPr lang="en-US" sz="1400" dirty="0" err="1" smtClean="0"/>
              <a:t>delta_poc_msb_cycle_lt</a:t>
            </a:r>
            <a:r>
              <a:rPr lang="en-US" sz="1400" dirty="0"/>
              <a:t>[ </a:t>
            </a:r>
            <a:r>
              <a:rPr lang="en-US" sz="1400" dirty="0" err="1"/>
              <a:t>i</a:t>
            </a:r>
            <a:r>
              <a:rPr lang="en-US" sz="1400" dirty="0"/>
              <a:t> ]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err="1" smtClean="0"/>
              <a:t>dM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]:      </a:t>
            </a:r>
            <a:r>
              <a:rPr lang="en-US" sz="1400" dirty="0" err="1" smtClean="0"/>
              <a:t>DeltaPocMSBCycleLt</a:t>
            </a:r>
            <a:r>
              <a:rPr lang="en-US" sz="1400" dirty="0"/>
              <a:t>[ </a:t>
            </a:r>
            <a:r>
              <a:rPr lang="en-US" sz="1400" dirty="0" err="1"/>
              <a:t>i</a:t>
            </a:r>
            <a:r>
              <a:rPr lang="en-US" sz="1400" dirty="0"/>
              <a:t> </a:t>
            </a:r>
            <a:r>
              <a:rPr lang="en-US" sz="1400" dirty="0" smtClean="0"/>
              <a:t>]</a:t>
            </a:r>
            <a:endParaRPr lang="en-CA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46112" y="852550"/>
            <a:ext cx="1507071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M*2+20 = </a:t>
            </a:r>
            <a:r>
              <a:rPr lang="en-US" sz="1600" u="sng" dirty="0" smtClean="0">
                <a:solidFill>
                  <a:srgbClr val="00B0F0"/>
                </a:solidFill>
              </a:rPr>
              <a:t>84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cycle[1] = </a:t>
            </a:r>
            <a:r>
              <a:rPr lang="en-US" sz="1600" u="sng" dirty="0" smtClean="0">
                <a:solidFill>
                  <a:srgbClr val="00B0F0"/>
                </a:solidFill>
              </a:rPr>
              <a:t>3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/>
              <a:t>dM</a:t>
            </a:r>
            <a:r>
              <a:rPr lang="en-US" sz="1600" dirty="0" smtClean="0"/>
              <a:t>[1] = 8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LTRP[2]</a:t>
            </a:r>
            <a:endParaRPr lang="en-C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461276" y="854495"/>
            <a:ext cx="1669690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M*5+10 = </a:t>
            </a:r>
            <a:r>
              <a:rPr lang="en-US" sz="1600" u="sng" dirty="0" smtClean="0">
                <a:solidFill>
                  <a:srgbClr val="00B0F0"/>
                </a:solidFill>
              </a:rPr>
              <a:t>170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cycle[2] = </a:t>
            </a:r>
            <a:r>
              <a:rPr lang="en-US" sz="1600" u="sng" dirty="0" smtClean="0">
                <a:solidFill>
                  <a:srgbClr val="00B0F0"/>
                </a:solidFill>
              </a:rPr>
              <a:t>4</a:t>
            </a:r>
          </a:p>
          <a:p>
            <a:r>
              <a:rPr lang="en-US" sz="1600" dirty="0" err="1" smtClean="0"/>
              <a:t>dM</a:t>
            </a:r>
            <a:r>
              <a:rPr lang="en-US" sz="1600" dirty="0" smtClean="0"/>
              <a:t>[2] = 5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LTRP[1]</a:t>
            </a:r>
            <a:endParaRPr lang="en-CA" sz="1600" dirty="0"/>
          </a:p>
        </p:txBody>
      </p:sp>
      <p:sp>
        <p:nvSpPr>
          <p:cNvPr id="9" name="Rectangle 8"/>
          <p:cNvSpPr/>
          <p:nvPr/>
        </p:nvSpPr>
        <p:spPr>
          <a:xfrm>
            <a:off x="113842" y="2778473"/>
            <a:ext cx="40786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trike="sngStrike" dirty="0"/>
              <a:t>For any values of j and k in the range of 0 to </a:t>
            </a:r>
            <a:r>
              <a:rPr lang="en-US" sz="1400" strike="sngStrike" dirty="0" err="1"/>
              <a:t>num_long_term_pics</a:t>
            </a:r>
            <a:r>
              <a:rPr lang="en-US" sz="1400" strike="sngStrike" dirty="0"/>
              <a:t> – 1, inclusive, if j is less than k, </a:t>
            </a:r>
            <a:r>
              <a:rPr lang="en-US" sz="1400" strike="sngStrike" dirty="0" err="1"/>
              <a:t>poc_lsb_lt</a:t>
            </a:r>
            <a:r>
              <a:rPr lang="en-US" sz="1400" strike="sngStrike" dirty="0"/>
              <a:t>[ j ] shall not be less than </a:t>
            </a:r>
            <a:r>
              <a:rPr lang="en-US" sz="1400" strike="sngStrike" dirty="0" err="1"/>
              <a:t>poc_lsb_lt</a:t>
            </a:r>
            <a:r>
              <a:rPr lang="en-US" sz="1400" strike="sngStrike" dirty="0"/>
              <a:t>[ k ].</a:t>
            </a:r>
            <a:endParaRPr lang="en-CA" sz="1400" strike="sngStrike" dirty="0"/>
          </a:p>
        </p:txBody>
      </p:sp>
      <p:sp>
        <p:nvSpPr>
          <p:cNvPr id="10" name="TextBox 9"/>
          <p:cNvSpPr txBox="1"/>
          <p:nvPr/>
        </p:nvSpPr>
        <p:spPr>
          <a:xfrm>
            <a:off x="80764" y="4036160"/>
            <a:ext cx="85895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/>
              <a:t>Assume there is a STRP in the DPB that also has POC LSB equal to 10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Removed the condition </a:t>
            </a:r>
            <a:r>
              <a:rPr lang="en-US" sz="1400" dirty="0"/>
              <a:t>that the LTRPs are signalled in non-increasing order of POC LSB </a:t>
            </a:r>
            <a:r>
              <a:rPr lang="en-US" sz="1400" dirty="0" smtClean="0"/>
              <a:t>values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The equation is simplified by removing the if condition part “</a:t>
            </a:r>
            <a:r>
              <a:rPr lang="en-GB" sz="1400" dirty="0">
                <a:solidFill>
                  <a:srgbClr val="FF0000"/>
                </a:solidFill>
              </a:rPr>
              <a:t>| |  </a:t>
            </a:r>
            <a:r>
              <a:rPr lang="en-GB" sz="1400" dirty="0" err="1">
                <a:solidFill>
                  <a:srgbClr val="FF0000"/>
                </a:solidFill>
              </a:rPr>
              <a:t>poc_lsb_lt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− 1 ]  ! =  </a:t>
            </a:r>
            <a:r>
              <a:rPr lang="en-GB" sz="1400" dirty="0" err="1">
                <a:solidFill>
                  <a:srgbClr val="FF0000"/>
                </a:solidFill>
              </a:rPr>
              <a:t>poc_lsb_lt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]</a:t>
            </a:r>
            <a:r>
              <a:rPr lang="en-US" sz="1400" dirty="0" smtClean="0"/>
              <a:t>”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The </a:t>
            </a:r>
            <a:r>
              <a:rPr lang="en-US" sz="1400" dirty="0" smtClean="0"/>
              <a:t>simplified equation </a:t>
            </a:r>
            <a:r>
              <a:rPr lang="en-US" sz="1400" dirty="0"/>
              <a:t>mandates that </a:t>
            </a:r>
            <a:r>
              <a:rPr lang="en-US" sz="1400" dirty="0" smtClean="0"/>
              <a:t>all LTRPs are </a:t>
            </a:r>
            <a:r>
              <a:rPr lang="en-US" sz="1400" dirty="0"/>
              <a:t>in non-increasing order of MSB cycle </a:t>
            </a:r>
            <a:r>
              <a:rPr lang="en-US" sz="1400" dirty="0" smtClean="0"/>
              <a:t>values – easier for encoder to put LTRPs sending order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As a result, all MSB cycle values except for the first LTRP are delta coded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64840" y="2714819"/>
            <a:ext cx="50823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if</a:t>
            </a:r>
            <a:r>
              <a:rPr lang="en-GB" sz="1400" dirty="0">
                <a:solidFill>
                  <a:srgbClr val="FF0000"/>
                </a:solidFill>
              </a:rPr>
              <a:t>( </a:t>
            </a:r>
            <a:r>
              <a:rPr lang="en-GB" sz="1400" dirty="0" err="1">
                <a:solidFill>
                  <a:srgbClr val="FF0000"/>
                </a:solidFill>
              </a:rPr>
              <a:t>i</a:t>
            </a:r>
            <a:r>
              <a:rPr lang="en-GB" sz="1400" dirty="0">
                <a:solidFill>
                  <a:srgbClr val="FF0000"/>
                </a:solidFill>
              </a:rPr>
              <a:t>  = =  0 </a:t>
            </a:r>
            <a:r>
              <a:rPr lang="en-GB" sz="1400" strike="sngStrike" dirty="0"/>
              <a:t> | |  </a:t>
            </a:r>
            <a:r>
              <a:rPr lang="en-GB" sz="1400" strike="sngStrike" dirty="0" err="1"/>
              <a:t>poc_lsb_lt</a:t>
            </a:r>
            <a:r>
              <a:rPr lang="en-CA" sz="1400" strike="sngStrike" dirty="0"/>
              <a:t>[ </a:t>
            </a:r>
            <a:r>
              <a:rPr lang="en-CA" sz="1400" strike="sngStrike" dirty="0" err="1"/>
              <a:t>i</a:t>
            </a:r>
            <a:r>
              <a:rPr lang="en-CA" sz="1400" strike="sngStrike" dirty="0"/>
              <a:t> − 1 ]  ! =  </a:t>
            </a:r>
            <a:r>
              <a:rPr lang="en-GB" sz="1400" strike="sngStrike" dirty="0" err="1"/>
              <a:t>poc_lsb_lt</a:t>
            </a:r>
            <a:r>
              <a:rPr lang="en-CA" sz="1400" strike="sngStrike" dirty="0"/>
              <a:t>[ </a:t>
            </a:r>
            <a:r>
              <a:rPr lang="en-CA" sz="1400" strike="sngStrike" dirty="0" err="1"/>
              <a:t>i</a:t>
            </a:r>
            <a:r>
              <a:rPr lang="en-CA" sz="1400" strike="sngStrike" dirty="0"/>
              <a:t> ]</a:t>
            </a:r>
            <a:r>
              <a:rPr lang="en-CA" sz="1400" strike="sngStrike" dirty="0">
                <a:solidFill>
                  <a:srgbClr val="FF0000"/>
                </a:solidFill>
              </a:rPr>
              <a:t> </a:t>
            </a:r>
            <a:r>
              <a:rPr lang="en-CA" sz="1400" dirty="0">
                <a:solidFill>
                  <a:srgbClr val="FF0000"/>
                </a:solidFill>
              </a:rPr>
              <a:t>) </a:t>
            </a:r>
            <a:r>
              <a:rPr lang="en-GB" sz="1400" dirty="0">
                <a:solidFill>
                  <a:srgbClr val="FF0000"/>
                </a:solidFill>
              </a:rPr>
              <a:t/>
            </a:r>
            <a:br>
              <a:rPr lang="en-GB" sz="1400" dirty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       </a:t>
            </a:r>
            <a:r>
              <a:rPr lang="en-GB" sz="1400" dirty="0" err="1" smtClean="0">
                <a:solidFill>
                  <a:srgbClr val="FF0000"/>
                </a:solidFill>
              </a:rPr>
              <a:t>DeltaPocMSBCycleLt</a:t>
            </a:r>
            <a:r>
              <a:rPr lang="en-GB" sz="1400" dirty="0">
                <a:solidFill>
                  <a:srgbClr val="FF0000"/>
                </a:solidFill>
              </a:rPr>
              <a:t>[ </a:t>
            </a:r>
            <a:r>
              <a:rPr lang="en-GB" sz="1400" dirty="0" err="1">
                <a:solidFill>
                  <a:srgbClr val="FF0000"/>
                </a:solidFill>
              </a:rPr>
              <a:t>i</a:t>
            </a:r>
            <a:r>
              <a:rPr lang="en-GB" sz="1400" dirty="0">
                <a:solidFill>
                  <a:srgbClr val="FF0000"/>
                </a:solidFill>
              </a:rPr>
              <a:t> ]</a:t>
            </a:r>
            <a:r>
              <a:rPr lang="en-CA" sz="1400" dirty="0">
                <a:solidFill>
                  <a:srgbClr val="FF0000"/>
                </a:solidFill>
              </a:rPr>
              <a:t> = </a:t>
            </a:r>
            <a:r>
              <a:rPr lang="en-CA" sz="1400" dirty="0" err="1">
                <a:solidFill>
                  <a:srgbClr val="FF0000"/>
                </a:solidFill>
              </a:rPr>
              <a:t>delta_poc_msb_cycle_lt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] </a:t>
            </a:r>
            <a:br>
              <a:rPr lang="en-CA" sz="1400" dirty="0">
                <a:solidFill>
                  <a:srgbClr val="FF0000"/>
                </a:solidFill>
              </a:rPr>
            </a:br>
            <a:r>
              <a:rPr lang="en-CA" sz="1400" dirty="0" smtClean="0">
                <a:solidFill>
                  <a:srgbClr val="FF0000"/>
                </a:solidFill>
              </a:rPr>
              <a:t>else</a:t>
            </a:r>
            <a:r>
              <a:rPr lang="en-CA" sz="1400" dirty="0">
                <a:solidFill>
                  <a:srgbClr val="FF0000"/>
                </a:solidFill>
              </a:rPr>
              <a:t/>
            </a:r>
            <a:br>
              <a:rPr lang="en-CA" sz="1400" dirty="0">
                <a:solidFill>
                  <a:srgbClr val="FF0000"/>
                </a:solidFill>
              </a:rPr>
            </a:br>
            <a:r>
              <a:rPr lang="en-CA" sz="1400" dirty="0" smtClean="0">
                <a:solidFill>
                  <a:srgbClr val="FF0000"/>
                </a:solidFill>
              </a:rPr>
              <a:t>      </a:t>
            </a:r>
            <a:r>
              <a:rPr lang="en-GB" sz="1400" dirty="0" err="1" smtClean="0">
                <a:solidFill>
                  <a:srgbClr val="FF0000"/>
                </a:solidFill>
              </a:rPr>
              <a:t>DeltaPocMSBCycleLt</a:t>
            </a:r>
            <a:r>
              <a:rPr lang="en-GB" sz="1400" dirty="0">
                <a:solidFill>
                  <a:srgbClr val="FF0000"/>
                </a:solidFill>
              </a:rPr>
              <a:t>[ </a:t>
            </a:r>
            <a:r>
              <a:rPr lang="en-GB" sz="1400" dirty="0" err="1">
                <a:solidFill>
                  <a:srgbClr val="FF0000"/>
                </a:solidFill>
              </a:rPr>
              <a:t>i</a:t>
            </a:r>
            <a:r>
              <a:rPr lang="en-GB" sz="1400" dirty="0">
                <a:solidFill>
                  <a:srgbClr val="FF0000"/>
                </a:solidFill>
              </a:rPr>
              <a:t> ]</a:t>
            </a:r>
            <a:r>
              <a:rPr lang="en-CA" sz="1400" dirty="0">
                <a:solidFill>
                  <a:srgbClr val="FF0000"/>
                </a:solidFill>
              </a:rPr>
              <a:t> = </a:t>
            </a:r>
            <a:r>
              <a:rPr lang="en-CA" sz="1400" dirty="0" err="1">
                <a:solidFill>
                  <a:srgbClr val="FF0000"/>
                </a:solidFill>
              </a:rPr>
              <a:t>delta_poc_msb_cycle_lt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] +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r>
              <a:rPr lang="en-GB" sz="1400" dirty="0" smtClean="0">
                <a:solidFill>
                  <a:srgbClr val="FF0000"/>
                </a:solidFill>
              </a:rPr>
              <a:t> </a:t>
            </a:r>
            <a:br>
              <a:rPr lang="en-GB" sz="1400" dirty="0" smtClean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                                                 </a:t>
            </a:r>
            <a:r>
              <a:rPr lang="en-GB" sz="1400" dirty="0" err="1" smtClean="0">
                <a:solidFill>
                  <a:srgbClr val="FF0000"/>
                </a:solidFill>
              </a:rPr>
              <a:t>DeltaPocMSBCycleLt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− 1 ]</a:t>
            </a:r>
          </a:p>
        </p:txBody>
      </p:sp>
    </p:spTree>
    <p:extLst>
      <p:ext uri="{BB962C8B-B14F-4D97-AF65-F5344CB8AC3E}">
        <p14:creationId xmlns:p14="http://schemas.microsoft.com/office/powerpoint/2010/main" val="3632060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 – current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6469373" y="852550"/>
            <a:ext cx="1973271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M*10+11 = </a:t>
            </a:r>
            <a:r>
              <a:rPr lang="en-US" sz="1600" u="sng" dirty="0" smtClean="0">
                <a:solidFill>
                  <a:srgbClr val="FF0000"/>
                </a:solidFill>
              </a:rPr>
              <a:t>331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current picture</a:t>
            </a:r>
            <a:endParaRPr lang="en-CA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496105" y="848570"/>
            <a:ext cx="1745585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M*9+20 = </a:t>
            </a:r>
            <a:r>
              <a:rPr lang="en-US" sz="1600" u="sng" dirty="0" smtClean="0">
                <a:solidFill>
                  <a:srgbClr val="FF0000"/>
                </a:solidFill>
              </a:rPr>
              <a:t>308</a:t>
            </a:r>
            <a:br>
              <a:rPr lang="en-US" sz="1600" u="sng" dirty="0" smtClean="0">
                <a:solidFill>
                  <a:srgbClr val="FF0000"/>
                </a:solidFill>
              </a:rPr>
            </a:br>
            <a:r>
              <a:rPr lang="en-US" sz="1600" dirty="0" smtClean="0"/>
              <a:t>cycle[0] = 1</a:t>
            </a:r>
            <a:br>
              <a:rPr lang="en-US" sz="1600" dirty="0" smtClean="0"/>
            </a:br>
            <a:r>
              <a:rPr lang="en-US" sz="1600" dirty="0" err="1" smtClean="0"/>
              <a:t>dM</a:t>
            </a:r>
            <a:r>
              <a:rPr lang="en-US" sz="1600" dirty="0" smtClean="0"/>
              <a:t>[0] = 1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LTRP[0]</a:t>
            </a:r>
            <a:endParaRPr lang="en-CA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498316" y="5422556"/>
            <a:ext cx="35267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M:            </a:t>
            </a:r>
            <a:r>
              <a:rPr lang="en-US" sz="1400" dirty="0" err="1" smtClean="0"/>
              <a:t>MaxPicOrderCntLsb</a:t>
            </a:r>
            <a:r>
              <a:rPr lang="en-US" sz="1400" dirty="0" smtClean="0"/>
              <a:t> = 32</a:t>
            </a:r>
          </a:p>
          <a:p>
            <a:r>
              <a:rPr lang="en-US" sz="1400" dirty="0" smtClean="0"/>
              <a:t>cycle[ </a:t>
            </a:r>
            <a:r>
              <a:rPr lang="en-US" sz="1400" dirty="0" err="1" smtClean="0"/>
              <a:t>i</a:t>
            </a:r>
            <a:r>
              <a:rPr lang="en-US" sz="1400" dirty="0" smtClean="0"/>
              <a:t> ]:  </a:t>
            </a:r>
            <a:r>
              <a:rPr lang="en-US" sz="1400" dirty="0" err="1" smtClean="0"/>
              <a:t>delta_poc_msb_cycle_lt</a:t>
            </a:r>
            <a:r>
              <a:rPr lang="en-US" sz="1400" dirty="0"/>
              <a:t>[ </a:t>
            </a:r>
            <a:r>
              <a:rPr lang="en-US" sz="1400" dirty="0" err="1"/>
              <a:t>i</a:t>
            </a:r>
            <a:r>
              <a:rPr lang="en-US" sz="1400" dirty="0"/>
              <a:t> ]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err="1" smtClean="0"/>
              <a:t>dM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]:      </a:t>
            </a:r>
            <a:r>
              <a:rPr lang="en-US" sz="1400" dirty="0" err="1" smtClean="0"/>
              <a:t>DeltaPocMSBCycleLt</a:t>
            </a:r>
            <a:r>
              <a:rPr lang="en-US" sz="1400" dirty="0"/>
              <a:t>[ </a:t>
            </a:r>
            <a:r>
              <a:rPr lang="en-US" sz="1400" dirty="0" err="1"/>
              <a:t>i</a:t>
            </a:r>
            <a:r>
              <a:rPr lang="en-US" sz="1400" dirty="0"/>
              <a:t> </a:t>
            </a:r>
            <a:r>
              <a:rPr lang="en-US" sz="1400" dirty="0" smtClean="0"/>
              <a:t>]</a:t>
            </a:r>
            <a:endParaRPr lang="en-CA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598730" y="865140"/>
            <a:ext cx="1507071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M*2+</a:t>
            </a:r>
            <a:r>
              <a:rPr lang="en-US" sz="1600" dirty="0" smtClean="0">
                <a:solidFill>
                  <a:srgbClr val="00B0F0"/>
                </a:solidFill>
              </a:rPr>
              <a:t>19</a:t>
            </a:r>
            <a:r>
              <a:rPr lang="en-US" sz="1600" dirty="0" smtClean="0"/>
              <a:t> = </a:t>
            </a:r>
            <a:r>
              <a:rPr lang="en-US" sz="1600" u="sng" dirty="0" smtClean="0">
                <a:solidFill>
                  <a:srgbClr val="00B0F0"/>
                </a:solidFill>
              </a:rPr>
              <a:t>83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cycle[1] = </a:t>
            </a:r>
            <a:r>
              <a:rPr lang="en-US" sz="1600" dirty="0" smtClean="0">
                <a:solidFill>
                  <a:srgbClr val="00B0F0"/>
                </a:solidFill>
              </a:rPr>
              <a:t>8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/>
              <a:t>dM</a:t>
            </a:r>
            <a:r>
              <a:rPr lang="en-US" sz="1600" dirty="0" smtClean="0"/>
              <a:t>[1] = 8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LTRP[1]</a:t>
            </a:r>
            <a:endParaRPr lang="en-C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25460" y="865140"/>
            <a:ext cx="1669690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M*5+10 = </a:t>
            </a:r>
            <a:r>
              <a:rPr lang="en-US" sz="1600" u="sng" dirty="0" smtClean="0">
                <a:solidFill>
                  <a:srgbClr val="FF0000"/>
                </a:solidFill>
              </a:rPr>
              <a:t>170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cycle[2] = 5</a:t>
            </a:r>
          </a:p>
          <a:p>
            <a:r>
              <a:rPr lang="en-US" sz="1600" dirty="0" err="1" smtClean="0"/>
              <a:t>dM</a:t>
            </a:r>
            <a:r>
              <a:rPr lang="en-US" sz="1600" dirty="0" smtClean="0"/>
              <a:t>[2] = 5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LTRP[2]</a:t>
            </a:r>
            <a:endParaRPr lang="en-CA" sz="1600" dirty="0"/>
          </a:p>
        </p:txBody>
      </p:sp>
      <p:sp>
        <p:nvSpPr>
          <p:cNvPr id="9" name="Rectangle 8"/>
          <p:cNvSpPr/>
          <p:nvPr/>
        </p:nvSpPr>
        <p:spPr>
          <a:xfrm>
            <a:off x="113842" y="2778473"/>
            <a:ext cx="40786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For any values of j and k in the range of 0 to </a:t>
            </a:r>
            <a:r>
              <a:rPr lang="en-US" sz="1400" dirty="0" err="1">
                <a:solidFill>
                  <a:srgbClr val="FF0000"/>
                </a:solidFill>
              </a:rPr>
              <a:t>num_long_term_pics</a:t>
            </a:r>
            <a:r>
              <a:rPr lang="en-US" sz="1400" dirty="0">
                <a:solidFill>
                  <a:srgbClr val="FF0000"/>
                </a:solidFill>
              </a:rPr>
              <a:t> – 1, inclusive, if j is less than k, </a:t>
            </a:r>
            <a:r>
              <a:rPr lang="en-US" sz="1400" dirty="0" err="1">
                <a:solidFill>
                  <a:srgbClr val="FF0000"/>
                </a:solidFill>
              </a:rPr>
              <a:t>poc_lsb_lt</a:t>
            </a:r>
            <a:r>
              <a:rPr lang="en-US" sz="1400" dirty="0">
                <a:solidFill>
                  <a:srgbClr val="FF0000"/>
                </a:solidFill>
              </a:rPr>
              <a:t>[ j ] shall not be less than </a:t>
            </a:r>
            <a:r>
              <a:rPr lang="en-US" sz="1400" dirty="0" err="1">
                <a:solidFill>
                  <a:srgbClr val="FF0000"/>
                </a:solidFill>
              </a:rPr>
              <a:t>poc_lsb_lt</a:t>
            </a:r>
            <a:r>
              <a:rPr lang="en-US" sz="1400" dirty="0">
                <a:solidFill>
                  <a:srgbClr val="FF0000"/>
                </a:solidFill>
              </a:rPr>
              <a:t>[ k ].</a:t>
            </a:r>
            <a:endParaRPr lang="en-CA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64" y="3960265"/>
            <a:ext cx="836187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Assume there is one STRP in the DPB that also has POC LSB equal to 10 </a:t>
            </a:r>
            <a:r>
              <a:rPr lang="en-US" sz="1400" dirty="0" smtClean="0">
                <a:solidFill>
                  <a:srgbClr val="00B0F0"/>
                </a:solidFill>
              </a:rPr>
              <a:t>and another one with POC LSB equal to 19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The condition mandates that the LTRPs are signalled in non-increasing order of POC LSB values.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The equation mandates that LTRPs with the same POC LSB are in non-increasing order of MSB cycle values.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As a result, for the example, </a:t>
            </a:r>
            <a:r>
              <a:rPr lang="en-US" sz="1400" dirty="0" smtClean="0">
                <a:solidFill>
                  <a:srgbClr val="00B0F0"/>
                </a:solidFill>
              </a:rPr>
              <a:t>no MSB cycle</a:t>
            </a:r>
            <a:r>
              <a:rPr lang="en-US" sz="1400" dirty="0" smtClean="0"/>
              <a:t> is delta coded </a:t>
            </a:r>
            <a:endParaRPr lang="en-CA" sz="1400" dirty="0"/>
          </a:p>
          <a:p>
            <a:endParaRPr lang="en-CA" sz="1400" dirty="0"/>
          </a:p>
        </p:txBody>
      </p:sp>
      <p:sp>
        <p:nvSpPr>
          <p:cNvPr id="12" name="Rectangle 11"/>
          <p:cNvSpPr/>
          <p:nvPr/>
        </p:nvSpPr>
        <p:spPr>
          <a:xfrm>
            <a:off x="3964840" y="2714819"/>
            <a:ext cx="50823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if</a:t>
            </a:r>
            <a:r>
              <a:rPr lang="en-GB" sz="1400" dirty="0">
                <a:solidFill>
                  <a:srgbClr val="FF0000"/>
                </a:solidFill>
              </a:rPr>
              <a:t>( </a:t>
            </a:r>
            <a:r>
              <a:rPr lang="en-GB" sz="1400" dirty="0" err="1">
                <a:solidFill>
                  <a:srgbClr val="FF0000"/>
                </a:solidFill>
              </a:rPr>
              <a:t>i</a:t>
            </a:r>
            <a:r>
              <a:rPr lang="en-GB" sz="1400" dirty="0">
                <a:solidFill>
                  <a:srgbClr val="FF0000"/>
                </a:solidFill>
              </a:rPr>
              <a:t>  = =  0  | |  </a:t>
            </a:r>
            <a:r>
              <a:rPr lang="en-GB" sz="1400" dirty="0" err="1">
                <a:solidFill>
                  <a:srgbClr val="FF0000"/>
                </a:solidFill>
              </a:rPr>
              <a:t>poc_lsb_lt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− 1 ]  ! =  </a:t>
            </a:r>
            <a:r>
              <a:rPr lang="en-GB" sz="1400" dirty="0" err="1">
                <a:solidFill>
                  <a:srgbClr val="FF0000"/>
                </a:solidFill>
              </a:rPr>
              <a:t>poc_lsb_lt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] ) </a:t>
            </a:r>
            <a:r>
              <a:rPr lang="en-GB" sz="1400" dirty="0">
                <a:solidFill>
                  <a:srgbClr val="FF0000"/>
                </a:solidFill>
              </a:rPr>
              <a:t/>
            </a:r>
            <a:br>
              <a:rPr lang="en-GB" sz="1400" dirty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       </a:t>
            </a:r>
            <a:r>
              <a:rPr lang="en-GB" sz="1400" dirty="0" err="1" smtClean="0">
                <a:solidFill>
                  <a:srgbClr val="FF0000"/>
                </a:solidFill>
              </a:rPr>
              <a:t>DeltaPocMSBCycleLt</a:t>
            </a:r>
            <a:r>
              <a:rPr lang="en-GB" sz="1400" dirty="0">
                <a:solidFill>
                  <a:srgbClr val="FF0000"/>
                </a:solidFill>
              </a:rPr>
              <a:t>[ </a:t>
            </a:r>
            <a:r>
              <a:rPr lang="en-GB" sz="1400" dirty="0" err="1">
                <a:solidFill>
                  <a:srgbClr val="FF0000"/>
                </a:solidFill>
              </a:rPr>
              <a:t>i</a:t>
            </a:r>
            <a:r>
              <a:rPr lang="en-GB" sz="1400" dirty="0">
                <a:solidFill>
                  <a:srgbClr val="FF0000"/>
                </a:solidFill>
              </a:rPr>
              <a:t> ]</a:t>
            </a:r>
            <a:r>
              <a:rPr lang="en-CA" sz="1400" dirty="0">
                <a:solidFill>
                  <a:srgbClr val="FF0000"/>
                </a:solidFill>
              </a:rPr>
              <a:t> = </a:t>
            </a:r>
            <a:r>
              <a:rPr lang="en-CA" sz="1400" dirty="0" err="1">
                <a:solidFill>
                  <a:srgbClr val="FF0000"/>
                </a:solidFill>
              </a:rPr>
              <a:t>delta_poc_msb_cycle_lt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] </a:t>
            </a:r>
            <a:br>
              <a:rPr lang="en-CA" sz="1400" dirty="0">
                <a:solidFill>
                  <a:srgbClr val="FF0000"/>
                </a:solidFill>
              </a:rPr>
            </a:br>
            <a:r>
              <a:rPr lang="en-CA" sz="1400" dirty="0" smtClean="0">
                <a:solidFill>
                  <a:srgbClr val="FF0000"/>
                </a:solidFill>
              </a:rPr>
              <a:t>else</a:t>
            </a:r>
            <a:r>
              <a:rPr lang="en-CA" sz="1400" dirty="0">
                <a:solidFill>
                  <a:srgbClr val="FF0000"/>
                </a:solidFill>
              </a:rPr>
              <a:t/>
            </a:r>
            <a:br>
              <a:rPr lang="en-CA" sz="1400" dirty="0">
                <a:solidFill>
                  <a:srgbClr val="FF0000"/>
                </a:solidFill>
              </a:rPr>
            </a:br>
            <a:r>
              <a:rPr lang="en-CA" sz="1400" dirty="0" smtClean="0">
                <a:solidFill>
                  <a:srgbClr val="FF0000"/>
                </a:solidFill>
              </a:rPr>
              <a:t>      </a:t>
            </a:r>
            <a:r>
              <a:rPr lang="en-GB" sz="1400" dirty="0" err="1" smtClean="0">
                <a:solidFill>
                  <a:srgbClr val="FF0000"/>
                </a:solidFill>
              </a:rPr>
              <a:t>DeltaPocMSBCycleLt</a:t>
            </a:r>
            <a:r>
              <a:rPr lang="en-GB" sz="1400" dirty="0">
                <a:solidFill>
                  <a:srgbClr val="FF0000"/>
                </a:solidFill>
              </a:rPr>
              <a:t>[ </a:t>
            </a:r>
            <a:r>
              <a:rPr lang="en-GB" sz="1400" dirty="0" err="1">
                <a:solidFill>
                  <a:srgbClr val="FF0000"/>
                </a:solidFill>
              </a:rPr>
              <a:t>i</a:t>
            </a:r>
            <a:r>
              <a:rPr lang="en-GB" sz="1400" dirty="0">
                <a:solidFill>
                  <a:srgbClr val="FF0000"/>
                </a:solidFill>
              </a:rPr>
              <a:t> ]</a:t>
            </a:r>
            <a:r>
              <a:rPr lang="en-CA" sz="1400" dirty="0">
                <a:solidFill>
                  <a:srgbClr val="FF0000"/>
                </a:solidFill>
              </a:rPr>
              <a:t> = </a:t>
            </a:r>
            <a:r>
              <a:rPr lang="en-CA" sz="1400" dirty="0" err="1">
                <a:solidFill>
                  <a:srgbClr val="FF0000"/>
                </a:solidFill>
              </a:rPr>
              <a:t>delta_poc_msb_cycle_lt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] +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r>
              <a:rPr lang="en-GB" sz="1400" dirty="0" smtClean="0">
                <a:solidFill>
                  <a:srgbClr val="FF0000"/>
                </a:solidFill>
              </a:rPr>
              <a:t> </a:t>
            </a:r>
            <a:br>
              <a:rPr lang="en-GB" sz="1400" dirty="0" smtClean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                                                 </a:t>
            </a:r>
            <a:r>
              <a:rPr lang="en-GB" sz="1400" dirty="0" err="1" smtClean="0">
                <a:solidFill>
                  <a:srgbClr val="FF0000"/>
                </a:solidFill>
              </a:rPr>
              <a:t>DeltaPocMSBCycleLt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− 1 ]</a:t>
            </a:r>
          </a:p>
        </p:txBody>
      </p:sp>
    </p:spTree>
    <p:extLst>
      <p:ext uri="{BB962C8B-B14F-4D97-AF65-F5344CB8AC3E}">
        <p14:creationId xmlns:p14="http://schemas.microsoft.com/office/powerpoint/2010/main" val="1018898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 – proposed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6469373" y="852550"/>
            <a:ext cx="1973271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M*10+11 = </a:t>
            </a:r>
            <a:r>
              <a:rPr lang="en-US" sz="1600" dirty="0" smtClean="0">
                <a:solidFill>
                  <a:srgbClr val="FF0000"/>
                </a:solidFill>
              </a:rPr>
              <a:t>331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current picture</a:t>
            </a:r>
            <a:endParaRPr lang="en-CA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496105" y="848570"/>
            <a:ext cx="1745585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M*9+20 = </a:t>
            </a:r>
            <a:r>
              <a:rPr lang="en-US" sz="1600" u="sng" dirty="0" smtClean="0">
                <a:solidFill>
                  <a:srgbClr val="FF0000"/>
                </a:solidFill>
              </a:rPr>
              <a:t>308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cycle[0] = 1</a:t>
            </a:r>
            <a:br>
              <a:rPr lang="en-US" sz="1600" dirty="0" smtClean="0"/>
            </a:br>
            <a:r>
              <a:rPr lang="en-US" sz="1600" dirty="0" err="1" smtClean="0"/>
              <a:t>dM</a:t>
            </a:r>
            <a:r>
              <a:rPr lang="en-US" sz="1600" dirty="0" smtClean="0"/>
              <a:t>[0] = 1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LTRP[0]</a:t>
            </a:r>
            <a:endParaRPr lang="en-CA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498316" y="5574346"/>
            <a:ext cx="35267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M:            </a:t>
            </a:r>
            <a:r>
              <a:rPr lang="en-US" sz="1400" dirty="0" err="1" smtClean="0"/>
              <a:t>MaxPicOrderCntLsb</a:t>
            </a:r>
            <a:r>
              <a:rPr lang="en-US" sz="1400" dirty="0" smtClean="0"/>
              <a:t> = 32</a:t>
            </a:r>
          </a:p>
          <a:p>
            <a:r>
              <a:rPr lang="en-US" sz="1400" dirty="0" smtClean="0"/>
              <a:t>cycle[ </a:t>
            </a:r>
            <a:r>
              <a:rPr lang="en-US" sz="1400" dirty="0" err="1" smtClean="0"/>
              <a:t>i</a:t>
            </a:r>
            <a:r>
              <a:rPr lang="en-US" sz="1400" dirty="0" smtClean="0"/>
              <a:t> ]:  </a:t>
            </a:r>
            <a:r>
              <a:rPr lang="en-US" sz="1400" dirty="0" err="1" smtClean="0"/>
              <a:t>delta_poc_msb_cycle_lt</a:t>
            </a:r>
            <a:r>
              <a:rPr lang="en-US" sz="1400" dirty="0"/>
              <a:t>[ </a:t>
            </a:r>
            <a:r>
              <a:rPr lang="en-US" sz="1400" dirty="0" err="1"/>
              <a:t>i</a:t>
            </a:r>
            <a:r>
              <a:rPr lang="en-US" sz="1400" dirty="0"/>
              <a:t> ]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err="1" smtClean="0"/>
              <a:t>dM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]:      </a:t>
            </a:r>
            <a:r>
              <a:rPr lang="en-US" sz="1400" dirty="0" err="1" smtClean="0"/>
              <a:t>DeltaPocMSBCycleLt</a:t>
            </a:r>
            <a:r>
              <a:rPr lang="en-US" sz="1400" dirty="0"/>
              <a:t>[ </a:t>
            </a:r>
            <a:r>
              <a:rPr lang="en-US" sz="1400" dirty="0" err="1"/>
              <a:t>i</a:t>
            </a:r>
            <a:r>
              <a:rPr lang="en-US" sz="1400" dirty="0"/>
              <a:t> </a:t>
            </a:r>
            <a:r>
              <a:rPr lang="en-US" sz="1400" dirty="0" smtClean="0"/>
              <a:t>]</a:t>
            </a:r>
            <a:endParaRPr lang="en-CA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46112" y="852550"/>
            <a:ext cx="1507071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M*2+</a:t>
            </a:r>
            <a:r>
              <a:rPr lang="en-US" sz="1600" dirty="0" smtClean="0">
                <a:solidFill>
                  <a:srgbClr val="00B0F0"/>
                </a:solidFill>
              </a:rPr>
              <a:t>19</a:t>
            </a:r>
            <a:r>
              <a:rPr lang="en-US" sz="1600" dirty="0" smtClean="0"/>
              <a:t> = </a:t>
            </a:r>
            <a:r>
              <a:rPr lang="en-US" sz="1600" u="sng" dirty="0" smtClean="0">
                <a:solidFill>
                  <a:srgbClr val="00B0F0"/>
                </a:solidFill>
              </a:rPr>
              <a:t>83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cycle[1] = </a:t>
            </a:r>
            <a:r>
              <a:rPr lang="en-US" sz="1600" u="sng" dirty="0" smtClean="0">
                <a:solidFill>
                  <a:srgbClr val="00B0F0"/>
                </a:solidFill>
              </a:rPr>
              <a:t>3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/>
              <a:t>dM</a:t>
            </a:r>
            <a:r>
              <a:rPr lang="en-US" sz="1600" dirty="0" smtClean="0"/>
              <a:t>[1] = 8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LTRP[2]</a:t>
            </a:r>
            <a:endParaRPr lang="en-C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461276" y="854495"/>
            <a:ext cx="1669690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M*5+10 = </a:t>
            </a:r>
            <a:r>
              <a:rPr lang="en-US" sz="1600" u="sng" dirty="0" smtClean="0">
                <a:solidFill>
                  <a:srgbClr val="00B0F0"/>
                </a:solidFill>
              </a:rPr>
              <a:t>170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cycle[2] = </a:t>
            </a:r>
            <a:r>
              <a:rPr lang="en-US" sz="1600" u="sng" dirty="0" smtClean="0">
                <a:solidFill>
                  <a:srgbClr val="00B0F0"/>
                </a:solidFill>
              </a:rPr>
              <a:t>4</a:t>
            </a:r>
          </a:p>
          <a:p>
            <a:r>
              <a:rPr lang="en-US" sz="1600" dirty="0" err="1" smtClean="0"/>
              <a:t>dM</a:t>
            </a:r>
            <a:r>
              <a:rPr lang="en-US" sz="1600" dirty="0" smtClean="0"/>
              <a:t>[2] = 5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LTRP[1]</a:t>
            </a:r>
            <a:endParaRPr lang="en-CA" sz="1600" dirty="0"/>
          </a:p>
        </p:txBody>
      </p:sp>
      <p:sp>
        <p:nvSpPr>
          <p:cNvPr id="9" name="Rectangle 8"/>
          <p:cNvSpPr/>
          <p:nvPr/>
        </p:nvSpPr>
        <p:spPr>
          <a:xfrm>
            <a:off x="113842" y="2778473"/>
            <a:ext cx="40786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trike="sngStrike" dirty="0"/>
              <a:t>For any values of j and k in the range of 0 to </a:t>
            </a:r>
            <a:r>
              <a:rPr lang="en-US" sz="1400" strike="sngStrike" dirty="0" err="1"/>
              <a:t>num_long_term_pics</a:t>
            </a:r>
            <a:r>
              <a:rPr lang="en-US" sz="1400" strike="sngStrike" dirty="0"/>
              <a:t> – 1, inclusive, if j is less than k, </a:t>
            </a:r>
            <a:r>
              <a:rPr lang="en-US" sz="1400" strike="sngStrike" dirty="0" err="1"/>
              <a:t>poc_lsb_lt</a:t>
            </a:r>
            <a:r>
              <a:rPr lang="en-US" sz="1400" strike="sngStrike" dirty="0"/>
              <a:t>[ j ] shall not be less than </a:t>
            </a:r>
            <a:r>
              <a:rPr lang="en-US" sz="1400" strike="sngStrike" dirty="0" err="1"/>
              <a:t>poc_lsb_lt</a:t>
            </a:r>
            <a:r>
              <a:rPr lang="en-US" sz="1400" strike="sngStrike" dirty="0"/>
              <a:t>[ k ].</a:t>
            </a:r>
            <a:endParaRPr lang="en-CA" sz="1400" strike="sngStrike" dirty="0"/>
          </a:p>
        </p:txBody>
      </p:sp>
      <p:sp>
        <p:nvSpPr>
          <p:cNvPr id="10" name="TextBox 9"/>
          <p:cNvSpPr txBox="1"/>
          <p:nvPr/>
        </p:nvSpPr>
        <p:spPr>
          <a:xfrm>
            <a:off x="80764" y="4036160"/>
            <a:ext cx="858956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/>
              <a:t>Assume there is a STRP in the DPB that also has POC LSB equal to </a:t>
            </a:r>
            <a:r>
              <a:rPr lang="en-US" sz="1400" dirty="0" smtClean="0"/>
              <a:t>10 </a:t>
            </a:r>
            <a:r>
              <a:rPr lang="en-US" sz="1400" dirty="0">
                <a:solidFill>
                  <a:srgbClr val="00B0F0"/>
                </a:solidFill>
              </a:rPr>
              <a:t>and another one with POC LSB equal to </a:t>
            </a:r>
            <a:r>
              <a:rPr lang="en-US" sz="1400" dirty="0" smtClean="0">
                <a:solidFill>
                  <a:srgbClr val="00B0F0"/>
                </a:solidFill>
              </a:rPr>
              <a:t>19</a:t>
            </a:r>
            <a:endParaRPr lang="en-US" sz="1400" dirty="0"/>
          </a:p>
          <a:p>
            <a:pPr marL="285750" indent="-285750">
              <a:buFontTx/>
              <a:buChar char="-"/>
            </a:pPr>
            <a:r>
              <a:rPr lang="en-US" sz="1400" dirty="0" smtClean="0"/>
              <a:t>Removed the condition </a:t>
            </a:r>
            <a:r>
              <a:rPr lang="en-US" sz="1400" dirty="0"/>
              <a:t>that the LTRPs are signalled in non-increasing order of POC LSB </a:t>
            </a:r>
            <a:r>
              <a:rPr lang="en-US" sz="1400" dirty="0" smtClean="0"/>
              <a:t>values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The equation is simplified by removing the if condition part “</a:t>
            </a:r>
            <a:r>
              <a:rPr lang="en-GB" sz="1400" dirty="0">
                <a:solidFill>
                  <a:srgbClr val="FF0000"/>
                </a:solidFill>
              </a:rPr>
              <a:t>| |  </a:t>
            </a:r>
            <a:r>
              <a:rPr lang="en-GB" sz="1400" dirty="0" err="1">
                <a:solidFill>
                  <a:srgbClr val="FF0000"/>
                </a:solidFill>
              </a:rPr>
              <a:t>poc_lsb_lt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− 1 ]  ! =  </a:t>
            </a:r>
            <a:r>
              <a:rPr lang="en-GB" sz="1400" dirty="0" err="1">
                <a:solidFill>
                  <a:srgbClr val="FF0000"/>
                </a:solidFill>
              </a:rPr>
              <a:t>poc_lsb_lt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]</a:t>
            </a:r>
            <a:r>
              <a:rPr lang="en-US" sz="1400" dirty="0" smtClean="0"/>
              <a:t>”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The </a:t>
            </a:r>
            <a:r>
              <a:rPr lang="en-US" sz="1400" dirty="0" smtClean="0"/>
              <a:t>simplified equation </a:t>
            </a:r>
            <a:r>
              <a:rPr lang="en-US" sz="1400" dirty="0"/>
              <a:t>mandates that </a:t>
            </a:r>
            <a:r>
              <a:rPr lang="en-US" sz="1400" dirty="0" smtClean="0"/>
              <a:t>all LTRPs are </a:t>
            </a:r>
            <a:r>
              <a:rPr lang="en-US" sz="1400" dirty="0"/>
              <a:t>in non-increasing order of MSB cycle </a:t>
            </a:r>
            <a:r>
              <a:rPr lang="en-US" sz="1400" dirty="0" smtClean="0"/>
              <a:t>values – easier for encoder to put LTRPs sending order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As a result, all MSB cycle values except for the first LTRP are delta coded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64840" y="2714819"/>
            <a:ext cx="50823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if</a:t>
            </a:r>
            <a:r>
              <a:rPr lang="en-GB" sz="1400" dirty="0">
                <a:solidFill>
                  <a:srgbClr val="FF0000"/>
                </a:solidFill>
              </a:rPr>
              <a:t>( </a:t>
            </a:r>
            <a:r>
              <a:rPr lang="en-GB" sz="1400" dirty="0" err="1">
                <a:solidFill>
                  <a:srgbClr val="FF0000"/>
                </a:solidFill>
              </a:rPr>
              <a:t>i</a:t>
            </a:r>
            <a:r>
              <a:rPr lang="en-GB" sz="1400" dirty="0">
                <a:solidFill>
                  <a:srgbClr val="FF0000"/>
                </a:solidFill>
              </a:rPr>
              <a:t>  = =  0 </a:t>
            </a:r>
            <a:r>
              <a:rPr lang="en-GB" sz="1400" strike="sngStrike" dirty="0"/>
              <a:t> | |  </a:t>
            </a:r>
            <a:r>
              <a:rPr lang="en-GB" sz="1400" strike="sngStrike" dirty="0" err="1"/>
              <a:t>poc_lsb_lt</a:t>
            </a:r>
            <a:r>
              <a:rPr lang="en-CA" sz="1400" strike="sngStrike" dirty="0"/>
              <a:t>[ </a:t>
            </a:r>
            <a:r>
              <a:rPr lang="en-CA" sz="1400" strike="sngStrike" dirty="0" err="1"/>
              <a:t>i</a:t>
            </a:r>
            <a:r>
              <a:rPr lang="en-CA" sz="1400" strike="sngStrike" dirty="0"/>
              <a:t> − 1 ]  ! =  </a:t>
            </a:r>
            <a:r>
              <a:rPr lang="en-GB" sz="1400" strike="sngStrike" dirty="0" err="1"/>
              <a:t>poc_lsb_lt</a:t>
            </a:r>
            <a:r>
              <a:rPr lang="en-CA" sz="1400" strike="sngStrike" dirty="0"/>
              <a:t>[ </a:t>
            </a:r>
            <a:r>
              <a:rPr lang="en-CA" sz="1400" strike="sngStrike" dirty="0" err="1"/>
              <a:t>i</a:t>
            </a:r>
            <a:r>
              <a:rPr lang="en-CA" sz="1400" strike="sngStrike" dirty="0"/>
              <a:t> ]</a:t>
            </a:r>
            <a:r>
              <a:rPr lang="en-CA" sz="1400" strike="sngStrike" dirty="0">
                <a:solidFill>
                  <a:srgbClr val="FF0000"/>
                </a:solidFill>
              </a:rPr>
              <a:t> </a:t>
            </a:r>
            <a:r>
              <a:rPr lang="en-CA" sz="1400" dirty="0">
                <a:solidFill>
                  <a:srgbClr val="FF0000"/>
                </a:solidFill>
              </a:rPr>
              <a:t>) </a:t>
            </a:r>
            <a:r>
              <a:rPr lang="en-GB" sz="1400" dirty="0">
                <a:solidFill>
                  <a:srgbClr val="FF0000"/>
                </a:solidFill>
              </a:rPr>
              <a:t/>
            </a:r>
            <a:br>
              <a:rPr lang="en-GB" sz="1400" dirty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       </a:t>
            </a:r>
            <a:r>
              <a:rPr lang="en-GB" sz="1400" dirty="0" err="1" smtClean="0">
                <a:solidFill>
                  <a:srgbClr val="FF0000"/>
                </a:solidFill>
              </a:rPr>
              <a:t>DeltaPocMSBCycleLt</a:t>
            </a:r>
            <a:r>
              <a:rPr lang="en-GB" sz="1400" dirty="0">
                <a:solidFill>
                  <a:srgbClr val="FF0000"/>
                </a:solidFill>
              </a:rPr>
              <a:t>[ </a:t>
            </a:r>
            <a:r>
              <a:rPr lang="en-GB" sz="1400" dirty="0" err="1">
                <a:solidFill>
                  <a:srgbClr val="FF0000"/>
                </a:solidFill>
              </a:rPr>
              <a:t>i</a:t>
            </a:r>
            <a:r>
              <a:rPr lang="en-GB" sz="1400" dirty="0">
                <a:solidFill>
                  <a:srgbClr val="FF0000"/>
                </a:solidFill>
              </a:rPr>
              <a:t> ]</a:t>
            </a:r>
            <a:r>
              <a:rPr lang="en-CA" sz="1400" dirty="0">
                <a:solidFill>
                  <a:srgbClr val="FF0000"/>
                </a:solidFill>
              </a:rPr>
              <a:t> = </a:t>
            </a:r>
            <a:r>
              <a:rPr lang="en-CA" sz="1400" dirty="0" err="1">
                <a:solidFill>
                  <a:srgbClr val="FF0000"/>
                </a:solidFill>
              </a:rPr>
              <a:t>delta_poc_msb_cycle_lt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] </a:t>
            </a:r>
            <a:br>
              <a:rPr lang="en-CA" sz="1400" dirty="0">
                <a:solidFill>
                  <a:srgbClr val="FF0000"/>
                </a:solidFill>
              </a:rPr>
            </a:br>
            <a:r>
              <a:rPr lang="en-CA" sz="1400" dirty="0" smtClean="0">
                <a:solidFill>
                  <a:srgbClr val="FF0000"/>
                </a:solidFill>
              </a:rPr>
              <a:t>else</a:t>
            </a:r>
            <a:r>
              <a:rPr lang="en-CA" sz="1400" dirty="0">
                <a:solidFill>
                  <a:srgbClr val="FF0000"/>
                </a:solidFill>
              </a:rPr>
              <a:t/>
            </a:r>
            <a:br>
              <a:rPr lang="en-CA" sz="1400" dirty="0">
                <a:solidFill>
                  <a:srgbClr val="FF0000"/>
                </a:solidFill>
              </a:rPr>
            </a:br>
            <a:r>
              <a:rPr lang="en-CA" sz="1400" dirty="0" smtClean="0">
                <a:solidFill>
                  <a:srgbClr val="FF0000"/>
                </a:solidFill>
              </a:rPr>
              <a:t>      </a:t>
            </a:r>
            <a:r>
              <a:rPr lang="en-GB" sz="1400" dirty="0" err="1" smtClean="0">
                <a:solidFill>
                  <a:srgbClr val="FF0000"/>
                </a:solidFill>
              </a:rPr>
              <a:t>DeltaPocMSBCycleLt</a:t>
            </a:r>
            <a:r>
              <a:rPr lang="en-GB" sz="1400" dirty="0">
                <a:solidFill>
                  <a:srgbClr val="FF0000"/>
                </a:solidFill>
              </a:rPr>
              <a:t>[ </a:t>
            </a:r>
            <a:r>
              <a:rPr lang="en-GB" sz="1400" dirty="0" err="1">
                <a:solidFill>
                  <a:srgbClr val="FF0000"/>
                </a:solidFill>
              </a:rPr>
              <a:t>i</a:t>
            </a:r>
            <a:r>
              <a:rPr lang="en-GB" sz="1400" dirty="0">
                <a:solidFill>
                  <a:srgbClr val="FF0000"/>
                </a:solidFill>
              </a:rPr>
              <a:t> ]</a:t>
            </a:r>
            <a:r>
              <a:rPr lang="en-CA" sz="1400" dirty="0">
                <a:solidFill>
                  <a:srgbClr val="FF0000"/>
                </a:solidFill>
              </a:rPr>
              <a:t> = </a:t>
            </a:r>
            <a:r>
              <a:rPr lang="en-CA" sz="1400" dirty="0" err="1">
                <a:solidFill>
                  <a:srgbClr val="FF0000"/>
                </a:solidFill>
              </a:rPr>
              <a:t>delta_poc_msb_cycle_lt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] +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r>
              <a:rPr lang="en-GB" sz="1400" dirty="0" smtClean="0">
                <a:solidFill>
                  <a:srgbClr val="FF0000"/>
                </a:solidFill>
              </a:rPr>
              <a:t> </a:t>
            </a:r>
            <a:br>
              <a:rPr lang="en-GB" sz="1400" dirty="0" smtClean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                                                 </a:t>
            </a:r>
            <a:r>
              <a:rPr lang="en-GB" sz="1400" dirty="0" err="1" smtClean="0">
                <a:solidFill>
                  <a:srgbClr val="FF0000"/>
                </a:solidFill>
              </a:rPr>
              <a:t>DeltaPocMSBCycleLt</a:t>
            </a:r>
            <a:r>
              <a:rPr lang="en-CA" sz="1400" dirty="0">
                <a:solidFill>
                  <a:srgbClr val="FF0000"/>
                </a:solidFill>
              </a:rPr>
              <a:t>[ </a:t>
            </a:r>
            <a:r>
              <a:rPr lang="en-CA" sz="1400" dirty="0" err="1">
                <a:solidFill>
                  <a:srgbClr val="FF0000"/>
                </a:solidFill>
              </a:rPr>
              <a:t>i</a:t>
            </a:r>
            <a:r>
              <a:rPr lang="en-CA" sz="1400" dirty="0">
                <a:solidFill>
                  <a:srgbClr val="FF0000"/>
                </a:solidFill>
              </a:rPr>
              <a:t> − 1 ]</a:t>
            </a:r>
          </a:p>
        </p:txBody>
      </p:sp>
    </p:spTree>
    <p:extLst>
      <p:ext uri="{BB962C8B-B14F-4D97-AF65-F5344CB8AC3E}">
        <p14:creationId xmlns:p14="http://schemas.microsoft.com/office/powerpoint/2010/main" val="934472747"/>
      </p:ext>
    </p:extLst>
  </p:cSld>
  <p:clrMapOvr>
    <a:masterClrMapping/>
  </p:clrMapOvr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7048</TotalTime>
  <Words>450</Words>
  <Application>Microsoft Office PowerPoint</Application>
  <PresentationFormat>On-screen Show (4:3)</PresentationFormat>
  <Paragraphs>69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QCT_2009_TEMPLATE_Confidential_FINAL</vt:lpstr>
      <vt:lpstr>JCTVC-J0118:  AHG13: On signalling of MSB cycle for long-term reference pictures</vt:lpstr>
      <vt:lpstr>Three proposal pieces</vt:lpstr>
      <vt:lpstr>Example 1 – current</vt:lpstr>
      <vt:lpstr>Example 1 – proposed</vt:lpstr>
      <vt:lpstr>Example 2 – current</vt:lpstr>
      <vt:lpstr>Example 2 – proposed</vt:lpstr>
    </vt:vector>
  </TitlesOfParts>
  <Company>Qualcomm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Qualcomm</dc:creator>
  <cp:lastModifiedBy>Ye-Kui Wang</cp:lastModifiedBy>
  <cp:revision>531</cp:revision>
  <cp:lastPrinted>2005-08-27T17:58:21Z</cp:lastPrinted>
  <dcterms:created xsi:type="dcterms:W3CDTF">2009-11-28T03:23:23Z</dcterms:created>
  <dcterms:modified xsi:type="dcterms:W3CDTF">2012-07-13T05:52:40Z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-246673551</vt:i4>
  </property>
  <property fmtid="{D5CDD505-2E9C-101B-9397-08002B2CF9AE}" pid="3" name="_NewReviewCycle">
    <vt:lpwstr/>
  </property>
  <property fmtid="{D5CDD505-2E9C-101B-9397-08002B2CF9AE}" pid="4" name="_EmailSubject">
    <vt:lpwstr>Presentation slides</vt:lpwstr>
  </property>
  <property fmtid="{D5CDD505-2E9C-101B-9397-08002B2CF9AE}" pid="5" name="_AuthorEmail">
    <vt:lpwstr>cheny@qualcomm.com</vt:lpwstr>
  </property>
  <property fmtid="{D5CDD505-2E9C-101B-9397-08002B2CF9AE}" pid="6" name="_AuthorEmailDisplayName">
    <vt:lpwstr>Chen, Ying</vt:lpwstr>
  </property>
  <property fmtid="{D5CDD505-2E9C-101B-9397-08002B2CF9AE}" pid="7" name="_PreviousAdHocReviewCycleID">
    <vt:i4>1522683342</vt:i4>
  </property>
</Properties>
</file>