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
  </p:notesMasterIdLst>
  <p:handoutMasterIdLst>
    <p:handoutMasterId r:id="rId7"/>
  </p:handoutMasterIdLst>
  <p:sldIdLst>
    <p:sldId id="350" r:id="rId2"/>
    <p:sldId id="376" r:id="rId3"/>
    <p:sldId id="377" r:id="rId4"/>
    <p:sldId id="290" r:id="rId5"/>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08" autoAdjust="0"/>
    <p:restoredTop sz="97262" autoAdjust="0"/>
  </p:normalViewPr>
  <p:slideViewPr>
    <p:cSldViewPr snapToGrid="0">
      <p:cViewPr>
        <p:scale>
          <a:sx n="125" d="100"/>
          <a:sy n="125" d="100"/>
        </p:scale>
        <p:origin x="-366" y="174"/>
      </p:cViewPr>
      <p:guideLst>
        <p:guide orient="horz" pos="4031"/>
        <p:guide pos="1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extLst>
      <p:ext uri="{BB962C8B-B14F-4D97-AF65-F5344CB8AC3E}">
        <p14:creationId xmlns:p14="http://schemas.microsoft.com/office/powerpoint/2010/main" val="602584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extLst>
      <p:ext uri="{BB962C8B-B14F-4D97-AF65-F5344CB8AC3E}">
        <p14:creationId xmlns:p14="http://schemas.microsoft.com/office/powerpoint/2010/main" val="38736428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Preparation for the 8-th JCT-VC</a:t>
            </a:r>
            <a:r>
              <a:rPr lang="en-US" baseline="0" dirty="0" smtClean="0"/>
              <a:t> meeting</a:t>
            </a:r>
          </a:p>
          <a:p>
            <a:r>
              <a:rPr lang="en-US" baseline="0" dirty="0" smtClean="0"/>
              <a:t>Possible topics to look into (JS)</a:t>
            </a:r>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4</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762000" y="4094903"/>
            <a:ext cx="7489308" cy="1540334"/>
          </a:xfrm>
        </p:spPr>
        <p:txBody>
          <a:bodyPr/>
          <a:lstStyle/>
          <a:p>
            <a:pPr algn="ctr"/>
            <a:r>
              <a:rPr lang="en-US" b="1" dirty="0" smtClean="0"/>
              <a:t>J0102</a:t>
            </a:r>
            <a:r>
              <a:rPr lang="en-US" b="1" dirty="0"/>
              <a:t>: Unification of context derivation for coefficient group flag</a:t>
            </a:r>
            <a:r>
              <a:rPr lang="en-US" b="1" dirty="0" smtClean="0"/>
              <a:t/>
            </a:r>
            <a:br>
              <a:rPr lang="en-US" b="1" dirty="0" smtClean="0"/>
            </a:br>
            <a:r>
              <a:rPr lang="en-US" b="1" dirty="0" smtClean="0"/>
              <a:t>	</a:t>
            </a:r>
            <a:br>
              <a:rPr lang="en-US" b="1" dirty="0" smtClean="0"/>
            </a:br>
            <a:r>
              <a:rPr lang="en-US" sz="1800" u="sng" dirty="0" smtClean="0"/>
              <a:t>Vadim Seregin</a:t>
            </a:r>
            <a:r>
              <a:rPr lang="en-US" sz="1800" dirty="0" smtClean="0"/>
              <a:t>, Joel Sole and </a:t>
            </a:r>
            <a:r>
              <a:rPr lang="en-US" sz="1800" dirty="0"/>
              <a:t>Marta </a:t>
            </a:r>
            <a:r>
              <a:rPr lang="en-US" sz="1800" dirty="0" smtClean="0"/>
              <a:t>Karczewicz</a:t>
            </a:r>
            <a:endParaRPr lang="en-US" sz="1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Coefficient group flag context derivation</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Current HM</a:t>
            </a:r>
          </a:p>
          <a:p>
            <a:pPr lvl="1"/>
            <a:r>
              <a:rPr lang="en-US" dirty="0" smtClean="0"/>
              <a:t>Coefficient group </a:t>
            </a:r>
            <a:r>
              <a:rPr lang="en-US" smtClean="0"/>
              <a:t>flag context is </a:t>
            </a:r>
            <a:r>
              <a:rPr lang="en-US" dirty="0" smtClean="0"/>
              <a:t>derived using bottom and right flags</a:t>
            </a:r>
          </a:p>
          <a:p>
            <a:pPr lvl="1"/>
            <a:r>
              <a:rPr lang="en-US" dirty="0" smtClean="0"/>
              <a:t>TU8x8 with horizontal and vertical scans is a special case</a:t>
            </a:r>
          </a:p>
          <a:p>
            <a:r>
              <a:rPr lang="en-US" dirty="0" smtClean="0"/>
              <a:t>Proposal</a:t>
            </a:r>
          </a:p>
          <a:p>
            <a:pPr lvl="1"/>
            <a:r>
              <a:rPr lang="en-US" dirty="0" smtClean="0"/>
              <a:t>Remove special case and use bottom and right flags</a:t>
            </a:r>
          </a:p>
          <a:p>
            <a:r>
              <a:rPr lang="en-US" dirty="0" smtClean="0"/>
              <a:t>Related spec from </a:t>
            </a:r>
            <a:r>
              <a:rPr lang="en-US" dirty="0" err="1" smtClean="0"/>
              <a:t>residual_coding</a:t>
            </a:r>
            <a:r>
              <a:rPr lang="en-US" dirty="0" smtClean="0"/>
              <a:t> function</a:t>
            </a:r>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Table 2"/>
          <p:cNvGraphicFramePr>
            <a:graphicFrameLocks noGrp="1"/>
          </p:cNvGraphicFramePr>
          <p:nvPr>
            <p:extLst>
              <p:ext uri="{D42A27DB-BD31-4B8C-83A1-F6EECF244321}">
                <p14:modId xmlns:p14="http://schemas.microsoft.com/office/powerpoint/2010/main" val="968139738"/>
              </p:ext>
            </p:extLst>
          </p:nvPr>
        </p:nvGraphicFramePr>
        <p:xfrm>
          <a:off x="1066800" y="3230883"/>
          <a:ext cx="6164580" cy="3108960"/>
        </p:xfrm>
        <a:graphic>
          <a:graphicData uri="http://schemas.openxmlformats.org/drawingml/2006/table">
            <a:tbl>
              <a:tblPr/>
              <a:tblGrid>
                <a:gridCol w="6164580"/>
              </a:tblGrid>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for(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 </a:t>
                      </a:r>
                      <a:r>
                        <a:rPr lang="en-GB" sz="1200" dirty="0" err="1">
                          <a:effectLst/>
                          <a:latin typeface="Times New Roman"/>
                          <a:ea typeface="Malgun Gothic"/>
                          <a:cs typeface="Times New Roman"/>
                        </a:rPr>
                        <a:t>numLastSubset</a:t>
                      </a: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&gt;= 0;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 )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offset =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&lt;&lt; 4</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a:t>
                      </a:r>
                      <a:r>
                        <a:rPr lang="en-GB" sz="1200" dirty="0">
                          <a:effectLst/>
                          <a:latin typeface="Times New Roman"/>
                          <a:ea typeface="Malgun Gothic"/>
                          <a:cs typeface="Times New Roman"/>
                        </a:rPr>
                        <a:t>if( </a:t>
                      </a:r>
                      <a:r>
                        <a:rPr lang="en-GB" sz="1200" dirty="0" err="1">
                          <a:effectLst/>
                          <a:latin typeface="Times New Roman"/>
                          <a:ea typeface="Malgun Gothic"/>
                          <a:cs typeface="Times New Roman"/>
                        </a:rPr>
                        <a:t>scanIdx</a:t>
                      </a:r>
                      <a:r>
                        <a:rPr lang="en-GB" sz="1200" dirty="0">
                          <a:effectLst/>
                          <a:latin typeface="Times New Roman"/>
                          <a:ea typeface="Malgun Gothic"/>
                          <a:cs typeface="Times New Roman"/>
                        </a:rPr>
                        <a:t> = = 1 &amp;&amp; log2TrafoWidth = = 3 &amp;&amp; log2TrafoHeight = = 3 )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a:t>
                      </a:r>
                      <a:r>
                        <a:rPr lang="en-GB" sz="1200" dirty="0" err="1">
                          <a:effectLst/>
                          <a:latin typeface="Times New Roman"/>
                          <a:ea typeface="Malgun Gothic"/>
                          <a:cs typeface="Times New Roman"/>
                        </a:rPr>
                        <a:t>xCG</a:t>
                      </a:r>
                      <a:r>
                        <a:rPr lang="en-GB" sz="1200" dirty="0">
                          <a:effectLst/>
                          <a:latin typeface="Times New Roman"/>
                          <a:ea typeface="Malgun Gothic"/>
                          <a:cs typeface="Times New Roman"/>
                        </a:rPr>
                        <a:t> = 0</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a:t>
                      </a:r>
                      <a:r>
                        <a:rPr lang="en-GB" sz="1200" dirty="0" err="1">
                          <a:effectLst/>
                          <a:latin typeface="Times New Roman"/>
                          <a:ea typeface="Malgun Gothic"/>
                          <a:cs typeface="Times New Roman"/>
                        </a:rPr>
                        <a:t>yCG</a:t>
                      </a:r>
                      <a:r>
                        <a:rPr lang="en-GB" sz="1200" dirty="0">
                          <a:effectLst/>
                          <a:latin typeface="Times New Roman"/>
                          <a:ea typeface="Malgun Gothic"/>
                          <a:cs typeface="Times New Roman"/>
                        </a:rPr>
                        <a:t> = </a:t>
                      </a:r>
                      <a:r>
                        <a:rPr lang="en-GB" sz="1200" dirty="0" err="1">
                          <a:effectLst/>
                          <a:latin typeface="Times New Roman"/>
                          <a:ea typeface="Malgun Gothic"/>
                          <a:cs typeface="Times New Roman"/>
                        </a:rPr>
                        <a:t>i</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r>
                        <a:rPr lang="en-GB" sz="1200" b="1" dirty="0">
                          <a:effectLst/>
                          <a:latin typeface="Times New Roman"/>
                          <a:ea typeface="Malgun Gothic"/>
                          <a:cs typeface="Times New Roman"/>
                        </a:rPr>
                        <a:t>		</a:t>
                      </a:r>
                      <a:r>
                        <a:rPr lang="en-GB" sz="1200" dirty="0">
                          <a:effectLst/>
                          <a:latin typeface="Times New Roman"/>
                          <a:ea typeface="Malgun Gothic"/>
                          <a:cs typeface="Times New Roman"/>
                        </a:rPr>
                        <a:t>} else if( </a:t>
                      </a:r>
                      <a:r>
                        <a:rPr lang="en-GB" sz="1200" dirty="0" err="1">
                          <a:effectLst/>
                          <a:latin typeface="Times New Roman"/>
                          <a:ea typeface="Malgun Gothic"/>
                          <a:cs typeface="Times New Roman"/>
                        </a:rPr>
                        <a:t>scanIdx</a:t>
                      </a:r>
                      <a:r>
                        <a:rPr lang="en-GB" sz="1200" dirty="0">
                          <a:effectLst/>
                          <a:latin typeface="Times New Roman"/>
                          <a:ea typeface="Malgun Gothic"/>
                          <a:cs typeface="Times New Roman"/>
                        </a:rPr>
                        <a:t> = = 2 &amp;&amp; log2TrafoWidth = = 3 &amp;&amp; log2TrafoHeight = = 3 )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a:t>
                      </a:r>
                      <a:r>
                        <a:rPr lang="en-GB" sz="1200" dirty="0" err="1">
                          <a:effectLst/>
                          <a:latin typeface="Times New Roman"/>
                          <a:ea typeface="Malgun Gothic"/>
                          <a:cs typeface="Times New Roman"/>
                        </a:rPr>
                        <a:t>xCG</a:t>
                      </a:r>
                      <a:r>
                        <a:rPr lang="en-GB" sz="1200" dirty="0">
                          <a:effectLst/>
                          <a:latin typeface="Times New Roman"/>
                          <a:ea typeface="Malgun Gothic"/>
                          <a:cs typeface="Times New Roman"/>
                        </a:rPr>
                        <a:t> = </a:t>
                      </a:r>
                      <a:r>
                        <a:rPr lang="en-GB" sz="1200" dirty="0" err="1">
                          <a:effectLst/>
                          <a:latin typeface="Times New Roman"/>
                          <a:ea typeface="Malgun Gothic"/>
                          <a:cs typeface="Times New Roman"/>
                        </a:rPr>
                        <a:t>i</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a:t>
                      </a:r>
                      <a:r>
                        <a:rPr lang="en-GB" sz="1200" dirty="0" err="1">
                          <a:effectLst/>
                          <a:latin typeface="Times New Roman"/>
                          <a:ea typeface="Malgun Gothic"/>
                          <a:cs typeface="Times New Roman"/>
                        </a:rPr>
                        <a:t>yCG</a:t>
                      </a:r>
                      <a:r>
                        <a:rPr lang="en-GB" sz="1200" dirty="0">
                          <a:effectLst/>
                          <a:latin typeface="Times New Roman"/>
                          <a:ea typeface="Malgun Gothic"/>
                          <a:cs typeface="Times New Roman"/>
                        </a:rPr>
                        <a:t> = 0</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a:t>
                      </a:r>
                      <a:r>
                        <a:rPr lang="en-GB" sz="1200" dirty="0">
                          <a:effectLst/>
                          <a:latin typeface="Times New Roman"/>
                          <a:ea typeface="Malgun Gothic"/>
                          <a:cs typeface="Times New Roman"/>
                        </a:rPr>
                        <a:t>} else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xCG</a:t>
                      </a:r>
                      <a:r>
                        <a:rPr lang="en-GB" sz="1200" dirty="0">
                          <a:effectLst/>
                          <a:latin typeface="Times New Roman"/>
                          <a:ea typeface="Malgun Gothic"/>
                          <a:cs typeface="Times New Roman"/>
                        </a:rPr>
                        <a:t> = </a:t>
                      </a:r>
                      <a:r>
                        <a:rPr lang="en-GB" sz="1200" dirty="0" err="1">
                          <a:effectLst/>
                          <a:latin typeface="Times New Roman"/>
                          <a:ea typeface="Malgun Gothic"/>
                          <a:cs typeface="Times New Roman"/>
                        </a:rPr>
                        <a:t>ScanOrder</a:t>
                      </a:r>
                      <a:r>
                        <a:rPr lang="en-GB" sz="1200" dirty="0">
                          <a:effectLst/>
                          <a:latin typeface="Times New Roman"/>
                          <a:ea typeface="Malgun Gothic"/>
                          <a:cs typeface="Times New Roman"/>
                        </a:rPr>
                        <a:t>[ log2TrafoWidth ][ log2TrafoHeight ][ </a:t>
                      </a:r>
                      <a:r>
                        <a:rPr lang="en-GB" sz="1200" dirty="0" err="1">
                          <a:effectLst/>
                          <a:latin typeface="Times New Roman"/>
                          <a:ea typeface="Malgun Gothic"/>
                          <a:cs typeface="Times New Roman"/>
                        </a:rPr>
                        <a:t>scanIdx</a:t>
                      </a:r>
                      <a:r>
                        <a:rPr lang="en-GB" sz="1200" dirty="0">
                          <a:effectLst/>
                          <a:latin typeface="Times New Roman"/>
                          <a:ea typeface="Malgun Gothic"/>
                          <a:cs typeface="Times New Roman"/>
                        </a:rPr>
                        <a:t> ][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&lt;&lt; 4 ][ 0 ] &gt;&gt; 2</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yCG</a:t>
                      </a:r>
                      <a:r>
                        <a:rPr lang="en-GB" sz="1200" dirty="0">
                          <a:effectLst/>
                          <a:latin typeface="Times New Roman"/>
                          <a:ea typeface="Malgun Gothic"/>
                          <a:cs typeface="Times New Roman"/>
                        </a:rPr>
                        <a:t> = </a:t>
                      </a:r>
                      <a:r>
                        <a:rPr lang="en-GB" sz="1200" dirty="0" err="1">
                          <a:effectLst/>
                          <a:latin typeface="Times New Roman"/>
                          <a:ea typeface="Malgun Gothic"/>
                          <a:cs typeface="Times New Roman"/>
                        </a:rPr>
                        <a:t>ScanOrder</a:t>
                      </a:r>
                      <a:r>
                        <a:rPr lang="en-GB" sz="1200" dirty="0">
                          <a:effectLst/>
                          <a:latin typeface="Times New Roman"/>
                          <a:ea typeface="Malgun Gothic"/>
                          <a:cs typeface="Times New Roman"/>
                        </a:rPr>
                        <a:t>[ log2TrafoWidth ][ log2TrafoHeight ][ </a:t>
                      </a:r>
                      <a:r>
                        <a:rPr lang="en-GB" sz="1200" dirty="0" err="1">
                          <a:effectLst/>
                          <a:latin typeface="Times New Roman"/>
                          <a:ea typeface="Malgun Gothic"/>
                          <a:cs typeface="Times New Roman"/>
                        </a:rPr>
                        <a:t>scanIdx</a:t>
                      </a:r>
                      <a:r>
                        <a:rPr lang="en-GB" sz="1200" dirty="0">
                          <a:effectLst/>
                          <a:latin typeface="Times New Roman"/>
                          <a:ea typeface="Malgun Gothic"/>
                          <a:cs typeface="Times New Roman"/>
                        </a:rPr>
                        <a:t> ][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&lt;&lt; 4 ][ 1 ] &gt;&gt; 2</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a:t>
                      </a:r>
                      <a:r>
                        <a:rPr lang="en-GB" sz="1200" dirty="0">
                          <a:effectLst/>
                          <a:latin typeface="Times New Roman"/>
                          <a:ea typeface="Malgun Gothic"/>
                          <a:cs typeface="Times New Roman"/>
                        </a:rPr>
                        <a:t>}</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implicitNonZeroCoeff</a:t>
                      </a:r>
                      <a:r>
                        <a:rPr lang="en-GB" sz="1200" dirty="0">
                          <a:effectLst/>
                          <a:latin typeface="Times New Roman"/>
                          <a:ea typeface="Malgun Gothic"/>
                          <a:cs typeface="Times New Roman"/>
                        </a:rPr>
                        <a:t> = 0</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274320" algn="l"/>
                          <a:tab pos="346075"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if(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&lt; </a:t>
                      </a:r>
                      <a:r>
                        <a:rPr lang="en-GB" sz="1200" dirty="0" err="1">
                          <a:effectLst/>
                          <a:latin typeface="Times New Roman"/>
                          <a:ea typeface="Malgun Gothic"/>
                          <a:cs typeface="Times New Roman"/>
                        </a:rPr>
                        <a:t>numLastSubset</a:t>
                      </a:r>
                      <a:r>
                        <a:rPr lang="en-GB" sz="1200" dirty="0">
                          <a:effectLst/>
                          <a:latin typeface="Times New Roman"/>
                          <a:ea typeface="Malgun Gothic"/>
                          <a:cs typeface="Times New Roman"/>
                        </a:rPr>
                        <a:t>)  &amp;&amp;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&gt; 0) )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274320" algn="l"/>
                          <a:tab pos="411480" algn="l"/>
                          <a:tab pos="48895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r>
                        <a:rPr lang="en-GB" sz="1200" b="1" dirty="0" err="1">
                          <a:effectLst/>
                          <a:latin typeface="Times New Roman"/>
                          <a:ea typeface="Malgun Gothic"/>
                          <a:cs typeface="Times New Roman"/>
                        </a:rPr>
                        <a:t>significant_coeff_group_flag</a:t>
                      </a: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xCG</a:t>
                      </a:r>
                      <a:r>
                        <a:rPr lang="en-GB" sz="1200" dirty="0">
                          <a:effectLst/>
                          <a:latin typeface="Times New Roman"/>
                          <a:ea typeface="Malgun Gothic"/>
                          <a:cs typeface="Times New Roman"/>
                        </a:rPr>
                        <a:t> ][ </a:t>
                      </a:r>
                      <a:r>
                        <a:rPr lang="en-GB" sz="1200" dirty="0" err="1">
                          <a:effectLst/>
                          <a:latin typeface="Times New Roman"/>
                          <a:ea typeface="Malgun Gothic"/>
                          <a:cs typeface="Times New Roman"/>
                        </a:rPr>
                        <a:t>yCG</a:t>
                      </a:r>
                      <a:r>
                        <a:rPr lang="en-GB" sz="1200" dirty="0">
                          <a:effectLst/>
                          <a:latin typeface="Times New Roman"/>
                          <a:ea typeface="Malgun Gothic"/>
                          <a:cs typeface="Times New Roman"/>
                        </a:rPr>
                        <a:t>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274320" algn="l"/>
                          <a:tab pos="411480" algn="l"/>
                          <a:tab pos="48895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implicitNonZeroCoeff</a:t>
                      </a:r>
                      <a:r>
                        <a:rPr lang="en-GB" sz="1200" dirty="0">
                          <a:effectLst/>
                          <a:latin typeface="Times New Roman"/>
                          <a:ea typeface="Malgun Gothic"/>
                          <a:cs typeface="Times New Roman"/>
                        </a:rPr>
                        <a:t> = 1</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274320" algn="l"/>
                          <a:tab pos="411480" algn="l"/>
                          <a:tab pos="48895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564833232"/>
              </p:ext>
            </p:extLst>
          </p:nvPr>
        </p:nvGraphicFramePr>
        <p:xfrm>
          <a:off x="1066800" y="3230883"/>
          <a:ext cx="6164580" cy="3108960"/>
        </p:xfrm>
        <a:graphic>
          <a:graphicData uri="http://schemas.openxmlformats.org/drawingml/2006/table">
            <a:tbl>
              <a:tblPr/>
              <a:tblGrid>
                <a:gridCol w="6164580"/>
              </a:tblGrid>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for(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 </a:t>
                      </a:r>
                      <a:r>
                        <a:rPr lang="en-GB" sz="1200" dirty="0" err="1">
                          <a:effectLst/>
                          <a:latin typeface="Times New Roman"/>
                          <a:ea typeface="Malgun Gothic"/>
                          <a:cs typeface="Times New Roman"/>
                        </a:rPr>
                        <a:t>numLastSubset</a:t>
                      </a: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&gt;= 0;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 )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offset =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&lt;&lt; 4</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strike="sngStrike" smtClean="0">
                          <a:solidFill>
                            <a:srgbClr val="FF0000"/>
                          </a:solidFill>
                          <a:effectLst/>
                          <a:latin typeface="Times New Roman"/>
                          <a:ea typeface="Malgun Gothic"/>
                          <a:cs typeface="Times New Roman"/>
                        </a:rPr>
                        <a:t>		</a:t>
                      </a:r>
                      <a:r>
                        <a:rPr lang="en-GB" sz="1200" strike="sngStrike" smtClean="0">
                          <a:solidFill>
                            <a:srgbClr val="FF0000"/>
                          </a:solidFill>
                          <a:effectLst/>
                          <a:latin typeface="Times New Roman"/>
                          <a:ea typeface="Malgun Gothic"/>
                          <a:cs typeface="Times New Roman"/>
                        </a:rPr>
                        <a:t>if( scanIdx = = 1 &amp;&amp; log2TrafoWidth = = 3 &amp;&amp; log2TrafoHeight = = 3 ) {</a:t>
                      </a:r>
                      <a:endParaRPr lang="en-US" sz="1200" strike="sngStrike"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strike="sngStrike" dirty="0">
                          <a:solidFill>
                            <a:srgbClr val="FF0000"/>
                          </a:solidFill>
                          <a:effectLst/>
                          <a:latin typeface="Times New Roman"/>
                          <a:ea typeface="Malgun Gothic"/>
                          <a:cs typeface="Times New Roman"/>
                        </a:rPr>
                        <a:t>			</a:t>
                      </a:r>
                      <a:r>
                        <a:rPr lang="en-GB" sz="1200" strike="sngStrike" dirty="0" err="1">
                          <a:solidFill>
                            <a:srgbClr val="FF0000"/>
                          </a:solidFill>
                          <a:effectLst/>
                          <a:latin typeface="Times New Roman"/>
                          <a:ea typeface="Malgun Gothic"/>
                          <a:cs typeface="Times New Roman"/>
                        </a:rPr>
                        <a:t>xCG</a:t>
                      </a:r>
                      <a:r>
                        <a:rPr lang="en-GB" sz="1200" strike="sngStrike" dirty="0">
                          <a:solidFill>
                            <a:srgbClr val="FF0000"/>
                          </a:solidFill>
                          <a:effectLst/>
                          <a:latin typeface="Times New Roman"/>
                          <a:ea typeface="Malgun Gothic"/>
                          <a:cs typeface="Times New Roman"/>
                        </a:rPr>
                        <a:t> = 0</a:t>
                      </a:r>
                      <a:endParaRPr lang="en-US" sz="1200" strike="sngStrike"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strike="sngStrike" dirty="0">
                          <a:solidFill>
                            <a:srgbClr val="FF0000"/>
                          </a:solidFill>
                          <a:effectLst/>
                          <a:latin typeface="Times New Roman"/>
                          <a:ea typeface="Malgun Gothic"/>
                          <a:cs typeface="Times New Roman"/>
                        </a:rPr>
                        <a:t>			</a:t>
                      </a:r>
                      <a:r>
                        <a:rPr lang="en-GB" sz="1200" strike="sngStrike" dirty="0" err="1">
                          <a:solidFill>
                            <a:srgbClr val="FF0000"/>
                          </a:solidFill>
                          <a:effectLst/>
                          <a:latin typeface="Times New Roman"/>
                          <a:ea typeface="Malgun Gothic"/>
                          <a:cs typeface="Times New Roman"/>
                        </a:rPr>
                        <a:t>yCG</a:t>
                      </a:r>
                      <a:r>
                        <a:rPr lang="en-GB" sz="1200" strike="sngStrike" dirty="0">
                          <a:solidFill>
                            <a:srgbClr val="FF0000"/>
                          </a:solidFill>
                          <a:effectLst/>
                          <a:latin typeface="Times New Roman"/>
                          <a:ea typeface="Malgun Gothic"/>
                          <a:cs typeface="Times New Roman"/>
                        </a:rPr>
                        <a:t> = </a:t>
                      </a:r>
                      <a:r>
                        <a:rPr lang="en-GB" sz="1200" strike="sngStrike" dirty="0" err="1">
                          <a:solidFill>
                            <a:srgbClr val="FF0000"/>
                          </a:solidFill>
                          <a:effectLst/>
                          <a:latin typeface="Times New Roman"/>
                          <a:ea typeface="Malgun Gothic"/>
                          <a:cs typeface="Times New Roman"/>
                        </a:rPr>
                        <a:t>i</a:t>
                      </a:r>
                      <a:endParaRPr lang="en-US" sz="1200" strike="sngStrike"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strike="sngStrike" dirty="0">
                          <a:solidFill>
                            <a:srgbClr val="FF0000"/>
                          </a:solidFill>
                          <a:effectLst/>
                          <a:latin typeface="Times New Roman"/>
                          <a:ea typeface="Malgun Gothic"/>
                          <a:cs typeface="Times New Roman"/>
                        </a:rPr>
                        <a:t> </a:t>
                      </a:r>
                      <a:r>
                        <a:rPr lang="en-GB" sz="1200" b="1" strike="sngStrike" dirty="0">
                          <a:solidFill>
                            <a:srgbClr val="FF0000"/>
                          </a:solidFill>
                          <a:effectLst/>
                          <a:latin typeface="Times New Roman"/>
                          <a:ea typeface="Malgun Gothic"/>
                          <a:cs typeface="Times New Roman"/>
                        </a:rPr>
                        <a:t>		</a:t>
                      </a:r>
                      <a:r>
                        <a:rPr lang="en-GB" sz="1200" strike="sngStrike" dirty="0">
                          <a:solidFill>
                            <a:srgbClr val="FF0000"/>
                          </a:solidFill>
                          <a:effectLst/>
                          <a:latin typeface="Times New Roman"/>
                          <a:ea typeface="Malgun Gothic"/>
                          <a:cs typeface="Times New Roman"/>
                        </a:rPr>
                        <a:t>} else if( </a:t>
                      </a:r>
                      <a:r>
                        <a:rPr lang="en-GB" sz="1200" strike="sngStrike" dirty="0" err="1">
                          <a:solidFill>
                            <a:srgbClr val="FF0000"/>
                          </a:solidFill>
                          <a:effectLst/>
                          <a:latin typeface="Times New Roman"/>
                          <a:ea typeface="Malgun Gothic"/>
                          <a:cs typeface="Times New Roman"/>
                        </a:rPr>
                        <a:t>scanIdx</a:t>
                      </a:r>
                      <a:r>
                        <a:rPr lang="en-GB" sz="1200" strike="sngStrike" dirty="0">
                          <a:solidFill>
                            <a:srgbClr val="FF0000"/>
                          </a:solidFill>
                          <a:effectLst/>
                          <a:latin typeface="Times New Roman"/>
                          <a:ea typeface="Malgun Gothic"/>
                          <a:cs typeface="Times New Roman"/>
                        </a:rPr>
                        <a:t> = = 2 &amp;&amp; log2TrafoWidth = = 3 &amp;&amp; log2TrafoHeight = = 3 ) {</a:t>
                      </a:r>
                      <a:endParaRPr lang="en-US" sz="1200" strike="sngStrike"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strike="sngStrike" dirty="0">
                          <a:solidFill>
                            <a:srgbClr val="FF0000"/>
                          </a:solidFill>
                          <a:effectLst/>
                          <a:latin typeface="Times New Roman"/>
                          <a:ea typeface="Malgun Gothic"/>
                          <a:cs typeface="Times New Roman"/>
                        </a:rPr>
                        <a:t>			</a:t>
                      </a:r>
                      <a:r>
                        <a:rPr lang="en-GB" sz="1200" strike="sngStrike" dirty="0" err="1">
                          <a:solidFill>
                            <a:srgbClr val="FF0000"/>
                          </a:solidFill>
                          <a:effectLst/>
                          <a:latin typeface="Times New Roman"/>
                          <a:ea typeface="Malgun Gothic"/>
                          <a:cs typeface="Times New Roman"/>
                        </a:rPr>
                        <a:t>xCG</a:t>
                      </a:r>
                      <a:r>
                        <a:rPr lang="en-GB" sz="1200" strike="sngStrike" dirty="0">
                          <a:solidFill>
                            <a:srgbClr val="FF0000"/>
                          </a:solidFill>
                          <a:effectLst/>
                          <a:latin typeface="Times New Roman"/>
                          <a:ea typeface="Malgun Gothic"/>
                          <a:cs typeface="Times New Roman"/>
                        </a:rPr>
                        <a:t> = </a:t>
                      </a:r>
                      <a:r>
                        <a:rPr lang="en-GB" sz="1200" strike="sngStrike" dirty="0" err="1">
                          <a:solidFill>
                            <a:srgbClr val="FF0000"/>
                          </a:solidFill>
                          <a:effectLst/>
                          <a:latin typeface="Times New Roman"/>
                          <a:ea typeface="Malgun Gothic"/>
                          <a:cs typeface="Times New Roman"/>
                        </a:rPr>
                        <a:t>i</a:t>
                      </a:r>
                      <a:endParaRPr lang="en-US" sz="1200" strike="sngStrike"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strike="sngStrike" dirty="0" smtClean="0">
                          <a:solidFill>
                            <a:srgbClr val="FF0000"/>
                          </a:solidFill>
                          <a:effectLst/>
                          <a:latin typeface="Times New Roman"/>
                          <a:ea typeface="Malgun Gothic"/>
                          <a:cs typeface="Times New Roman"/>
                        </a:rPr>
                        <a:t>			</a:t>
                      </a:r>
                      <a:r>
                        <a:rPr lang="en-GB" sz="1200" strike="sngStrike" dirty="0" err="1" smtClean="0">
                          <a:solidFill>
                            <a:srgbClr val="FF0000"/>
                          </a:solidFill>
                          <a:effectLst/>
                          <a:latin typeface="Times New Roman"/>
                          <a:ea typeface="Malgun Gothic"/>
                          <a:cs typeface="Times New Roman"/>
                        </a:rPr>
                        <a:t>yCG</a:t>
                      </a:r>
                      <a:r>
                        <a:rPr lang="en-GB" sz="1200" strike="sngStrike" dirty="0" smtClean="0">
                          <a:solidFill>
                            <a:srgbClr val="FF0000"/>
                          </a:solidFill>
                          <a:effectLst/>
                          <a:latin typeface="Times New Roman"/>
                          <a:ea typeface="Malgun Gothic"/>
                          <a:cs typeface="Times New Roman"/>
                        </a:rPr>
                        <a:t> = 0</a:t>
                      </a:r>
                      <a:endParaRPr lang="en-US" sz="1200" strike="sngStrike"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strike="sngStrike" dirty="0">
                          <a:solidFill>
                            <a:srgbClr val="FF0000"/>
                          </a:solidFill>
                          <a:effectLst/>
                          <a:latin typeface="Times New Roman"/>
                          <a:ea typeface="Malgun Gothic"/>
                          <a:cs typeface="Times New Roman"/>
                        </a:rPr>
                        <a:t>		</a:t>
                      </a:r>
                      <a:r>
                        <a:rPr lang="en-GB" sz="1200" strike="sngStrike" dirty="0">
                          <a:solidFill>
                            <a:srgbClr val="FF0000"/>
                          </a:solidFill>
                          <a:effectLst/>
                          <a:latin typeface="Times New Roman"/>
                          <a:ea typeface="Malgun Gothic"/>
                          <a:cs typeface="Times New Roman"/>
                        </a:rPr>
                        <a:t>} else {</a:t>
                      </a:r>
                      <a:endParaRPr lang="en-US" sz="1200" strike="sngStrike"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xCG</a:t>
                      </a:r>
                      <a:r>
                        <a:rPr lang="en-GB" sz="1200" dirty="0">
                          <a:effectLst/>
                          <a:latin typeface="Times New Roman"/>
                          <a:ea typeface="Malgun Gothic"/>
                          <a:cs typeface="Times New Roman"/>
                        </a:rPr>
                        <a:t> = </a:t>
                      </a:r>
                      <a:r>
                        <a:rPr lang="en-GB" sz="1200" dirty="0" err="1">
                          <a:effectLst/>
                          <a:latin typeface="Times New Roman"/>
                          <a:ea typeface="Malgun Gothic"/>
                          <a:cs typeface="Times New Roman"/>
                        </a:rPr>
                        <a:t>ScanOrder</a:t>
                      </a:r>
                      <a:r>
                        <a:rPr lang="en-GB" sz="1200" dirty="0">
                          <a:effectLst/>
                          <a:latin typeface="Times New Roman"/>
                          <a:ea typeface="Malgun Gothic"/>
                          <a:cs typeface="Times New Roman"/>
                        </a:rPr>
                        <a:t>[ log2TrafoWidth ][ log2TrafoHeight ][ </a:t>
                      </a:r>
                      <a:r>
                        <a:rPr lang="en-GB" sz="1200" dirty="0" err="1">
                          <a:effectLst/>
                          <a:latin typeface="Times New Roman"/>
                          <a:ea typeface="Malgun Gothic"/>
                          <a:cs typeface="Times New Roman"/>
                        </a:rPr>
                        <a:t>scanIdx</a:t>
                      </a:r>
                      <a:r>
                        <a:rPr lang="en-GB" sz="1200" dirty="0">
                          <a:effectLst/>
                          <a:latin typeface="Times New Roman"/>
                          <a:ea typeface="Malgun Gothic"/>
                          <a:cs typeface="Times New Roman"/>
                        </a:rPr>
                        <a:t> ][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&lt;&lt; 4 ][ 0 ] &gt;&gt; 2</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yCG</a:t>
                      </a:r>
                      <a:r>
                        <a:rPr lang="en-GB" sz="1200" dirty="0">
                          <a:effectLst/>
                          <a:latin typeface="Times New Roman"/>
                          <a:ea typeface="Malgun Gothic"/>
                          <a:cs typeface="Times New Roman"/>
                        </a:rPr>
                        <a:t> = </a:t>
                      </a:r>
                      <a:r>
                        <a:rPr lang="en-GB" sz="1200" dirty="0" err="1">
                          <a:effectLst/>
                          <a:latin typeface="Times New Roman"/>
                          <a:ea typeface="Malgun Gothic"/>
                          <a:cs typeface="Times New Roman"/>
                        </a:rPr>
                        <a:t>ScanOrder</a:t>
                      </a:r>
                      <a:r>
                        <a:rPr lang="en-GB" sz="1200" dirty="0">
                          <a:effectLst/>
                          <a:latin typeface="Times New Roman"/>
                          <a:ea typeface="Malgun Gothic"/>
                          <a:cs typeface="Times New Roman"/>
                        </a:rPr>
                        <a:t>[ log2TrafoWidth ][ log2TrafoHeight ][ </a:t>
                      </a:r>
                      <a:r>
                        <a:rPr lang="en-GB" sz="1200" dirty="0" err="1">
                          <a:effectLst/>
                          <a:latin typeface="Times New Roman"/>
                          <a:ea typeface="Malgun Gothic"/>
                          <a:cs typeface="Times New Roman"/>
                        </a:rPr>
                        <a:t>scanIdx</a:t>
                      </a:r>
                      <a:r>
                        <a:rPr lang="en-GB" sz="1200" dirty="0">
                          <a:effectLst/>
                          <a:latin typeface="Times New Roman"/>
                          <a:ea typeface="Malgun Gothic"/>
                          <a:cs typeface="Times New Roman"/>
                        </a:rPr>
                        <a:t> ][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&lt;&lt; 4 ][ 1 ] &gt;&gt; 2</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a:t>
                      </a:r>
                      <a:r>
                        <a:rPr lang="en-GB" sz="1200" strike="sngStrike" dirty="0">
                          <a:solidFill>
                            <a:srgbClr val="FF0000"/>
                          </a:solidFill>
                          <a:effectLst/>
                          <a:latin typeface="Times New Roman"/>
                          <a:ea typeface="Malgun Gothic"/>
                          <a:cs typeface="Times New Roman"/>
                        </a:rPr>
                        <a:t>}</a:t>
                      </a:r>
                      <a:endParaRPr lang="en-US" sz="1200" strike="sngStrike"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implicitNonZeroCoeff</a:t>
                      </a:r>
                      <a:r>
                        <a:rPr lang="en-GB" sz="1200" dirty="0">
                          <a:effectLst/>
                          <a:latin typeface="Times New Roman"/>
                          <a:ea typeface="Malgun Gothic"/>
                          <a:cs typeface="Times New Roman"/>
                        </a:rPr>
                        <a:t> = 0</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274320" algn="l"/>
                          <a:tab pos="346075"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if(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&lt; </a:t>
                      </a:r>
                      <a:r>
                        <a:rPr lang="en-GB" sz="1200" dirty="0" err="1">
                          <a:effectLst/>
                          <a:latin typeface="Times New Roman"/>
                          <a:ea typeface="Malgun Gothic"/>
                          <a:cs typeface="Times New Roman"/>
                        </a:rPr>
                        <a:t>numLastSubset</a:t>
                      </a:r>
                      <a:r>
                        <a:rPr lang="en-GB" sz="1200" dirty="0">
                          <a:effectLst/>
                          <a:latin typeface="Times New Roman"/>
                          <a:ea typeface="Malgun Gothic"/>
                          <a:cs typeface="Times New Roman"/>
                        </a:rPr>
                        <a:t>)  &amp;&amp;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&gt; 0) )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274320" algn="l"/>
                          <a:tab pos="411480" algn="l"/>
                          <a:tab pos="48895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r>
                        <a:rPr lang="en-GB" sz="1200" b="1" dirty="0" err="1">
                          <a:effectLst/>
                          <a:latin typeface="Times New Roman"/>
                          <a:ea typeface="Malgun Gothic"/>
                          <a:cs typeface="Times New Roman"/>
                        </a:rPr>
                        <a:t>significant_coeff_group_flag</a:t>
                      </a: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xCG</a:t>
                      </a:r>
                      <a:r>
                        <a:rPr lang="en-GB" sz="1200" dirty="0">
                          <a:effectLst/>
                          <a:latin typeface="Times New Roman"/>
                          <a:ea typeface="Malgun Gothic"/>
                          <a:cs typeface="Times New Roman"/>
                        </a:rPr>
                        <a:t> ][ </a:t>
                      </a:r>
                      <a:r>
                        <a:rPr lang="en-GB" sz="1200" dirty="0" err="1">
                          <a:effectLst/>
                          <a:latin typeface="Times New Roman"/>
                          <a:ea typeface="Malgun Gothic"/>
                          <a:cs typeface="Times New Roman"/>
                        </a:rPr>
                        <a:t>yCG</a:t>
                      </a:r>
                      <a:r>
                        <a:rPr lang="en-GB" sz="1200" dirty="0">
                          <a:effectLst/>
                          <a:latin typeface="Times New Roman"/>
                          <a:ea typeface="Malgun Gothic"/>
                          <a:cs typeface="Times New Roman"/>
                        </a:rPr>
                        <a:t>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274320" algn="l"/>
                          <a:tab pos="411480" algn="l"/>
                          <a:tab pos="48895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implicitNonZeroCoeff</a:t>
                      </a:r>
                      <a:r>
                        <a:rPr lang="en-GB" sz="1200" dirty="0">
                          <a:effectLst/>
                          <a:latin typeface="Times New Roman"/>
                          <a:ea typeface="Malgun Gothic"/>
                          <a:cs typeface="Times New Roman"/>
                        </a:rPr>
                        <a:t> = 1</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274320" algn="l"/>
                          <a:tab pos="411480" algn="l"/>
                          <a:tab pos="48895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010672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a:t>
            </a:r>
            <a:r>
              <a:rPr lang="en-US" dirty="0" smtClean="0"/>
              <a:t>results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31031717"/>
              </p:ext>
            </p:extLst>
          </p:nvPr>
        </p:nvGraphicFramePr>
        <p:xfrm>
          <a:off x="163513" y="1491615"/>
          <a:ext cx="8712200" cy="2687320"/>
        </p:xfrm>
        <a:graphic>
          <a:graphicData uri="http://schemas.openxmlformats.org/drawingml/2006/table">
            <a:tbl>
              <a:tblPr firstRow="1" bandRow="1">
                <a:tableStyleId>{16D9F66E-5EB9-4882-86FB-DCBF35E3C3E4}</a:tableStyleId>
              </a:tblPr>
              <a:tblGrid>
                <a:gridCol w="1665287"/>
                <a:gridCol w="1013460"/>
                <a:gridCol w="1059180"/>
                <a:gridCol w="1240473"/>
                <a:gridCol w="1244600"/>
                <a:gridCol w="1233487"/>
                <a:gridCol w="1255713"/>
              </a:tblGrid>
              <a:tr h="370840">
                <a:tc>
                  <a:txBody>
                    <a:bodyPr/>
                    <a:lstStyle/>
                    <a:p>
                      <a:r>
                        <a:rPr lang="en-US" dirty="0" smtClean="0"/>
                        <a:t>Test</a:t>
                      </a:r>
                      <a:endParaRPr lang="en-US" dirty="0"/>
                    </a:p>
                  </a:txBody>
                  <a:tcPr/>
                </a:tc>
                <a:tc>
                  <a:txBody>
                    <a:bodyPr/>
                    <a:lstStyle/>
                    <a:p>
                      <a:r>
                        <a:rPr lang="en-US" dirty="0" smtClean="0"/>
                        <a:t>Main-AI</a:t>
                      </a:r>
                      <a:endParaRPr lang="en-US" dirty="0"/>
                    </a:p>
                  </a:txBody>
                  <a:tcPr/>
                </a:tc>
                <a:tc>
                  <a:txBody>
                    <a:bodyPr/>
                    <a:lstStyle/>
                    <a:p>
                      <a:r>
                        <a:rPr lang="en-US" dirty="0" smtClean="0"/>
                        <a:t>HE10-AI</a:t>
                      </a:r>
                      <a:endParaRPr lang="en-US" dirty="0"/>
                    </a:p>
                  </a:txBody>
                  <a:tcPr/>
                </a:tc>
                <a:tc>
                  <a:txBody>
                    <a:bodyPr/>
                    <a:lstStyle/>
                    <a:p>
                      <a:r>
                        <a:rPr lang="en-US" dirty="0" smtClean="0"/>
                        <a:t>Main-RA</a:t>
                      </a:r>
                      <a:endParaRPr lang="en-US" dirty="0"/>
                    </a:p>
                  </a:txBody>
                  <a:tcPr/>
                </a:tc>
                <a:tc>
                  <a:txBody>
                    <a:bodyPr/>
                    <a:lstStyle/>
                    <a:p>
                      <a:r>
                        <a:rPr lang="en-US" dirty="0" smtClean="0"/>
                        <a:t>HE10-RA</a:t>
                      </a:r>
                      <a:endParaRPr lang="en-US" dirty="0"/>
                    </a:p>
                  </a:txBody>
                  <a:tcPr/>
                </a:tc>
                <a:tc>
                  <a:txBody>
                    <a:bodyPr/>
                    <a:lstStyle/>
                    <a:p>
                      <a:r>
                        <a:rPr lang="en-US" dirty="0" smtClean="0"/>
                        <a:t>Main-LB</a:t>
                      </a:r>
                      <a:endParaRPr lang="en-US" dirty="0"/>
                    </a:p>
                  </a:txBody>
                  <a:tcPr/>
                </a:tc>
                <a:tc>
                  <a:txBody>
                    <a:bodyPr/>
                    <a:lstStyle/>
                    <a:p>
                      <a:r>
                        <a:rPr lang="en-US" dirty="0" smtClean="0"/>
                        <a:t>HE10-LB</a:t>
                      </a:r>
                      <a:endParaRPr lang="en-US" dirty="0"/>
                    </a:p>
                  </a:txBody>
                  <a:tcPr/>
                </a:tc>
              </a:tr>
              <a:tr h="370840">
                <a:tc>
                  <a:txBody>
                    <a:bodyPr/>
                    <a:lstStyle/>
                    <a:p>
                      <a:r>
                        <a:rPr lang="en-US" sz="1600" dirty="0" smtClean="0"/>
                        <a:t>Common conditions</a:t>
                      </a:r>
                      <a:endParaRPr lang="en-US" sz="1600"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r>
              <a:tr h="370840">
                <a:tc>
                  <a:txBody>
                    <a:bodyPr/>
                    <a:lstStyle/>
                    <a:p>
                      <a:r>
                        <a:rPr lang="en-US" sz="1600" dirty="0" smtClean="0"/>
                        <a:t>Common with</a:t>
                      </a:r>
                      <a:r>
                        <a:rPr lang="en-US" sz="1600" baseline="0" dirty="0" smtClean="0"/>
                        <a:t> </a:t>
                      </a:r>
                      <a:r>
                        <a:rPr lang="en-US" sz="1600" dirty="0" smtClean="0"/>
                        <a:t>RDOQ off</a:t>
                      </a:r>
                      <a:endParaRPr lang="en-US" sz="1600"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r>
              <a:tr h="370840">
                <a:tc>
                  <a:txBody>
                    <a:bodyPr/>
                    <a:lstStyle/>
                    <a:p>
                      <a:r>
                        <a:rPr lang="en-US" sz="1600" dirty="0" smtClean="0"/>
                        <a:t>Low QP</a:t>
                      </a:r>
                    </a:p>
                    <a:p>
                      <a:r>
                        <a:rPr lang="en-US" sz="1600" dirty="0" smtClean="0"/>
                        <a:t>{12, 17, 22, 27}</a:t>
                      </a:r>
                      <a:endParaRPr lang="en-US" sz="1600"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r>
              <a:tr h="370840">
                <a:tc>
                  <a:txBody>
                    <a:bodyPr/>
                    <a:lstStyle/>
                    <a:p>
                      <a:r>
                        <a:rPr lang="en-US" sz="1600" dirty="0" smtClean="0"/>
                        <a:t>Low QP with RDOQ off</a:t>
                      </a:r>
                      <a:endParaRPr lang="en-US" sz="1600"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c>
                  <a:txBody>
                    <a:bodyPr/>
                    <a:lstStyle/>
                    <a:p>
                      <a:r>
                        <a:rPr lang="en-US" dirty="0" smtClean="0"/>
                        <a:t>0.0</a:t>
                      </a:r>
                      <a:endParaRPr lang="en-US" dirty="0"/>
                    </a:p>
                  </a:txBody>
                  <a:tcPr/>
                </a:tc>
              </a:tr>
            </a:tbl>
          </a:graphicData>
        </a:graphic>
      </p:graphicFrame>
    </p:spTree>
    <p:extLst>
      <p:ext uri="{BB962C8B-B14F-4D97-AF65-F5344CB8AC3E}">
        <p14:creationId xmlns:p14="http://schemas.microsoft.com/office/powerpoint/2010/main" val="20281120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24759</TotalTime>
  <Words>129</Words>
  <Application>Microsoft Office PowerPoint</Application>
  <PresentationFormat>On-screen Show (4:3)</PresentationFormat>
  <Paragraphs>84</Paragraphs>
  <Slides>4</Slides>
  <Notes>2</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JCTVC-D257</vt:lpstr>
      <vt:lpstr>J0102: Unification of context derivation for coefficient group flag   Vadim Seregin, Joel Sole and Marta Karczewicz</vt:lpstr>
      <vt:lpstr>Coefficient group flag context derivation</vt:lpstr>
      <vt:lpstr>Experimental results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Vadim Seregin</cp:lastModifiedBy>
  <cp:revision>212</cp:revision>
  <cp:lastPrinted>2005-08-27T17:58:21Z</cp:lastPrinted>
  <dcterms:created xsi:type="dcterms:W3CDTF">2011-01-18T01:05:45Z</dcterms:created>
  <dcterms:modified xsi:type="dcterms:W3CDTF">2012-07-10T01:37:59Z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-1606569852</vt:i4>
  </property>
  <property fmtid="{D5CDD505-2E9C-101B-9397-08002B2CF9AE}" pid="3" name="_NewReviewCycle">
    <vt:lpwstr/>
  </property>
  <property fmtid="{D5CDD505-2E9C-101B-9397-08002B2CF9AE}" pid="4" name="_EmailSubject">
    <vt:lpwstr>Slides for H0429 abd 431</vt:lpwstr>
  </property>
  <property fmtid="{D5CDD505-2E9C-101B-9397-08002B2CF9AE}" pid="5" name="_AuthorEmail">
    <vt:lpwstr>cjianle@qualcomm.com</vt:lpwstr>
  </property>
  <property fmtid="{D5CDD505-2E9C-101B-9397-08002B2CF9AE}" pid="6" name="_AuthorEmailDisplayName">
    <vt:lpwstr>Chen, Jianle</vt:lpwstr>
  </property>
  <property fmtid="{D5CDD505-2E9C-101B-9397-08002B2CF9AE}" pid="7" name="_PreviousAdHocReviewCycleID">
    <vt:i4>-2039787293</vt:i4>
  </property>
</Properties>
</file>