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7"/>
  </p:notesMasterIdLst>
  <p:handoutMasterIdLst>
    <p:handoutMasterId r:id="rId8"/>
  </p:handoutMasterIdLst>
  <p:sldIdLst>
    <p:sldId id="350" r:id="rId2"/>
    <p:sldId id="376" r:id="rId3"/>
    <p:sldId id="378" r:id="rId4"/>
    <p:sldId id="379" r:id="rId5"/>
    <p:sldId id="290" r:id="rId6"/>
  </p:sldIdLst>
  <p:sldSz cx="9144000" cy="6858000" type="screen4x3"/>
  <p:notesSz cx="6997700" cy="92837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charset="0"/>
        <a:ea typeface="+mn-ea"/>
        <a:cs typeface="Arial" charset="0"/>
      </a:defRPr>
    </a:lvl2pPr>
    <a:lvl3pPr marL="914400" algn="l" rtl="0" eaLnBrk="0" fontAlgn="base" hangingPunct="0">
      <a:spcBef>
        <a:spcPct val="0"/>
      </a:spcBef>
      <a:spcAft>
        <a:spcPct val="0"/>
      </a:spcAft>
      <a:defRPr kern="1200">
        <a:solidFill>
          <a:schemeClr val="tx1"/>
        </a:solidFill>
        <a:latin typeface="Arial" charset="0"/>
        <a:ea typeface="+mn-ea"/>
        <a:cs typeface="Arial" charset="0"/>
      </a:defRPr>
    </a:lvl3pPr>
    <a:lvl4pPr marL="1371600" algn="l" rtl="0" eaLnBrk="0" fontAlgn="base" hangingPunct="0">
      <a:spcBef>
        <a:spcPct val="0"/>
      </a:spcBef>
      <a:spcAft>
        <a:spcPct val="0"/>
      </a:spcAft>
      <a:defRPr kern="1200">
        <a:solidFill>
          <a:schemeClr val="tx1"/>
        </a:solidFill>
        <a:latin typeface="Arial" charset="0"/>
        <a:ea typeface="+mn-ea"/>
        <a:cs typeface="Arial" charset="0"/>
      </a:defRPr>
    </a:lvl4pPr>
    <a:lvl5pPr marL="1828800" algn="l"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_sperki" initials="c"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592C3"/>
    <a:srgbClr val="A2A2A2"/>
    <a:srgbClr val="BC443A"/>
    <a:srgbClr val="C13535"/>
    <a:srgbClr val="3E3233"/>
    <a:srgbClr val="333333"/>
    <a:srgbClr val="7C7570"/>
    <a:srgbClr val="678D32"/>
    <a:srgbClr val="89B259"/>
    <a:srgbClr val="97C06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808" autoAdjust="0"/>
    <p:restoredTop sz="97262" autoAdjust="0"/>
  </p:normalViewPr>
  <p:slideViewPr>
    <p:cSldViewPr snapToGrid="0">
      <p:cViewPr>
        <p:scale>
          <a:sx n="100" d="100"/>
          <a:sy n="100" d="100"/>
        </p:scale>
        <p:origin x="-1098" y="-72"/>
      </p:cViewPr>
      <p:guideLst>
        <p:guide orient="horz" pos="4031"/>
        <p:guide pos="17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0"/>
    </p:cViewPr>
  </p:sorterViewPr>
  <p:notesViewPr>
    <p:cSldViewPr snapToGrid="0">
      <p:cViewPr varScale="1">
        <p:scale>
          <a:sx n="79" d="100"/>
          <a:sy n="79" d="100"/>
        </p:scale>
        <p:origin x="-2010" y="-84"/>
      </p:cViewPr>
      <p:guideLst>
        <p:guide orient="horz" pos="2924"/>
        <p:guide pos="22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a:p>
        </p:txBody>
      </p:sp>
      <p:sp>
        <p:nvSpPr>
          <p:cNvPr id="8195" name="Rectangle 3"/>
          <p:cNvSpPr>
            <a:spLocks noGrp="1" noChangeArrowheads="1"/>
          </p:cNvSpPr>
          <p:nvPr>
            <p:ph type="dt" sz="quarter"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a:p>
        </p:txBody>
      </p:sp>
      <p:sp>
        <p:nvSpPr>
          <p:cNvPr id="8196" name="Rectangle 4"/>
          <p:cNvSpPr>
            <a:spLocks noGrp="1" noChangeArrowheads="1"/>
          </p:cNvSpPr>
          <p:nvPr>
            <p:ph type="ftr" sz="quarter" idx="2"/>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a:p>
        </p:txBody>
      </p:sp>
      <p:sp>
        <p:nvSpPr>
          <p:cNvPr id="8197" name="Rectangle 5"/>
          <p:cNvSpPr>
            <a:spLocks noGrp="1" noChangeArrowheads="1"/>
          </p:cNvSpPr>
          <p:nvPr>
            <p:ph type="sldNum" sz="quarter" idx="3"/>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89E858B9-9622-41D4-B86C-CC604D6D2293}" type="slidenum">
              <a:rPr lang="en-US"/>
              <a:pPr/>
              <a:t>‹#›</a:t>
            </a:fld>
            <a:endParaRPr lang="en-US"/>
          </a:p>
        </p:txBody>
      </p:sp>
    </p:spTree>
    <p:extLst>
      <p:ext uri="{BB962C8B-B14F-4D97-AF65-F5344CB8AC3E}">
        <p14:creationId xmlns:p14="http://schemas.microsoft.com/office/powerpoint/2010/main" val="60258402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a:p>
        </p:txBody>
      </p:sp>
      <p:sp>
        <p:nvSpPr>
          <p:cNvPr id="13315" name="Rectangle 3"/>
          <p:cNvSpPr>
            <a:spLocks noGrp="1" noChangeArrowheads="1"/>
          </p:cNvSpPr>
          <p:nvPr>
            <p:ph type="dt"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a:p>
        </p:txBody>
      </p:sp>
      <p:sp>
        <p:nvSpPr>
          <p:cNvPr id="13316" name="Rectangle 4"/>
          <p:cNvSpPr>
            <a:spLocks noGrp="1" noRot="1" noChangeAspect="1" noChangeArrowheads="1" noTextEdit="1"/>
          </p:cNvSpPr>
          <p:nvPr>
            <p:ph type="sldImg" idx="2"/>
          </p:nvPr>
        </p:nvSpPr>
        <p:spPr bwMode="auto">
          <a:xfrm>
            <a:off x="1177925" y="696913"/>
            <a:ext cx="4641850" cy="3481387"/>
          </a:xfrm>
          <a:prstGeom prst="rect">
            <a:avLst/>
          </a:prstGeom>
          <a:noFill/>
          <a:ln w="9525">
            <a:solidFill>
              <a:srgbClr val="000000"/>
            </a:solidFill>
            <a:miter lim="800000"/>
            <a:headEnd/>
            <a:tailEnd/>
          </a:ln>
          <a:effectLst/>
        </p:spPr>
      </p:sp>
      <p:sp>
        <p:nvSpPr>
          <p:cNvPr id="13317" name="Rectangle 5"/>
          <p:cNvSpPr>
            <a:spLocks noGrp="1" noChangeArrowheads="1"/>
          </p:cNvSpPr>
          <p:nvPr>
            <p:ph type="body" sz="quarter" idx="3"/>
          </p:nvPr>
        </p:nvSpPr>
        <p:spPr bwMode="auto">
          <a:xfrm>
            <a:off x="933450" y="4410075"/>
            <a:ext cx="5130800" cy="4176713"/>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318" name="Rectangle 6"/>
          <p:cNvSpPr>
            <a:spLocks noGrp="1" noChangeArrowheads="1"/>
          </p:cNvSpPr>
          <p:nvPr>
            <p:ph type="ftr" sz="quarter" idx="4"/>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a:p>
        </p:txBody>
      </p:sp>
      <p:sp>
        <p:nvSpPr>
          <p:cNvPr id="13319" name="Rectangle 7"/>
          <p:cNvSpPr>
            <a:spLocks noGrp="1" noChangeArrowheads="1"/>
          </p:cNvSpPr>
          <p:nvPr>
            <p:ph type="sldNum" sz="quarter" idx="5"/>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E391298E-09D2-4F98-B954-86421036320A}" type="slidenum">
              <a:rPr lang="en-US"/>
              <a:pPr/>
              <a:t>‹#›</a:t>
            </a:fld>
            <a:endParaRPr lang="en-US"/>
          </a:p>
        </p:txBody>
      </p:sp>
    </p:spTree>
    <p:extLst>
      <p:ext uri="{BB962C8B-B14F-4D97-AF65-F5344CB8AC3E}">
        <p14:creationId xmlns:p14="http://schemas.microsoft.com/office/powerpoint/2010/main" val="387364287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Preparation for the 8-th JCT-VC</a:t>
            </a:r>
            <a:r>
              <a:rPr lang="en-US" baseline="0" dirty="0" smtClean="0"/>
              <a:t> meeting</a:t>
            </a:r>
          </a:p>
          <a:p>
            <a:r>
              <a:rPr lang="en-US" baseline="0" dirty="0" smtClean="0"/>
              <a:t>Possible topics to look into (JS)</a:t>
            </a:r>
            <a:endParaRPr lang="en-US" dirty="0"/>
          </a:p>
        </p:txBody>
      </p:sp>
      <p:sp>
        <p:nvSpPr>
          <p:cNvPr id="4" name="Slide Number Placeholder 3"/>
          <p:cNvSpPr>
            <a:spLocks noGrp="1"/>
          </p:cNvSpPr>
          <p:nvPr>
            <p:ph type="sldNum" sz="quarter" idx="10"/>
          </p:nvPr>
        </p:nvSpPr>
        <p:spPr/>
        <p:txBody>
          <a:bodyPr/>
          <a:lstStyle/>
          <a:p>
            <a:fld id="{E391298E-09D2-4F98-B954-86421036320A}"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F262E76-295F-4020-AD0F-06FBFB2822AA}" type="slidenum">
              <a:rPr lang="en-US"/>
              <a:pPr/>
              <a:t>5</a:t>
            </a:fld>
            <a:endParaRPr lang="en-US"/>
          </a:p>
        </p:txBody>
      </p:sp>
      <p:sp>
        <p:nvSpPr>
          <p:cNvPr id="75778" name="Rectangle 2"/>
          <p:cNvSpPr>
            <a:spLocks noGrp="1" noRot="1" noChangeAspect="1" noChangeArrowheads="1"/>
          </p:cNvSpPr>
          <p:nvPr>
            <p:ph type="sldImg"/>
          </p:nvPr>
        </p:nvSpPr>
        <p:spPr bwMode="auto">
          <a:xfrm>
            <a:off x="1208088" y="677863"/>
            <a:ext cx="4632325" cy="3473450"/>
          </a:xfrm>
          <a:prstGeom prst="rect">
            <a:avLst/>
          </a:prstGeom>
          <a:solidFill>
            <a:srgbClr val="FFFFFF"/>
          </a:solidFill>
          <a:ln>
            <a:solidFill>
              <a:srgbClr val="000000"/>
            </a:solidFill>
            <a:miter lim="800000"/>
            <a:headEnd/>
            <a:tailEnd/>
          </a:ln>
        </p:spPr>
      </p:sp>
      <p:sp>
        <p:nvSpPr>
          <p:cNvPr id="75779" name="Rectangle 3"/>
          <p:cNvSpPr>
            <a:spLocks noGrp="1" noChangeArrowheads="1"/>
          </p:cNvSpPr>
          <p:nvPr>
            <p:ph type="body" idx="1"/>
          </p:nvPr>
        </p:nvSpPr>
        <p:spPr bwMode="auto">
          <a:xfrm>
            <a:off x="898525" y="4376738"/>
            <a:ext cx="5173663" cy="4229100"/>
          </a:xfrm>
          <a:prstGeom prst="rect">
            <a:avLst/>
          </a:prstGeom>
          <a:solidFill>
            <a:srgbClr val="FFFFFF"/>
          </a:solidFill>
          <a:ln>
            <a:solidFill>
              <a:srgbClr val="000000"/>
            </a:solidFill>
            <a:miter lim="800000"/>
            <a:headEnd/>
            <a:tailEnd/>
          </a:ln>
        </p:spPr>
        <p:txBody>
          <a:bodyPr lIns="90305" tIns="45152" rIns="90305" bIns="45152"/>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6" name="Picture 5" descr="QCT_PPT_collage_7b.jpg"/>
          <p:cNvPicPr>
            <a:picLocks noChangeAspect="1"/>
          </p:cNvPicPr>
          <p:nvPr userDrawn="1"/>
        </p:nvPicPr>
        <p:blipFill>
          <a:blip r:embed="rId2" cstate="print"/>
          <a:stretch>
            <a:fillRect/>
          </a:stretch>
        </p:blipFill>
        <p:spPr>
          <a:xfrm>
            <a:off x="-1" y="78291"/>
            <a:ext cx="9144001" cy="4452890"/>
          </a:xfrm>
          <a:prstGeom prst="rect">
            <a:avLst/>
          </a:prstGeom>
        </p:spPr>
      </p:pic>
      <p:pic>
        <p:nvPicPr>
          <p:cNvPr id="9" name="Picture 8" descr="Stacked_Chips_022309.png"/>
          <p:cNvPicPr>
            <a:picLocks noChangeAspect="1"/>
          </p:cNvPicPr>
          <p:nvPr userDrawn="1"/>
        </p:nvPicPr>
        <p:blipFill>
          <a:blip r:embed="rId3" cstate="print"/>
          <a:stretch>
            <a:fillRect/>
          </a:stretch>
        </p:blipFill>
        <p:spPr>
          <a:xfrm>
            <a:off x="8124057" y="2945578"/>
            <a:ext cx="798210" cy="762025"/>
          </a:xfrm>
          <a:prstGeom prst="rect">
            <a:avLst/>
          </a:prstGeom>
        </p:spPr>
      </p:pic>
      <p:pic>
        <p:nvPicPr>
          <p:cNvPr id="10" name="Picture 9" descr="qlogo.eps"/>
          <p:cNvPicPr>
            <a:picLocks noChangeAspect="1"/>
          </p:cNvPicPr>
          <p:nvPr userDrawn="1"/>
        </p:nvPicPr>
        <p:blipFill>
          <a:blip r:embed="rId4" cstate="print"/>
          <a:stretch>
            <a:fillRect/>
          </a:stretch>
        </p:blipFill>
        <p:spPr>
          <a:xfrm>
            <a:off x="280962" y="3244230"/>
            <a:ext cx="1545840" cy="349364"/>
          </a:xfrm>
          <a:prstGeom prst="rect">
            <a:avLst/>
          </a:prstGeom>
        </p:spPr>
      </p:pic>
      <p:sp>
        <p:nvSpPr>
          <p:cNvPr id="12" name="Rectangle 11"/>
          <p:cNvSpPr/>
          <p:nvPr userDrawn="1"/>
        </p:nvSpPr>
        <p:spPr bwMode="auto">
          <a:xfrm>
            <a:off x="0" y="6418812"/>
            <a:ext cx="9144000" cy="439188"/>
          </a:xfrm>
          <a:prstGeom prst="rect">
            <a:avLst/>
          </a:prstGeom>
          <a:solidFill>
            <a:srgbClr val="33333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14" name="TextBox 13"/>
          <p:cNvSpPr txBox="1"/>
          <p:nvPr userDrawn="1"/>
        </p:nvSpPr>
        <p:spPr>
          <a:xfrm>
            <a:off x="188183" y="201945"/>
            <a:ext cx="3140233" cy="215444"/>
          </a:xfrm>
          <a:prstGeom prst="rect">
            <a:avLst/>
          </a:prstGeom>
          <a:noFill/>
        </p:spPr>
        <p:txBody>
          <a:bodyPr wrap="square" anchor="b">
            <a:spAutoFit/>
          </a:bodyPr>
          <a:lstStyle/>
          <a:p>
            <a:pPr fontAlgn="auto">
              <a:spcBef>
                <a:spcPts val="0"/>
              </a:spcBef>
              <a:spcAft>
                <a:spcPts val="0"/>
              </a:spcAft>
              <a:defRPr/>
            </a:pPr>
            <a:r>
              <a:rPr lang="en-US" sz="800" b="1" u="none" kern="1200" spc="30" baseline="0" dirty="0" smtClean="0">
                <a:solidFill>
                  <a:schemeClr val="tx2"/>
                </a:solidFill>
                <a:latin typeface="Arial" charset="0"/>
                <a:ea typeface="+mn-ea"/>
                <a:cs typeface="Arial" charset="0"/>
              </a:rPr>
              <a:t>www.qualcomm.com/qct</a:t>
            </a:r>
            <a:endParaRPr lang="en-US" sz="800" b="1" u="none" spc="30" baseline="0" dirty="0">
              <a:solidFill>
                <a:schemeClr val="tx2"/>
              </a:solidFill>
              <a:latin typeface="Arial"/>
              <a:cs typeface="Arial"/>
            </a:endParaRPr>
          </a:p>
        </p:txBody>
      </p:sp>
      <p:sp>
        <p:nvSpPr>
          <p:cNvPr id="2" name="Title 1"/>
          <p:cNvSpPr>
            <a:spLocks noGrp="1"/>
          </p:cNvSpPr>
          <p:nvPr>
            <p:ph type="ctrTitle"/>
          </p:nvPr>
        </p:nvSpPr>
        <p:spPr>
          <a:xfrm>
            <a:off x="2093485" y="3601821"/>
            <a:ext cx="6927070" cy="1470025"/>
          </a:xfrm>
        </p:spPr>
        <p:txBody>
          <a:bodyPr anchor="b"/>
          <a:lstStyle>
            <a:lvl1pPr algn="l">
              <a:defRPr sz="2800" baseline="0">
                <a:solidFill>
                  <a:srgbClr val="333333"/>
                </a:solidFill>
              </a:defRPr>
            </a:lvl1pPr>
          </a:lstStyle>
          <a:p>
            <a:endParaRPr lang="en-US" dirty="0"/>
          </a:p>
        </p:txBody>
      </p:sp>
      <p:sp>
        <p:nvSpPr>
          <p:cNvPr id="3" name="Subtitle 2"/>
          <p:cNvSpPr>
            <a:spLocks noGrp="1"/>
          </p:cNvSpPr>
          <p:nvPr>
            <p:ph type="subTitle" idx="1"/>
          </p:nvPr>
        </p:nvSpPr>
        <p:spPr>
          <a:xfrm>
            <a:off x="2093485" y="5085081"/>
            <a:ext cx="5704646" cy="364390"/>
          </a:xfrm>
        </p:spPr>
        <p:txBody>
          <a:bodyPr/>
          <a:lstStyle>
            <a:lvl1pPr marL="0" indent="0" algn="l">
              <a:lnSpc>
                <a:spcPct val="100000"/>
              </a:lnSpc>
              <a:spcBef>
                <a:spcPts val="0"/>
              </a:spcBef>
              <a:buNone/>
              <a:defRPr sz="1600" baseline="0">
                <a:solidFill>
                  <a:srgbClr val="33333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en-US" dirty="0"/>
          </a:p>
        </p:txBody>
      </p:sp>
      <p:pic>
        <p:nvPicPr>
          <p:cNvPr id="11" name="Picture 10" descr="RedefiningMobility_cover.png"/>
          <p:cNvPicPr>
            <a:picLocks noChangeAspect="1"/>
          </p:cNvPicPr>
          <p:nvPr userDrawn="1"/>
        </p:nvPicPr>
        <p:blipFill>
          <a:blip r:embed="rId5" cstate="print"/>
          <a:stretch>
            <a:fillRect/>
          </a:stretch>
        </p:blipFill>
        <p:spPr>
          <a:xfrm>
            <a:off x="5054768" y="3070129"/>
            <a:ext cx="3136731" cy="549371"/>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sclaimer Slide">
    <p:spTree>
      <p:nvGrpSpPr>
        <p:cNvPr id="1" name=""/>
        <p:cNvGrpSpPr/>
        <p:nvPr/>
      </p:nvGrpSpPr>
      <p:grpSpPr>
        <a:xfrm>
          <a:off x="0" y="0"/>
          <a:ext cx="0" cy="0"/>
          <a:chOff x="0" y="0"/>
          <a:chExt cx="0" cy="0"/>
        </a:xfrm>
      </p:grpSpPr>
      <p:sp>
        <p:nvSpPr>
          <p:cNvPr id="4" name="Text Box 6"/>
          <p:cNvSpPr txBox="1">
            <a:spLocks noChangeArrowheads="1"/>
          </p:cNvSpPr>
          <p:nvPr userDrawn="1"/>
        </p:nvSpPr>
        <p:spPr bwMode="auto">
          <a:xfrm>
            <a:off x="188184" y="1389063"/>
            <a:ext cx="8782080" cy="1026563"/>
          </a:xfrm>
          <a:prstGeom prst="rect">
            <a:avLst/>
          </a:prstGeom>
          <a:noFill/>
          <a:ln w="9525">
            <a:noFill/>
            <a:miter lim="800000"/>
            <a:headEnd/>
            <a:tailEnd/>
          </a:ln>
          <a:effectLst/>
        </p:spPr>
        <p:txBody>
          <a:bodyPr wrap="square">
            <a:spAutoFit/>
          </a:bodyPr>
          <a:lstStyle/>
          <a:p>
            <a:pPr>
              <a:lnSpc>
                <a:spcPts val="2520"/>
              </a:lnSpc>
            </a:pPr>
            <a:r>
              <a:rPr lang="en-US" sz="1600" dirty="0" smtClean="0">
                <a:solidFill>
                  <a:schemeClr val="tx2"/>
                </a:solidFill>
              </a:rPr>
              <a:t>Nothing in these materials is an offer to sell any of the components or devices referenced herein. Certain components for use in the U.S. are available only through licensed suppliers.  Some components are not available for use in the U.S.</a:t>
            </a:r>
          </a:p>
        </p:txBody>
      </p:sp>
      <p:sp>
        <p:nvSpPr>
          <p:cNvPr id="5" name="Rectangle 2"/>
          <p:cNvSpPr>
            <a:spLocks noGrp="1" noChangeArrowheads="1"/>
          </p:cNvSpPr>
          <p:nvPr userDrawn="1">
            <p:ph type="title" hasCustomPrompt="1"/>
          </p:nvPr>
        </p:nvSpPr>
        <p:spPr>
          <a:xfrm>
            <a:off x="176779" y="273050"/>
            <a:ext cx="8729663" cy="561975"/>
          </a:xfrm>
        </p:spPr>
        <p:txBody>
          <a:bodyPr/>
          <a:lstStyle>
            <a:lvl1pPr>
              <a:defRPr/>
            </a:lvl1pPr>
          </a:lstStyle>
          <a:p>
            <a:r>
              <a:rPr lang="en-US" dirty="0" smtClean="0"/>
              <a:t>Disclaimer</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Divider Slide">
    <p:spTree>
      <p:nvGrpSpPr>
        <p:cNvPr id="1" name=""/>
        <p:cNvGrpSpPr/>
        <p:nvPr/>
      </p:nvGrpSpPr>
      <p:grpSpPr>
        <a:xfrm>
          <a:off x="0" y="0"/>
          <a:ext cx="0" cy="0"/>
          <a:chOff x="0" y="0"/>
          <a:chExt cx="0" cy="0"/>
        </a:xfrm>
      </p:grpSpPr>
      <p:sp>
        <p:nvSpPr>
          <p:cNvPr id="3128" name="Rectangle 56"/>
          <p:cNvSpPr>
            <a:spLocks noChangeArrowheads="1"/>
          </p:cNvSpPr>
          <p:nvPr userDrawn="1"/>
        </p:nvSpPr>
        <p:spPr bwMode="auto">
          <a:xfrm>
            <a:off x="0" y="6284913"/>
            <a:ext cx="9144000" cy="573087"/>
          </a:xfrm>
          <a:prstGeom prst="rect">
            <a:avLst/>
          </a:prstGeom>
          <a:solidFill>
            <a:schemeClr val="bg1"/>
          </a:solidFill>
          <a:ln w="9525">
            <a:noFill/>
            <a:miter lim="800000"/>
            <a:headEnd/>
            <a:tailEnd/>
          </a:ln>
          <a:effectLst/>
        </p:spPr>
        <p:txBody>
          <a:bodyPr wrap="none" anchor="ctr"/>
          <a:lstStyle/>
          <a:p>
            <a:endParaRPr lang="en-US"/>
          </a:p>
        </p:txBody>
      </p:sp>
      <p:pic>
        <p:nvPicPr>
          <p:cNvPr id="8" name="Picture 7" descr="Final_Divider.png"/>
          <p:cNvPicPr>
            <a:picLocks noChangeAspect="1"/>
          </p:cNvPicPr>
          <p:nvPr userDrawn="1"/>
        </p:nvPicPr>
        <p:blipFill>
          <a:blip r:embed="rId2" cstate="print"/>
          <a:stretch>
            <a:fillRect/>
          </a:stretch>
        </p:blipFill>
        <p:spPr>
          <a:xfrm>
            <a:off x="377" y="1143189"/>
            <a:ext cx="9143245" cy="4571622"/>
          </a:xfrm>
          <a:prstGeom prst="rect">
            <a:avLst/>
          </a:prstGeom>
        </p:spPr>
      </p:pic>
      <p:sp>
        <p:nvSpPr>
          <p:cNvPr id="7" name="Content Placeholder 2"/>
          <p:cNvSpPr>
            <a:spLocks noGrp="1"/>
          </p:cNvSpPr>
          <p:nvPr userDrawn="1">
            <p:ph idx="1" hasCustomPrompt="1"/>
          </p:nvPr>
        </p:nvSpPr>
        <p:spPr>
          <a:xfrm>
            <a:off x="2438400" y="2057400"/>
            <a:ext cx="4800600" cy="1219200"/>
          </a:xfrm>
        </p:spPr>
        <p:txBody>
          <a:bodyPr/>
          <a:lstStyle>
            <a:lvl1pPr>
              <a:buClr>
                <a:schemeClr val="accent6"/>
              </a:buClr>
              <a:defRPr sz="2800" baseline="0"/>
            </a:lvl1pPr>
          </a:lstStyle>
          <a:p>
            <a:pPr eaLnBrk="1" hangingPunct="1">
              <a:buFont typeface="Wingdings" pitchFamily="1" charset="2"/>
              <a:buNone/>
            </a:pPr>
            <a:r>
              <a:rPr lang="en-US" dirty="0" smtClean="0">
                <a:solidFill>
                  <a:schemeClr val="bg1"/>
                </a:solidFill>
              </a:rPr>
              <a:t>Low-complexity 32x32 transform by partial frequency transform</a:t>
            </a:r>
          </a:p>
        </p:txBody>
      </p:sp>
      <p:sp>
        <p:nvSpPr>
          <p:cNvPr id="20" name="Text Box 49"/>
          <p:cNvSpPr txBox="1">
            <a:spLocks noChangeArrowheads="1"/>
          </p:cNvSpPr>
          <p:nvPr userDrawn="1"/>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tx2"/>
                </a:solidFill>
              </a:rPr>
              <a:t>PAGE</a:t>
            </a:r>
            <a:r>
              <a:rPr lang="en-US" sz="600" dirty="0" smtClean="0">
                <a:solidFill>
                  <a:schemeClr val="tx2"/>
                </a:solidFill>
              </a:rPr>
              <a:t>  </a:t>
            </a:r>
            <a:fld id="{DF573F04-0965-4020-B5B5-991C2993D9D9}" type="slidenum">
              <a:rPr lang="en-US" sz="600" smtClean="0">
                <a:solidFill>
                  <a:schemeClr val="tx2"/>
                </a:solidFill>
              </a:rPr>
              <a:pPr/>
              <a:t>‹#›</a:t>
            </a:fld>
            <a:endParaRPr lang="en-US" sz="600" dirty="0">
              <a:solidFill>
                <a:schemeClr val="tx2"/>
              </a:solidFill>
            </a:endParaRPr>
          </a:p>
        </p:txBody>
      </p:sp>
      <p:pic>
        <p:nvPicPr>
          <p:cNvPr id="22" name="Picture 21" descr="q_white.png"/>
          <p:cNvPicPr>
            <a:picLocks noChangeAspect="1"/>
          </p:cNvPicPr>
          <p:nvPr userDrawn="1"/>
        </p:nvPicPr>
        <p:blipFill>
          <a:blip r:embed="rId3" cstate="print">
            <a:lum bright="-100000"/>
          </a:blip>
          <a:srcRect/>
          <a:stretch>
            <a:fillRect/>
          </a:stretch>
        </p:blipFill>
        <p:spPr bwMode="auto">
          <a:xfrm>
            <a:off x="7790688" y="6451900"/>
            <a:ext cx="1216152" cy="338186"/>
          </a:xfrm>
          <a:prstGeom prst="rect">
            <a:avLst/>
          </a:prstGeom>
          <a:noFill/>
          <a:ln w="9525">
            <a:noFill/>
            <a:miter lim="800000"/>
            <a:headEnd/>
            <a:tailEnd/>
          </a:ln>
        </p:spPr>
      </p:pic>
      <p:pic>
        <p:nvPicPr>
          <p:cNvPr id="10" name="Picture 9" descr="RedefiningMobility_3.png"/>
          <p:cNvPicPr>
            <a:picLocks noChangeAspect="1"/>
          </p:cNvPicPr>
          <p:nvPr userDrawn="1"/>
        </p:nvPicPr>
        <p:blipFill>
          <a:blip r:embed="rId4" cstate="print"/>
          <a:stretch>
            <a:fillRect/>
          </a:stretch>
        </p:blipFill>
        <p:spPr>
          <a:xfrm>
            <a:off x="185619" y="6393484"/>
            <a:ext cx="2045517" cy="298215"/>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2"/>
              </a:buClr>
              <a:defRPr>
                <a:solidFill>
                  <a:srgbClr val="333333"/>
                </a:solidFill>
              </a:defRPr>
            </a:lvl1pPr>
            <a:lvl2pPr>
              <a:buClr>
                <a:schemeClr val="accent1"/>
              </a:buClr>
              <a:defRPr>
                <a:solidFill>
                  <a:srgbClr val="333333"/>
                </a:solidFill>
              </a:defRPr>
            </a:lvl2pPr>
            <a:lvl3pPr>
              <a:buClr>
                <a:schemeClr val="tx2"/>
              </a:buClr>
              <a:defRPr>
                <a:solidFill>
                  <a:srgbClr val="333333"/>
                </a:solidFill>
              </a:defRPr>
            </a:lvl3pPr>
            <a:lvl4pPr>
              <a:buClr>
                <a:schemeClr val="accent1"/>
              </a:buClr>
              <a:buFont typeface="Lucida Grande"/>
              <a:buChar char="»"/>
              <a:defRPr>
                <a:solidFill>
                  <a:srgbClr val="333333"/>
                </a:solidFill>
              </a:defRPr>
            </a:lvl4pPr>
            <a:lvl5pPr>
              <a:buClr>
                <a:schemeClr val="tx2"/>
              </a:buClr>
              <a:defRPr>
                <a:solidFill>
                  <a:srgbClr val="333333"/>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635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58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a:spLocks noChangeArrowheads="1"/>
          </p:cNvSpPr>
          <p:nvPr/>
        </p:nvSpPr>
        <p:spPr bwMode="auto">
          <a:xfrm>
            <a:off x="0" y="6400800"/>
            <a:ext cx="9144000" cy="457200"/>
          </a:xfrm>
          <a:prstGeom prst="rect">
            <a:avLst/>
          </a:prstGeom>
          <a:solidFill>
            <a:srgbClr val="333333"/>
          </a:solidFill>
          <a:ln w="9525" algn="ctr">
            <a:no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baseline="0">
              <a:solidFill>
                <a:schemeClr val="lt1"/>
              </a:solidFill>
              <a:latin typeface="+mn-lt"/>
            </a:endParaRPr>
          </a:p>
        </p:txBody>
      </p:sp>
      <p:sp>
        <p:nvSpPr>
          <p:cNvPr id="1071" name="Rectangle 47"/>
          <p:cNvSpPr>
            <a:spLocks noGrp="1" noChangeArrowheads="1"/>
          </p:cNvSpPr>
          <p:nvPr>
            <p:ph type="title"/>
          </p:nvPr>
        </p:nvSpPr>
        <p:spPr bwMode="auto">
          <a:xfrm>
            <a:off x="176779" y="273050"/>
            <a:ext cx="8729663"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76" name="Rectangle 52"/>
          <p:cNvSpPr>
            <a:spLocks noGrp="1" noChangeArrowheads="1"/>
          </p:cNvSpPr>
          <p:nvPr>
            <p:ph type="body" idx="1"/>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bg1"/>
                </a:solidFill>
              </a:rPr>
              <a:t>PAGE</a:t>
            </a:r>
            <a:r>
              <a:rPr lang="en-US" sz="600" dirty="0" smtClean="0">
                <a:solidFill>
                  <a:schemeClr val="bg1"/>
                </a:solidFill>
              </a:rPr>
              <a:t>  </a:t>
            </a:r>
            <a:fld id="{DF573F04-0965-4020-B5B5-991C2993D9D9}" type="slidenum">
              <a:rPr lang="en-US" sz="600" smtClean="0">
                <a:solidFill>
                  <a:schemeClr val="bg1"/>
                </a:solidFill>
              </a:rPr>
              <a:pPr/>
              <a:t>‹#›</a:t>
            </a:fld>
            <a:endParaRPr lang="en-US" sz="600" dirty="0">
              <a:solidFill>
                <a:schemeClr val="bg1"/>
              </a:solidFill>
            </a:endParaRPr>
          </a:p>
        </p:txBody>
      </p:sp>
      <p:pic>
        <p:nvPicPr>
          <p:cNvPr id="10" name="Picture 9" descr="q_white.png"/>
          <p:cNvPicPr>
            <a:picLocks noChangeAspect="1"/>
          </p:cNvPicPr>
          <p:nvPr/>
        </p:nvPicPr>
        <p:blipFill>
          <a:blip r:embed="rId9" cstate="print"/>
          <a:srcRect/>
          <a:stretch>
            <a:fillRect/>
          </a:stretch>
        </p:blipFill>
        <p:spPr bwMode="auto">
          <a:xfrm>
            <a:off x="7790688" y="6451900"/>
            <a:ext cx="1216152" cy="338186"/>
          </a:xfrm>
          <a:prstGeom prst="rect">
            <a:avLst/>
          </a:prstGeom>
          <a:noFill/>
          <a:ln w="9525">
            <a:noFill/>
            <a:miter lim="800000"/>
            <a:headEnd/>
            <a:tailEnd/>
          </a:ln>
        </p:spPr>
      </p:pic>
      <p:pic>
        <p:nvPicPr>
          <p:cNvPr id="14" name="Picture 13" descr="RedefiningMobility_black.png"/>
          <p:cNvPicPr>
            <a:picLocks noChangeAspect="1"/>
          </p:cNvPicPr>
          <p:nvPr/>
        </p:nvPicPr>
        <p:blipFill>
          <a:blip r:embed="rId10" cstate="print"/>
          <a:stretch>
            <a:fillRect/>
          </a:stretch>
        </p:blipFill>
        <p:spPr>
          <a:xfrm>
            <a:off x="186482" y="6391656"/>
            <a:ext cx="2081230" cy="303423"/>
          </a:xfrm>
          <a:prstGeom prst="rect">
            <a:avLst/>
          </a:prstGeom>
        </p:spPr>
      </p:pic>
    </p:spTree>
  </p:cSld>
  <p:clrMap bg1="lt1" tx1="dk1" bg2="lt2" tx2="dk2" accent1="accent1" accent2="accent2" accent3="accent3" accent4="accent4" accent5="accent5" accent6="accent6" hlink="hlink" folHlink="folHlink"/>
  <p:sldLayoutIdLst>
    <p:sldLayoutId id="2147483659" r:id="rId1"/>
    <p:sldLayoutId id="2147483651" r:id="rId2"/>
    <p:sldLayoutId id="2147483649" r:id="rId3"/>
    <p:sldLayoutId id="2147483650" r:id="rId4"/>
    <p:sldLayoutId id="2147483653" r:id="rId5"/>
    <p:sldLayoutId id="2147483655" r:id="rId6"/>
    <p:sldLayoutId id="2147483656" r:id="rId7"/>
  </p:sldLayoutIdLst>
  <p:txStyles>
    <p:title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p:titleStyle>
    <p:body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ctrTitle"/>
          </p:nvPr>
        </p:nvSpPr>
        <p:spPr>
          <a:xfrm>
            <a:off x="762000" y="4094903"/>
            <a:ext cx="7489308" cy="1540334"/>
          </a:xfrm>
        </p:spPr>
        <p:txBody>
          <a:bodyPr/>
          <a:lstStyle/>
          <a:p>
            <a:pPr algn="ctr"/>
            <a:r>
              <a:rPr lang="en-US" b="1" dirty="0" smtClean="0"/>
              <a:t>J0101: </a:t>
            </a:r>
            <a:r>
              <a:rPr lang="en-US" b="1" dirty="0"/>
              <a:t>Splitting contexts for MVD coding</a:t>
            </a:r>
            <a:r>
              <a:rPr lang="en-US" b="1" dirty="0" smtClean="0"/>
              <a:t/>
            </a:r>
            <a:br>
              <a:rPr lang="en-US" b="1" dirty="0" smtClean="0"/>
            </a:br>
            <a:r>
              <a:rPr lang="en-US" b="1" dirty="0" smtClean="0"/>
              <a:t>	</a:t>
            </a:r>
            <a:br>
              <a:rPr lang="en-US" b="1" dirty="0" smtClean="0"/>
            </a:br>
            <a:r>
              <a:rPr lang="en-US" sz="1800" u="sng" dirty="0" smtClean="0"/>
              <a:t>Vadim Seregin</a:t>
            </a:r>
            <a:r>
              <a:rPr lang="en-US" sz="1800" dirty="0" smtClean="0"/>
              <a:t>, </a:t>
            </a:r>
            <a:r>
              <a:rPr lang="en-US" sz="1800" dirty="0" err="1" smtClean="0"/>
              <a:t>Jianle</a:t>
            </a:r>
            <a:r>
              <a:rPr lang="en-US" sz="1800" dirty="0" smtClean="0"/>
              <a:t> Chen, </a:t>
            </a:r>
            <a:r>
              <a:rPr lang="en-US" sz="1800" dirty="0" err="1" smtClean="0"/>
              <a:t>Xianglin</a:t>
            </a:r>
            <a:r>
              <a:rPr lang="en-US" sz="1800" dirty="0" smtClean="0"/>
              <a:t> Wang and </a:t>
            </a:r>
            <a:r>
              <a:rPr lang="en-US" sz="1800" dirty="0"/>
              <a:t>Marta </a:t>
            </a:r>
            <a:r>
              <a:rPr lang="en-US" sz="1800" dirty="0" smtClean="0"/>
              <a:t>Karczewicz</a:t>
            </a:r>
            <a:endParaRPr lang="en-US" sz="1800" dirty="0"/>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Background</a:t>
            </a:r>
            <a:endParaRPr lang="en-US" dirty="0"/>
          </a:p>
        </p:txBody>
      </p:sp>
      <p:sp>
        <p:nvSpPr>
          <p:cNvPr id="243714" name="Rectangle 2"/>
          <p:cNvSpPr>
            <a:spLocks noGrp="1" noChangeArrowheads="1"/>
          </p:cNvSpPr>
          <p:nvPr>
            <p:ph idx="1"/>
          </p:nvPr>
        </p:nvSpPr>
        <p:spPr>
          <a:xfrm>
            <a:off x="163512" y="904108"/>
            <a:ext cx="8821461" cy="5314950"/>
          </a:xfrm>
        </p:spPr>
        <p:txBody>
          <a:bodyPr/>
          <a:lstStyle/>
          <a:p>
            <a:r>
              <a:rPr lang="en-US" dirty="0" smtClean="0"/>
              <a:t>MVD </a:t>
            </a:r>
            <a:r>
              <a:rPr lang="en-US" dirty="0"/>
              <a:t>syntax </a:t>
            </a:r>
            <a:r>
              <a:rPr lang="en-US" dirty="0" smtClean="0"/>
              <a:t>coding in current HM</a:t>
            </a:r>
          </a:p>
          <a:p>
            <a:pPr lvl="1"/>
            <a:r>
              <a:rPr lang="en-US" dirty="0" smtClean="0"/>
              <a:t>MVD parsing is skipped for list L1 </a:t>
            </a:r>
            <a:r>
              <a:rPr lang="en-US" dirty="0"/>
              <a:t>if </a:t>
            </a:r>
            <a:r>
              <a:rPr lang="en-US" i="1" dirty="0" smtClean="0"/>
              <a:t>mvd_l1_zero_flag</a:t>
            </a:r>
            <a:r>
              <a:rPr lang="en-US" dirty="0" smtClean="0"/>
              <a:t> is enabled</a:t>
            </a:r>
          </a:p>
          <a:p>
            <a:pPr lvl="2"/>
            <a:r>
              <a:rPr lang="en-US" dirty="0" smtClean="0"/>
              <a:t>MVD is set to zero</a:t>
            </a:r>
          </a:p>
          <a:p>
            <a:pPr lvl="1"/>
            <a:r>
              <a:rPr lang="en-US" dirty="0" smtClean="0"/>
              <a:t>For signaled MVD, context </a:t>
            </a:r>
            <a:r>
              <a:rPr lang="en-US" dirty="0"/>
              <a:t>models </a:t>
            </a:r>
            <a:r>
              <a:rPr lang="en-US" dirty="0" smtClean="0"/>
              <a:t>are shared among</a:t>
            </a:r>
          </a:p>
          <a:p>
            <a:pPr lvl="2"/>
            <a:r>
              <a:rPr lang="en-US" dirty="0" smtClean="0"/>
              <a:t>lists </a:t>
            </a:r>
            <a:r>
              <a:rPr lang="en-US" dirty="0"/>
              <a:t>L0 </a:t>
            </a:r>
            <a:r>
              <a:rPr lang="en-US" dirty="0" smtClean="0"/>
              <a:t>and </a:t>
            </a:r>
            <a:r>
              <a:rPr lang="en-US" dirty="0"/>
              <a:t>L1 </a:t>
            </a:r>
            <a:endParaRPr lang="en-US" dirty="0" smtClean="0"/>
          </a:p>
          <a:p>
            <a:pPr lvl="2"/>
            <a:r>
              <a:rPr lang="en-US" dirty="0" err="1" smtClean="0"/>
              <a:t>Uni</a:t>
            </a:r>
            <a:r>
              <a:rPr lang="en-US" dirty="0" smtClean="0"/>
              <a:t>-predicted </a:t>
            </a:r>
            <a:r>
              <a:rPr lang="en-US" dirty="0"/>
              <a:t>PU </a:t>
            </a:r>
            <a:r>
              <a:rPr lang="en-US" dirty="0" smtClean="0"/>
              <a:t>and bi-predicted PU</a:t>
            </a:r>
          </a:p>
          <a:p>
            <a:r>
              <a:rPr lang="en-US" dirty="0" smtClean="0"/>
              <a:t>Problem</a:t>
            </a:r>
          </a:p>
          <a:p>
            <a:pPr lvl="1"/>
            <a:r>
              <a:rPr lang="en-US" dirty="0" smtClean="0"/>
              <a:t>MVD parsing skip can not be applied to L0</a:t>
            </a:r>
            <a:endParaRPr lang="en-US" dirty="0"/>
          </a:p>
          <a:p>
            <a:pPr lvl="1"/>
            <a:r>
              <a:rPr lang="en-US" dirty="0" smtClean="0"/>
              <a:t>Adaptation only at slice level using </a:t>
            </a:r>
            <a:r>
              <a:rPr lang="en-US" i="1" dirty="0" smtClean="0"/>
              <a:t>mvd_l1_zero_flag</a:t>
            </a:r>
            <a:endParaRPr lang="en-US" dirty="0" smtClean="0"/>
          </a:p>
          <a:p>
            <a:pPr lvl="1"/>
            <a:r>
              <a:rPr lang="en-US" dirty="0"/>
              <a:t>MVD </a:t>
            </a:r>
            <a:r>
              <a:rPr lang="en-US" dirty="0" smtClean="0"/>
              <a:t>bins from different lists may </a:t>
            </a:r>
            <a:r>
              <a:rPr lang="en-US" dirty="0"/>
              <a:t>have </a:t>
            </a:r>
            <a:r>
              <a:rPr lang="en-US" dirty="0" smtClean="0"/>
              <a:t>different </a:t>
            </a:r>
            <a:r>
              <a:rPr lang="en-US" dirty="0"/>
              <a:t>statistical </a:t>
            </a:r>
            <a:r>
              <a:rPr lang="en-US" dirty="0" smtClean="0"/>
              <a:t>properties</a:t>
            </a:r>
          </a:p>
        </p:txBody>
      </p:sp>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1701067288"/>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Proposed method</a:t>
            </a:r>
            <a:endParaRPr lang="en-US" dirty="0"/>
          </a:p>
        </p:txBody>
      </p:sp>
      <p:sp>
        <p:nvSpPr>
          <p:cNvPr id="243714" name="Rectangle 2"/>
          <p:cNvSpPr>
            <a:spLocks noGrp="1" noChangeArrowheads="1"/>
          </p:cNvSpPr>
          <p:nvPr>
            <p:ph idx="1"/>
          </p:nvPr>
        </p:nvSpPr>
        <p:spPr>
          <a:xfrm>
            <a:off x="163512" y="904108"/>
            <a:ext cx="8821461" cy="5314950"/>
          </a:xfrm>
        </p:spPr>
        <p:txBody>
          <a:bodyPr/>
          <a:lstStyle/>
          <a:p>
            <a:r>
              <a:rPr lang="en-US" dirty="0" smtClean="0"/>
              <a:t>Method 1</a:t>
            </a:r>
          </a:p>
          <a:p>
            <a:pPr lvl="1"/>
            <a:r>
              <a:rPr lang="en-US" dirty="0" smtClean="0"/>
              <a:t>Separate the context model of L0 and L1 MVD of bi-predicted PU</a:t>
            </a:r>
          </a:p>
          <a:p>
            <a:pPr lvl="1"/>
            <a:r>
              <a:rPr lang="en-US" dirty="0"/>
              <a:t>O</a:t>
            </a:r>
            <a:r>
              <a:rPr lang="en-US" dirty="0" smtClean="0"/>
              <a:t>ne for </a:t>
            </a:r>
            <a:r>
              <a:rPr lang="en-US" dirty="0" err="1" smtClean="0"/>
              <a:t>uni</a:t>
            </a:r>
            <a:r>
              <a:rPr lang="en-US" dirty="0" smtClean="0"/>
              <a:t>, one for bi-L0 and one for bi-L1 (two contexts added)</a:t>
            </a:r>
          </a:p>
          <a:p>
            <a:r>
              <a:rPr lang="en-US" dirty="0" smtClean="0"/>
              <a:t>Method 2</a:t>
            </a:r>
            <a:endParaRPr lang="en-US" dirty="0"/>
          </a:p>
          <a:p>
            <a:pPr lvl="1"/>
            <a:r>
              <a:rPr lang="en-US" dirty="0"/>
              <a:t>Separate the context model of L0 and L1 </a:t>
            </a:r>
            <a:r>
              <a:rPr lang="en-US" dirty="0" smtClean="0"/>
              <a:t>MVD</a:t>
            </a:r>
            <a:endParaRPr lang="en-US" dirty="0"/>
          </a:p>
          <a:p>
            <a:pPr lvl="1"/>
            <a:r>
              <a:rPr lang="en-US" dirty="0"/>
              <a:t>One for </a:t>
            </a:r>
            <a:r>
              <a:rPr lang="en-US" dirty="0" smtClean="0"/>
              <a:t>L0 </a:t>
            </a:r>
            <a:r>
              <a:rPr lang="en-US" dirty="0"/>
              <a:t>and one for </a:t>
            </a:r>
            <a:r>
              <a:rPr lang="en-US" dirty="0" smtClean="0"/>
              <a:t>L1 (one context </a:t>
            </a:r>
            <a:r>
              <a:rPr lang="en-US" dirty="0"/>
              <a:t>added</a:t>
            </a:r>
            <a:r>
              <a:rPr lang="en-US" dirty="0" smtClean="0"/>
              <a:t>)</a:t>
            </a:r>
          </a:p>
          <a:p>
            <a:r>
              <a:rPr lang="en-US" dirty="0" smtClean="0"/>
              <a:t>Benefits</a:t>
            </a:r>
          </a:p>
          <a:p>
            <a:pPr lvl="1"/>
            <a:r>
              <a:rPr lang="en-US" dirty="0" smtClean="0"/>
              <a:t>No high level syntax needed</a:t>
            </a:r>
          </a:p>
          <a:p>
            <a:pPr lvl="1"/>
            <a:r>
              <a:rPr lang="en-US" dirty="0" smtClean="0"/>
              <a:t>No change to MVD parsing</a:t>
            </a:r>
          </a:p>
          <a:p>
            <a:pPr lvl="1"/>
            <a:r>
              <a:rPr lang="en-US" dirty="0"/>
              <a:t>Automatically accommodate </a:t>
            </a:r>
            <a:r>
              <a:rPr lang="en-US" dirty="0" smtClean="0"/>
              <a:t>different ME design at encoder side </a:t>
            </a:r>
            <a:endParaRPr lang="en-US" dirty="0"/>
          </a:p>
          <a:p>
            <a:pPr lvl="1"/>
            <a:endParaRPr lang="en-US" dirty="0" smtClean="0"/>
          </a:p>
        </p:txBody>
      </p:sp>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 name="Table 3"/>
          <p:cNvGraphicFramePr>
            <a:graphicFrameLocks noGrp="1"/>
          </p:cNvGraphicFramePr>
          <p:nvPr>
            <p:extLst>
              <p:ext uri="{D42A27DB-BD31-4B8C-83A1-F6EECF244321}">
                <p14:modId xmlns:p14="http://schemas.microsoft.com/office/powerpoint/2010/main" val="903216544"/>
              </p:ext>
            </p:extLst>
          </p:nvPr>
        </p:nvGraphicFramePr>
        <p:xfrm>
          <a:off x="866775" y="4683441"/>
          <a:ext cx="6905625" cy="1235711"/>
        </p:xfrm>
        <a:graphic>
          <a:graphicData uri="http://schemas.openxmlformats.org/drawingml/2006/table">
            <a:tbl>
              <a:tblPr firstRow="1" firstCol="1" bandRow="1"/>
              <a:tblGrid>
                <a:gridCol w="2226326"/>
                <a:gridCol w="1161935"/>
                <a:gridCol w="1226487"/>
                <a:gridCol w="1226487"/>
                <a:gridCol w="1064390"/>
              </a:tblGrid>
              <a:tr h="617855">
                <a:tc>
                  <a:txBody>
                    <a:bodyPr/>
                    <a:lstStyle/>
                    <a:p>
                      <a:pPr marL="0" marR="0" algn="just" hangingPunct="0">
                        <a:spcBef>
                          <a:spcPts val="680"/>
                        </a:spcBef>
                        <a:spcAft>
                          <a:spcPts val="0"/>
                        </a:spcAft>
                        <a:tabLst>
                          <a:tab pos="228600" algn="l"/>
                          <a:tab pos="457200" algn="l"/>
                          <a:tab pos="685800" algn="l"/>
                          <a:tab pos="914400" algn="l"/>
                        </a:tabLst>
                      </a:pPr>
                      <a:r>
                        <a:rPr lang="en-CA" sz="1800" dirty="0">
                          <a:effectLst/>
                          <a:latin typeface="Times New Roman"/>
                          <a:ea typeface="Calibri"/>
                        </a:rPr>
                        <a:t> </a:t>
                      </a:r>
                      <a:endParaRPr lang="en-US" sz="18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CA" sz="1800" dirty="0">
                          <a:effectLst/>
                          <a:latin typeface="Times New Roman"/>
                          <a:ea typeface="Calibri"/>
                        </a:rPr>
                        <a:t>RA-Main</a:t>
                      </a:r>
                      <a:endParaRPr lang="en-US" sz="1800" dirty="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CA" sz="1800">
                          <a:effectLst/>
                          <a:latin typeface="Times New Roman"/>
                          <a:ea typeface="Calibri"/>
                        </a:rPr>
                        <a:t>RA-HE10</a:t>
                      </a:r>
                      <a:endParaRPr lang="en-US" sz="180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CA" sz="1800">
                          <a:effectLst/>
                          <a:latin typeface="Times New Roman"/>
                          <a:ea typeface="Calibri"/>
                        </a:rPr>
                        <a:t>LB-Main</a:t>
                      </a:r>
                      <a:endParaRPr lang="en-US" sz="180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CA" sz="1800">
                          <a:effectLst/>
                          <a:latin typeface="Times New Roman"/>
                          <a:ea typeface="Calibri"/>
                        </a:rPr>
                        <a:t>LB-HE10</a:t>
                      </a:r>
                      <a:endParaRPr lang="en-US" sz="180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8928">
                <a:tc>
                  <a:txBody>
                    <a:bodyPr/>
                    <a:lstStyle/>
                    <a:p>
                      <a:pPr marL="0" marR="0" algn="just" hangingPunct="0">
                        <a:spcBef>
                          <a:spcPts val="680"/>
                        </a:spcBef>
                        <a:spcAft>
                          <a:spcPts val="0"/>
                        </a:spcAft>
                        <a:tabLst>
                          <a:tab pos="228600" algn="l"/>
                          <a:tab pos="457200" algn="l"/>
                          <a:tab pos="685800" algn="l"/>
                          <a:tab pos="914400" algn="l"/>
                        </a:tabLst>
                      </a:pPr>
                      <a:r>
                        <a:rPr lang="en-US" sz="1800" dirty="0" smtClean="0">
                          <a:effectLst/>
                          <a:latin typeface="Times New Roman"/>
                          <a:ea typeface="Times New Roman"/>
                        </a:rPr>
                        <a:t>Method 1</a:t>
                      </a:r>
                      <a:endParaRPr lang="en-US" sz="18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CA" sz="1800" dirty="0" smtClean="0">
                          <a:effectLst/>
                          <a:latin typeface="Times New Roman"/>
                          <a:ea typeface="Calibri"/>
                        </a:rPr>
                        <a:t>0.0</a:t>
                      </a:r>
                      <a:endParaRPr lang="en-US" sz="18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CA" sz="1800" dirty="0" smtClean="0">
                          <a:effectLst/>
                          <a:latin typeface="Times New Roman"/>
                          <a:ea typeface="Calibri"/>
                        </a:rPr>
                        <a:t>0.0</a:t>
                      </a:r>
                      <a:endParaRPr lang="en-US" sz="18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CA" sz="1800" dirty="0" smtClean="0">
                          <a:effectLst/>
                          <a:latin typeface="Times New Roman"/>
                          <a:ea typeface="Calibri"/>
                        </a:rPr>
                        <a:t>0.0</a:t>
                      </a:r>
                      <a:endParaRPr lang="en-US" sz="18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CA" sz="1800" dirty="0" smtClean="0">
                          <a:effectLst/>
                          <a:latin typeface="Times New Roman"/>
                          <a:ea typeface="Calibri"/>
                        </a:rPr>
                        <a:t>0.0</a:t>
                      </a:r>
                      <a:endParaRPr lang="en-US" sz="18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8928">
                <a:tc>
                  <a:txBody>
                    <a:bodyPr/>
                    <a:lstStyle/>
                    <a:p>
                      <a:pPr marL="0" marR="0" algn="just" hangingPunct="0">
                        <a:spcBef>
                          <a:spcPts val="680"/>
                        </a:spcBef>
                        <a:spcAft>
                          <a:spcPts val="0"/>
                        </a:spcAft>
                        <a:tabLst>
                          <a:tab pos="228600" algn="l"/>
                          <a:tab pos="457200" algn="l"/>
                          <a:tab pos="685800" algn="l"/>
                          <a:tab pos="914400" algn="l"/>
                        </a:tabLst>
                      </a:pPr>
                      <a:r>
                        <a:rPr lang="en-US" sz="1800" dirty="0" smtClean="0">
                          <a:effectLst/>
                          <a:latin typeface="Times New Roman"/>
                          <a:ea typeface="Times New Roman"/>
                        </a:rPr>
                        <a:t>Method 2</a:t>
                      </a:r>
                      <a:endParaRPr lang="en-US" sz="18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CA" sz="1800" dirty="0" smtClean="0">
                          <a:effectLst/>
                          <a:latin typeface="Times New Roman"/>
                          <a:ea typeface="Calibri"/>
                        </a:rPr>
                        <a:t>0.0</a:t>
                      </a:r>
                      <a:endParaRPr lang="en-US" sz="18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CA" sz="1800" dirty="0" smtClean="0">
                          <a:effectLst/>
                          <a:latin typeface="Times New Roman"/>
                          <a:ea typeface="Calibri"/>
                        </a:rPr>
                        <a:t>0.0</a:t>
                      </a:r>
                      <a:endParaRPr lang="en-US" sz="18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CA" sz="1800" dirty="0" smtClean="0">
                          <a:effectLst/>
                          <a:latin typeface="Times New Roman"/>
                          <a:ea typeface="Calibri"/>
                        </a:rPr>
                        <a:t>0.0</a:t>
                      </a:r>
                      <a:endParaRPr lang="en-US" sz="18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CA" sz="1800" dirty="0" smtClean="0">
                          <a:effectLst/>
                          <a:latin typeface="Times New Roman"/>
                          <a:ea typeface="Calibri"/>
                        </a:rPr>
                        <a:t>0.0</a:t>
                      </a:r>
                      <a:endParaRPr lang="en-US" sz="18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542751667"/>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Proposed method</a:t>
            </a:r>
            <a:endParaRPr lang="en-US" dirty="0"/>
          </a:p>
        </p:txBody>
      </p:sp>
      <p:sp>
        <p:nvSpPr>
          <p:cNvPr id="243714" name="Rectangle 2"/>
          <p:cNvSpPr>
            <a:spLocks noGrp="1" noChangeArrowheads="1"/>
          </p:cNvSpPr>
          <p:nvPr>
            <p:ph idx="1"/>
          </p:nvPr>
        </p:nvSpPr>
        <p:spPr>
          <a:xfrm>
            <a:off x="163512" y="904108"/>
            <a:ext cx="8821461" cy="5314950"/>
          </a:xfrm>
        </p:spPr>
        <p:txBody>
          <a:bodyPr/>
          <a:lstStyle/>
          <a:p>
            <a:r>
              <a:rPr lang="en-US" dirty="0"/>
              <a:t>Method 3</a:t>
            </a:r>
          </a:p>
          <a:p>
            <a:pPr lvl="1"/>
            <a:r>
              <a:rPr lang="en-US" dirty="0"/>
              <a:t>On top of Method 2, share context for bin0 and bin1 for B-slices</a:t>
            </a:r>
          </a:p>
          <a:p>
            <a:pPr lvl="1"/>
            <a:r>
              <a:rPr lang="en-US" dirty="0"/>
              <a:t>One context for L0 and one context for L1 for both </a:t>
            </a:r>
            <a:r>
              <a:rPr lang="en-US" dirty="0" smtClean="0"/>
              <a:t>bins</a:t>
            </a:r>
            <a:endParaRPr lang="en-US" dirty="0" smtClean="0"/>
          </a:p>
        </p:txBody>
      </p:sp>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 name="Table 3"/>
          <p:cNvGraphicFramePr>
            <a:graphicFrameLocks noGrp="1"/>
          </p:cNvGraphicFramePr>
          <p:nvPr>
            <p:extLst>
              <p:ext uri="{D42A27DB-BD31-4B8C-83A1-F6EECF244321}">
                <p14:modId xmlns:p14="http://schemas.microsoft.com/office/powerpoint/2010/main" val="863004518"/>
              </p:ext>
            </p:extLst>
          </p:nvPr>
        </p:nvGraphicFramePr>
        <p:xfrm>
          <a:off x="876300" y="3045141"/>
          <a:ext cx="6905625" cy="926783"/>
        </p:xfrm>
        <a:graphic>
          <a:graphicData uri="http://schemas.openxmlformats.org/drawingml/2006/table">
            <a:tbl>
              <a:tblPr firstRow="1" firstCol="1" bandRow="1"/>
              <a:tblGrid>
                <a:gridCol w="2226326"/>
                <a:gridCol w="1161935"/>
                <a:gridCol w="1226487"/>
                <a:gridCol w="1226487"/>
                <a:gridCol w="1064390"/>
              </a:tblGrid>
              <a:tr h="617855">
                <a:tc>
                  <a:txBody>
                    <a:bodyPr/>
                    <a:lstStyle/>
                    <a:p>
                      <a:pPr marL="0" marR="0" algn="just" hangingPunct="0">
                        <a:spcBef>
                          <a:spcPts val="680"/>
                        </a:spcBef>
                        <a:spcAft>
                          <a:spcPts val="0"/>
                        </a:spcAft>
                        <a:tabLst>
                          <a:tab pos="228600" algn="l"/>
                          <a:tab pos="457200" algn="l"/>
                          <a:tab pos="685800" algn="l"/>
                          <a:tab pos="914400" algn="l"/>
                        </a:tabLst>
                      </a:pPr>
                      <a:r>
                        <a:rPr lang="en-CA" sz="1800" dirty="0">
                          <a:effectLst/>
                          <a:latin typeface="Times New Roman"/>
                          <a:ea typeface="Calibri"/>
                        </a:rPr>
                        <a:t> </a:t>
                      </a:r>
                      <a:endParaRPr lang="en-US" sz="18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CA" sz="1800" dirty="0">
                          <a:effectLst/>
                          <a:latin typeface="Times New Roman"/>
                          <a:ea typeface="Calibri"/>
                        </a:rPr>
                        <a:t>RA-Main</a:t>
                      </a:r>
                      <a:endParaRPr lang="en-US" sz="1800" dirty="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CA" sz="1800">
                          <a:effectLst/>
                          <a:latin typeface="Times New Roman"/>
                          <a:ea typeface="Calibri"/>
                        </a:rPr>
                        <a:t>RA-HE10</a:t>
                      </a:r>
                      <a:endParaRPr lang="en-US" sz="180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CA" sz="1800">
                          <a:effectLst/>
                          <a:latin typeface="Times New Roman"/>
                          <a:ea typeface="Calibri"/>
                        </a:rPr>
                        <a:t>LB-Main</a:t>
                      </a:r>
                      <a:endParaRPr lang="en-US" sz="180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CA" sz="1800">
                          <a:effectLst/>
                          <a:latin typeface="Times New Roman"/>
                          <a:ea typeface="Calibri"/>
                        </a:rPr>
                        <a:t>LB-HE10</a:t>
                      </a:r>
                      <a:endParaRPr lang="en-US" sz="180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8928">
                <a:tc>
                  <a:txBody>
                    <a:bodyPr/>
                    <a:lstStyle/>
                    <a:p>
                      <a:pPr marL="0" marR="0" algn="just" hangingPunct="0">
                        <a:spcBef>
                          <a:spcPts val="680"/>
                        </a:spcBef>
                        <a:spcAft>
                          <a:spcPts val="0"/>
                        </a:spcAft>
                        <a:tabLst>
                          <a:tab pos="228600" algn="l"/>
                          <a:tab pos="457200" algn="l"/>
                          <a:tab pos="685800" algn="l"/>
                          <a:tab pos="914400" algn="l"/>
                        </a:tabLst>
                      </a:pPr>
                      <a:r>
                        <a:rPr lang="en-US" sz="1800" smtClean="0">
                          <a:effectLst/>
                          <a:latin typeface="Times New Roman"/>
                          <a:ea typeface="Times New Roman"/>
                        </a:rPr>
                        <a:t>Method </a:t>
                      </a:r>
                      <a:r>
                        <a:rPr lang="en-US" sz="1800" dirty="0" smtClean="0">
                          <a:effectLst/>
                          <a:latin typeface="Times New Roman"/>
                          <a:ea typeface="Times New Roman"/>
                        </a:rPr>
                        <a:t>3</a:t>
                      </a:r>
                      <a:endParaRPr lang="en-US" sz="18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CA" sz="1800" dirty="0" smtClean="0">
                          <a:effectLst/>
                          <a:latin typeface="Times New Roman"/>
                          <a:ea typeface="Calibri"/>
                        </a:rPr>
                        <a:t>0.0</a:t>
                      </a:r>
                      <a:endParaRPr lang="en-US" sz="18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CA" sz="1800" dirty="0" smtClean="0">
                          <a:effectLst/>
                          <a:latin typeface="Times New Roman"/>
                          <a:ea typeface="Calibri"/>
                        </a:rPr>
                        <a:t>0.1</a:t>
                      </a:r>
                      <a:endParaRPr lang="en-US" sz="18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CA" sz="1800" dirty="0" smtClean="0">
                          <a:effectLst/>
                          <a:latin typeface="Times New Roman"/>
                          <a:ea typeface="Calibri"/>
                        </a:rPr>
                        <a:t>0.1</a:t>
                      </a:r>
                      <a:endParaRPr lang="en-US" sz="18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CA" sz="1800" dirty="0" smtClean="0">
                          <a:effectLst/>
                          <a:latin typeface="Times New Roman"/>
                          <a:ea typeface="Calibri"/>
                        </a:rPr>
                        <a:t>0.1</a:t>
                      </a:r>
                      <a:endParaRPr lang="en-US" sz="18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975166081"/>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438400" y="2057400"/>
            <a:ext cx="4800600" cy="1219200"/>
          </a:xfrm>
        </p:spPr>
        <p:txBody>
          <a:bodyPr/>
          <a:lstStyle>
            <a:lvl1pPr>
              <a:buClr>
                <a:schemeClr val="accent6"/>
              </a:buClr>
              <a:defRPr/>
            </a:lvl1pPr>
          </a:lstStyle>
          <a:p>
            <a:pPr eaLnBrk="1" hangingPunct="1">
              <a:buNone/>
            </a:pPr>
            <a:r>
              <a:rPr lang="en-US" dirty="0" smtClean="0">
                <a:solidFill>
                  <a:schemeClr val="bg1"/>
                </a:solidFill>
              </a:rPr>
              <a:t>Thank you!</a:t>
            </a:r>
          </a:p>
          <a:p>
            <a:pPr eaLnBrk="1" hangingPunct="1">
              <a:buFont typeface="Wingdings" pitchFamily="1" charset="2"/>
              <a:buNone/>
            </a:pPr>
            <a:endParaRPr lang="en-US" sz="3200" dirty="0" smtClean="0">
              <a:solidFill>
                <a:schemeClr val="bg1"/>
              </a:solidFill>
            </a:endParaRPr>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JCTVC-D257">
  <a:themeElements>
    <a:clrScheme name="QCT 2009 Template">
      <a:dk1>
        <a:srgbClr val="000000"/>
      </a:dk1>
      <a:lt1>
        <a:srgbClr val="FFFFFF"/>
      </a:lt1>
      <a:dk2>
        <a:srgbClr val="636568"/>
      </a:dk2>
      <a:lt2>
        <a:srgbClr val="A8A9AC"/>
      </a:lt2>
      <a:accent1>
        <a:srgbClr val="5D6D93"/>
      </a:accent1>
      <a:accent2>
        <a:srgbClr val="911C1F"/>
      </a:accent2>
      <a:accent3>
        <a:srgbClr val="BFAC31"/>
      </a:accent3>
      <a:accent4>
        <a:srgbClr val="C45C04"/>
      </a:accent4>
      <a:accent5>
        <a:srgbClr val="5D8165"/>
      </a:accent5>
      <a:accent6>
        <a:srgbClr val="A8A9AC"/>
      </a:accent6>
      <a:hlink>
        <a:srgbClr val="636568"/>
      </a:hlink>
      <a:folHlink>
        <a:srgbClr val="4C5978"/>
      </a:folHlink>
    </a:clrScheme>
    <a:fontScheme name="QCT_PPT_Master2006_ConfProprietaryRev5.06">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QCT_PPT_Master2006_ConfProprietaryRev5.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QCT_PPT_Master2006_ConfProprietaryRev5.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QCT_PPT_Master2006_ConfProprietaryRev5.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QCT_PPT_Master2006_ConfProprietaryRev5.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QCT_PPT_Master2006_ConfProprietaryRev5.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QCT_PPT_Master2006_ConfProprietaryRev5.0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QCT_PPT_Master2006_ConfProprietaryRev5.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QCT_PPT_Master2006_ConfProprietaryRev5.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QCT_PPT_Master2006_ConfProprietaryRev5.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QCT_PPT_Master2006_ConfProprietaryRev5.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QCT_PPT_Master2006_ConfProprietaryRev5.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QCT_PPT_Master2006_ConfProprietaryRev5.06 13">
        <a:dk1>
          <a:srgbClr val="000000"/>
        </a:dk1>
        <a:lt1>
          <a:srgbClr val="FFFFFF"/>
        </a:lt1>
        <a:dk2>
          <a:srgbClr val="333333"/>
        </a:dk2>
        <a:lt2>
          <a:srgbClr val="4E677E"/>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
      <a:clrScheme name="QCT_PPT_Master2006_ConfProprietaryRev5.06 14">
        <a:dk1>
          <a:srgbClr val="000000"/>
        </a:dk1>
        <a:lt1>
          <a:srgbClr val="FFFFFF"/>
        </a:lt1>
        <a:dk2>
          <a:srgbClr val="333333"/>
        </a:dk2>
        <a:lt2>
          <a:srgbClr val="B2B2B2"/>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JCTVC-D257</Template>
  <TotalTime>24769</TotalTime>
  <Words>224</Words>
  <Application>Microsoft Office PowerPoint</Application>
  <PresentationFormat>On-screen Show (4:3)</PresentationFormat>
  <Paragraphs>57</Paragraphs>
  <Slides>5</Slides>
  <Notes>2</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JCTVC-D257</vt:lpstr>
      <vt:lpstr>J0101: Splitting contexts for MVD coding   Vadim Seregin, Jianle Chen, Xianglin Wang and Marta Karczewicz</vt:lpstr>
      <vt:lpstr>Background</vt:lpstr>
      <vt:lpstr>Proposed method</vt:lpstr>
      <vt:lpstr>Proposed method</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JCTVC-G323 Non-CE11: Diagonal sub-block scan for HE residual coding</dc:title>
  <dc:creator>Qualcomm User</dc:creator>
  <cp:lastModifiedBy>Vadim Seregin</cp:lastModifiedBy>
  <cp:revision>210</cp:revision>
  <cp:lastPrinted>2005-08-27T17:58:21Z</cp:lastPrinted>
  <dcterms:created xsi:type="dcterms:W3CDTF">2011-01-18T01:05:45Z</dcterms:created>
  <dcterms:modified xsi:type="dcterms:W3CDTF">2012-07-12T05:32:19Z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-1606569852</vt:i4>
  </property>
  <property fmtid="{D5CDD505-2E9C-101B-9397-08002B2CF9AE}" pid="3" name="_NewReviewCycle">
    <vt:lpwstr/>
  </property>
  <property fmtid="{D5CDD505-2E9C-101B-9397-08002B2CF9AE}" pid="4" name="_EmailSubject">
    <vt:lpwstr>Slides for H0429 abd 431</vt:lpwstr>
  </property>
  <property fmtid="{D5CDD505-2E9C-101B-9397-08002B2CF9AE}" pid="5" name="_AuthorEmail">
    <vt:lpwstr>cjianle@qualcomm.com</vt:lpwstr>
  </property>
  <property fmtid="{D5CDD505-2E9C-101B-9397-08002B2CF9AE}" pid="6" name="_AuthorEmailDisplayName">
    <vt:lpwstr>Chen, Jianle</vt:lpwstr>
  </property>
  <property fmtid="{D5CDD505-2E9C-101B-9397-08002B2CF9AE}" pid="7" name="_PreviousAdHocReviewCycleID">
    <vt:i4>-2039787293</vt:i4>
  </property>
</Properties>
</file>