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67" r:id="rId4"/>
    <p:sldId id="270" r:id="rId5"/>
    <p:sldId id="269" r:id="rId6"/>
    <p:sldId id="263" r:id="rId7"/>
    <p:sldId id="26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67"/>
            <p14:sldId id="270"/>
            <p14:sldId id="269"/>
            <p14:sldId id="263"/>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002"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60A96-B9A0-4977-9688-08995ED4B580}" type="slidenum">
              <a:rPr lang="en-US" smtClean="0"/>
              <a:pPr/>
              <a:t>4</a:t>
            </a:fld>
            <a:endParaRPr lang="en-US"/>
          </a:p>
        </p:txBody>
      </p:sp>
    </p:spTree>
    <p:extLst>
      <p:ext uri="{BB962C8B-B14F-4D97-AF65-F5344CB8AC3E}">
        <p14:creationId xmlns:p14="http://schemas.microsoft.com/office/powerpoint/2010/main" val="2149293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7</a:t>
            </a:fld>
            <a:endParaRPr lang="en-US"/>
          </a:p>
        </p:txBody>
      </p:sp>
      <p:sp>
        <p:nvSpPr>
          <p:cNvPr id="75778" name="Rectangle 2"/>
          <p:cNvSpPr>
            <a:spLocks noGrp="1" noRot="1" noChangeAspect="1" noChangeArrowheads="1"/>
          </p:cNvSpPr>
          <p:nvPr>
            <p:ph type="sldImg"/>
          </p:nvPr>
        </p:nvSpPr>
        <p:spPr bwMode="auto">
          <a:xfrm>
            <a:off x="1183970" y="667663"/>
            <a:ext cx="4539847" cy="3421182"/>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80587" y="4310877"/>
            <a:ext cx="5070378" cy="4165461"/>
          </a:xfrm>
          <a:prstGeom prst="rect">
            <a:avLst/>
          </a:prstGeom>
          <a:solidFill>
            <a:srgbClr val="FFFFFF"/>
          </a:solidFill>
          <a:ln>
            <a:solidFill>
              <a:srgbClr val="000000"/>
            </a:solidFill>
            <a:miter lim="800000"/>
            <a:headEnd/>
            <a:tailEnd/>
          </a:ln>
        </p:spPr>
        <p:txBody>
          <a:bodyPr lIns="88752" tIns="44375" rIns="88752" bIns="44375"/>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038600"/>
            <a:ext cx="8153400" cy="1470025"/>
          </a:xfrm>
        </p:spPr>
        <p:txBody>
          <a:bodyPr/>
          <a:lstStyle/>
          <a:p>
            <a:pPr algn="ctr"/>
            <a:r>
              <a:rPr lang="en-CA" b="1" dirty="0"/>
              <a:t>Sign data hiding </a:t>
            </a:r>
            <a:r>
              <a:rPr lang="en-CA" b="1" dirty="0" smtClean="0"/>
              <a:t>simplification</a:t>
            </a:r>
            <a:br>
              <a:rPr lang="en-CA" b="1" dirty="0" smtClean="0"/>
            </a:br>
            <a:r>
              <a:rPr lang="en-CA" b="1" dirty="0"/>
              <a:t/>
            </a:r>
            <a:br>
              <a:rPr lang="en-CA" b="1" dirty="0"/>
            </a:br>
            <a:r>
              <a:rPr lang="en-CA" b="1" dirty="0" smtClean="0"/>
              <a:t>JCTVC-J0099</a:t>
            </a:r>
            <a:endParaRPr lang="en-US" dirty="0"/>
          </a:p>
        </p:txBody>
      </p:sp>
      <p:sp>
        <p:nvSpPr>
          <p:cNvPr id="3" name="Subtitle 2"/>
          <p:cNvSpPr>
            <a:spLocks noGrp="1"/>
          </p:cNvSpPr>
          <p:nvPr>
            <p:ph type="subTitle" idx="1"/>
          </p:nvPr>
        </p:nvSpPr>
        <p:spPr>
          <a:xfrm>
            <a:off x="3048000" y="5715000"/>
            <a:ext cx="3124200" cy="364390"/>
          </a:xfrm>
        </p:spPr>
        <p:txBody>
          <a:bodyPr/>
          <a:lstStyle/>
          <a:p>
            <a:pPr hangingPunct="0"/>
            <a:r>
              <a:rPr lang="en-CA" sz="1800" dirty="0" smtClean="0"/>
              <a:t>Joel Sole, </a:t>
            </a:r>
            <a:r>
              <a:rPr lang="en-US" sz="1800" dirty="0" smtClean="0"/>
              <a:t>Marta </a:t>
            </a:r>
            <a:r>
              <a:rPr lang="en-US" sz="1800" dirty="0"/>
              <a:t>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63512" y="904108"/>
            <a:ext cx="8904287" cy="5314950"/>
          </a:xfrm>
        </p:spPr>
        <p:txBody>
          <a:bodyPr>
            <a:normAutofit/>
          </a:bodyPr>
          <a:lstStyle/>
          <a:p>
            <a:r>
              <a:rPr lang="en-US" dirty="0" smtClean="0"/>
              <a:t>Sign data hiding was adopted in the 8</a:t>
            </a:r>
            <a:r>
              <a:rPr lang="en-US" baseline="30000" dirty="0" smtClean="0"/>
              <a:t>th</a:t>
            </a:r>
            <a:r>
              <a:rPr lang="en-US" dirty="0" smtClean="0"/>
              <a:t> JCT-VC meeting</a:t>
            </a:r>
          </a:p>
          <a:p>
            <a:endParaRPr lang="en-US" dirty="0"/>
          </a:p>
          <a:p>
            <a:r>
              <a:rPr lang="en-US" dirty="0" smtClean="0"/>
              <a:t>Sign of the first coefficient in a coefficient group (CG) not coded if a criterion is met</a:t>
            </a:r>
          </a:p>
          <a:p>
            <a:pPr lvl="1"/>
            <a:r>
              <a:rPr lang="en-US" dirty="0" smtClean="0"/>
              <a:t>Criterion: distance between the last and first non-zero coefficient in a CG </a:t>
            </a:r>
          </a:p>
          <a:p>
            <a:pPr marL="574675" lvl="2" indent="0" algn="ctr">
              <a:buNone/>
            </a:pPr>
            <a:r>
              <a:rPr lang="en-US" sz="1800" i="1" dirty="0" err="1" smtClean="0"/>
              <a:t>lastNZPosInCG</a:t>
            </a:r>
            <a:r>
              <a:rPr lang="en-US" sz="1800" i="1" dirty="0" smtClean="0"/>
              <a:t> </a:t>
            </a:r>
            <a:r>
              <a:rPr lang="en-US" sz="1800" i="1" dirty="0"/>
              <a:t>– </a:t>
            </a:r>
            <a:r>
              <a:rPr lang="en-US" sz="1800" i="1" dirty="0" err="1"/>
              <a:t>firstNZPosInCG</a:t>
            </a:r>
            <a:r>
              <a:rPr lang="en-US" sz="1800" i="1" dirty="0"/>
              <a:t> &gt;= </a:t>
            </a:r>
            <a:r>
              <a:rPr lang="en-US" sz="1800" i="1" dirty="0" smtClean="0"/>
              <a:t>4</a:t>
            </a:r>
            <a:endParaRPr lang="en-US" sz="1800" dirty="0"/>
          </a:p>
          <a:p>
            <a:pPr lvl="1"/>
            <a:r>
              <a:rPr lang="en-US" dirty="0" smtClean="0"/>
              <a:t>Sign embedded in the parity of the sum of the coefficient levels of the CG</a:t>
            </a:r>
          </a:p>
          <a:p>
            <a:pPr lvl="1"/>
            <a:endParaRPr lang="en-US" dirty="0" smtClean="0"/>
          </a:p>
          <a:p>
            <a:r>
              <a:rPr lang="en-US" dirty="0" smtClean="0"/>
              <a:t>Complexity of the criterion:</a:t>
            </a:r>
          </a:p>
          <a:p>
            <a:pPr marL="630237" lvl="1" indent="-342900">
              <a:buFont typeface="+mj-lt"/>
              <a:buAutoNum type="arabicPeriod"/>
            </a:pPr>
            <a:r>
              <a:rPr lang="en-US" dirty="0" smtClean="0"/>
              <a:t>Search the first and last coefficient in scanning order for each CG</a:t>
            </a:r>
          </a:p>
          <a:p>
            <a:pPr marL="630237" lvl="1" indent="-342900">
              <a:buFont typeface="+mj-lt"/>
              <a:buAutoNum type="arabicPeriod"/>
            </a:pPr>
            <a:r>
              <a:rPr lang="en-US" dirty="0" smtClean="0"/>
              <a:t>Test if the criterion is met for each CG</a:t>
            </a:r>
          </a:p>
          <a:p>
            <a:pPr lvl="1"/>
            <a:endParaRPr lang="en-US" dirty="0"/>
          </a:p>
          <a:p>
            <a:pPr hangingPunct="0"/>
            <a:r>
              <a:rPr lang="en-US" dirty="0" smtClean="0"/>
              <a:t>Proposed two methods to simplify the sign hiding criterion</a:t>
            </a:r>
          </a:p>
          <a:p>
            <a:pPr hangingPunct="0"/>
            <a:endParaRPr lang="en-US" dirty="0"/>
          </a:p>
          <a:p>
            <a:pPr lvl="2" hangingPunct="0"/>
            <a:endParaRPr lang="en-US" dirty="0"/>
          </a:p>
        </p:txBody>
      </p:sp>
    </p:spTree>
    <p:extLst>
      <p:ext uri="{BB962C8B-B14F-4D97-AF65-F5344CB8AC3E}">
        <p14:creationId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p:txBody>
          <a:bodyPr>
            <a:normAutofit/>
          </a:bodyPr>
          <a:lstStyle/>
          <a:p>
            <a:r>
              <a:rPr lang="en-US" dirty="0" smtClean="0"/>
              <a:t>Simplify hiding criterion</a:t>
            </a:r>
          </a:p>
          <a:p>
            <a:pPr lvl="1"/>
            <a:r>
              <a:rPr lang="en-US" dirty="0" smtClean="0"/>
              <a:t>Criterion: position of the </a:t>
            </a:r>
            <a:r>
              <a:rPr lang="en-US" dirty="0"/>
              <a:t>last </a:t>
            </a:r>
            <a:r>
              <a:rPr lang="en-US" dirty="0" smtClean="0"/>
              <a:t>non-zero </a:t>
            </a:r>
            <a:r>
              <a:rPr lang="en-US" dirty="0"/>
              <a:t>coefficient in a </a:t>
            </a:r>
            <a:r>
              <a:rPr lang="en-US" dirty="0" smtClean="0"/>
              <a:t>CG</a:t>
            </a:r>
          </a:p>
          <a:p>
            <a:pPr marL="287337" lvl="1" indent="0" algn="ctr">
              <a:buNone/>
            </a:pPr>
            <a:r>
              <a:rPr lang="en-US" i="1" dirty="0" err="1" smtClean="0"/>
              <a:t>lastNZPosInCG</a:t>
            </a:r>
            <a:r>
              <a:rPr lang="en-US" i="1" dirty="0" smtClean="0"/>
              <a:t> </a:t>
            </a:r>
            <a:r>
              <a:rPr lang="en-US" i="1" dirty="0"/>
              <a:t>&gt;= </a:t>
            </a:r>
            <a:r>
              <a:rPr lang="en-US" i="1" dirty="0" smtClean="0"/>
              <a:t>4</a:t>
            </a:r>
            <a:endParaRPr lang="en-US" dirty="0"/>
          </a:p>
          <a:p>
            <a:pPr lvl="1"/>
            <a:r>
              <a:rPr lang="en-US" dirty="0" smtClean="0"/>
              <a:t>No need to track the position of the first non-zero coefficient in a CG</a:t>
            </a:r>
          </a:p>
          <a:p>
            <a:pPr lvl="1"/>
            <a:r>
              <a:rPr lang="en-US" dirty="0" smtClean="0"/>
              <a:t>One subtraction saved per CG</a:t>
            </a:r>
          </a:p>
          <a:p>
            <a:pPr marL="457200" indent="-457200">
              <a:buFont typeface="+mj-lt"/>
              <a:buAutoNum type="arabicPeriod"/>
            </a:pPr>
            <a:endParaRPr lang="en-US" dirty="0" smtClean="0"/>
          </a:p>
          <a:p>
            <a:pPr marL="457200" indent="-457200">
              <a:buFont typeface="+mj-lt"/>
              <a:buAutoNum type="arabicPeriod"/>
            </a:pPr>
            <a:endParaRPr lang="en-US" dirty="0"/>
          </a:p>
          <a:p>
            <a:pPr marL="287337" lvl="1" indent="0">
              <a:buNone/>
            </a:pPr>
            <a:endParaRPr lang="en-US" dirty="0"/>
          </a:p>
          <a:p>
            <a:pPr lvl="1"/>
            <a:endParaRPr lang="en-US" dirty="0" smtClean="0"/>
          </a:p>
          <a:p>
            <a:pPr lvl="2" hangingPunct="0"/>
            <a:endParaRPr lang="en-US" dirty="0"/>
          </a:p>
        </p:txBody>
      </p:sp>
    </p:spTree>
    <p:extLst>
      <p:ext uri="{BB962C8B-B14F-4D97-AF65-F5344CB8AC3E}">
        <p14:creationId xmlns:p14="http://schemas.microsoft.com/office/powerpoint/2010/main" val="1889379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normAutofit/>
          </a:bodyPr>
          <a:lstStyle/>
          <a:p>
            <a:r>
              <a:rPr lang="en-US" dirty="0" smtClean="0"/>
              <a:t>Check criterion only once per TU; for the CG with the last non-zero:</a:t>
            </a:r>
          </a:p>
          <a:p>
            <a:pPr marL="287337" lvl="1" indent="0" algn="ctr">
              <a:buNone/>
            </a:pPr>
            <a:r>
              <a:rPr lang="en-US" i="1" dirty="0" err="1" smtClean="0"/>
              <a:t>lastNZPosInLastCG</a:t>
            </a:r>
            <a:r>
              <a:rPr lang="en-US" i="1" dirty="0" smtClean="0"/>
              <a:t> &gt;= 4</a:t>
            </a:r>
          </a:p>
          <a:p>
            <a:pPr lvl="1"/>
            <a:r>
              <a:rPr lang="en-US" i="1" dirty="0" err="1" smtClean="0"/>
              <a:t>lastNZPosInLastCG</a:t>
            </a:r>
            <a:r>
              <a:rPr lang="en-US" i="1" dirty="0" smtClean="0"/>
              <a:t> </a:t>
            </a:r>
            <a:r>
              <a:rPr lang="en-US" dirty="0" smtClean="0"/>
              <a:t>is obtained from the</a:t>
            </a:r>
            <a:r>
              <a:rPr lang="en-US" i="1" dirty="0" smtClean="0"/>
              <a:t> </a:t>
            </a:r>
            <a:r>
              <a:rPr lang="en-US" dirty="0" smtClean="0"/>
              <a:t>last non-zero in a TU signaled in the HEVC </a:t>
            </a:r>
            <a:r>
              <a:rPr lang="en-US" dirty="0" err="1" smtClean="0"/>
              <a:t>bitstream</a:t>
            </a:r>
            <a:endParaRPr lang="en-US" dirty="0" smtClean="0"/>
          </a:p>
          <a:p>
            <a:pPr lvl="1"/>
            <a:r>
              <a:rPr lang="en-US" dirty="0" smtClean="0"/>
              <a:t>All the other CG always hide the sign</a:t>
            </a:r>
          </a:p>
          <a:p>
            <a:pPr lvl="1"/>
            <a:endParaRPr lang="en-US" sz="2800" dirty="0"/>
          </a:p>
          <a:p>
            <a:pPr lvl="1"/>
            <a:endParaRPr lang="en-US" dirty="0" smtClean="0"/>
          </a:p>
          <a:p>
            <a:pPr lvl="1"/>
            <a:endParaRPr lang="en-US" dirty="0"/>
          </a:p>
          <a:p>
            <a:pPr lvl="1"/>
            <a:endParaRPr lang="en-US" dirty="0" smtClean="0"/>
          </a:p>
          <a:p>
            <a:pPr lvl="1"/>
            <a:endParaRPr lang="en-US" dirty="0"/>
          </a:p>
          <a:p>
            <a:endParaRPr lang="en-US" dirty="0" smtClean="0"/>
          </a:p>
          <a:p>
            <a:r>
              <a:rPr lang="en-US" dirty="0" smtClean="0"/>
              <a:t>Benefits</a:t>
            </a:r>
          </a:p>
          <a:p>
            <a:pPr lvl="1"/>
            <a:r>
              <a:rPr lang="en-US" dirty="0" smtClean="0"/>
              <a:t>No search of the position of the first and last non-zero coefficients in a CG</a:t>
            </a:r>
          </a:p>
          <a:p>
            <a:pPr lvl="1"/>
            <a:r>
              <a:rPr lang="en-US" dirty="0" smtClean="0"/>
              <a:t>No need to check the criterion within the CG loop</a:t>
            </a:r>
          </a:p>
          <a:p>
            <a:pPr lvl="1"/>
            <a:endParaRPr lang="en-US" dirty="0"/>
          </a:p>
          <a:p>
            <a:pPr lvl="1"/>
            <a:endParaRPr lang="en-US" dirty="0" smtClean="0"/>
          </a:p>
          <a:p>
            <a:pPr lvl="2" hangingPunct="0"/>
            <a:endParaRPr lang="en-US" dirty="0"/>
          </a:p>
        </p:txBody>
      </p:sp>
      <p:sp>
        <p:nvSpPr>
          <p:cNvPr id="4" name="TextBox 3"/>
          <p:cNvSpPr txBox="1"/>
          <p:nvPr/>
        </p:nvSpPr>
        <p:spPr>
          <a:xfrm>
            <a:off x="396949" y="2926080"/>
            <a:ext cx="4128053" cy="2062103"/>
          </a:xfrm>
          <a:prstGeom prst="rect">
            <a:avLst/>
          </a:prstGeom>
          <a:noFill/>
        </p:spPr>
        <p:txBody>
          <a:bodyPr wrap="none" rtlCol="0">
            <a:spAutoFit/>
          </a:bodyPr>
          <a:lstStyle/>
          <a:p>
            <a:r>
              <a:rPr lang="en-US" sz="1600" b="1" dirty="0" smtClean="0"/>
              <a:t>HM7.0</a:t>
            </a:r>
          </a:p>
          <a:p>
            <a:r>
              <a:rPr lang="en-US" sz="1600" dirty="0" smtClean="0"/>
              <a:t>For each CG</a:t>
            </a:r>
          </a:p>
          <a:p>
            <a:r>
              <a:rPr lang="en-US" sz="1600" dirty="0" smtClean="0">
                <a:solidFill>
                  <a:srgbClr val="FF0000"/>
                </a:solidFill>
              </a:rPr>
              <a:t>   Find </a:t>
            </a:r>
            <a:r>
              <a:rPr lang="en-US" sz="1600" dirty="0" err="1" smtClean="0">
                <a:solidFill>
                  <a:srgbClr val="FF0000"/>
                </a:solidFill>
              </a:rPr>
              <a:t>LastNZ</a:t>
            </a:r>
            <a:endParaRPr lang="en-US" sz="1600" dirty="0" smtClean="0">
              <a:solidFill>
                <a:srgbClr val="FF0000"/>
              </a:solidFill>
            </a:endParaRPr>
          </a:p>
          <a:p>
            <a:r>
              <a:rPr lang="en-US" sz="1600" dirty="0" smtClean="0">
                <a:solidFill>
                  <a:srgbClr val="FF0000"/>
                </a:solidFill>
              </a:rPr>
              <a:t>   Find </a:t>
            </a:r>
            <a:r>
              <a:rPr lang="en-US" sz="1600" dirty="0" err="1" smtClean="0">
                <a:solidFill>
                  <a:srgbClr val="FF0000"/>
                </a:solidFill>
              </a:rPr>
              <a:t>FirstNZ</a:t>
            </a:r>
            <a:endParaRPr lang="en-US" sz="1600" dirty="0" smtClean="0">
              <a:solidFill>
                <a:srgbClr val="FF0000"/>
              </a:solidFill>
            </a:endParaRPr>
          </a:p>
          <a:p>
            <a:r>
              <a:rPr lang="en-US" sz="1600" dirty="0" smtClean="0">
                <a:solidFill>
                  <a:srgbClr val="FF0000"/>
                </a:solidFill>
              </a:rPr>
              <a:t>   </a:t>
            </a:r>
            <a:r>
              <a:rPr lang="en-US" sz="1600" dirty="0" err="1" smtClean="0">
                <a:solidFill>
                  <a:srgbClr val="FF0000"/>
                </a:solidFill>
              </a:rPr>
              <a:t>signHidden</a:t>
            </a:r>
            <a:r>
              <a:rPr lang="en-US" sz="1600" dirty="0" smtClean="0">
                <a:solidFill>
                  <a:srgbClr val="FF0000"/>
                </a:solidFill>
              </a:rPr>
              <a:t> = </a:t>
            </a:r>
            <a:r>
              <a:rPr lang="en-US" sz="1600" dirty="0" err="1" smtClean="0">
                <a:solidFill>
                  <a:srgbClr val="FF0000"/>
                </a:solidFill>
              </a:rPr>
              <a:t>LastNZ-FirstNZ</a:t>
            </a:r>
            <a:r>
              <a:rPr lang="en-US" sz="1600" dirty="0" smtClean="0">
                <a:solidFill>
                  <a:srgbClr val="FF0000"/>
                </a:solidFill>
              </a:rPr>
              <a:t> &gt;=4 ? 1 : 0</a:t>
            </a:r>
          </a:p>
          <a:p>
            <a:r>
              <a:rPr lang="en-US" sz="1600" dirty="0" smtClean="0"/>
              <a:t>   </a:t>
            </a:r>
            <a:r>
              <a:rPr lang="en-US" sz="1600" dirty="0" smtClean="0"/>
              <a:t>if(</a:t>
            </a:r>
            <a:r>
              <a:rPr lang="en-US" sz="1600" dirty="0" err="1" smtClean="0"/>
              <a:t>signHidden</a:t>
            </a:r>
            <a:r>
              <a:rPr lang="en-US" sz="1600" dirty="0"/>
              <a:t>) </a:t>
            </a:r>
            <a:r>
              <a:rPr lang="en-US" sz="1600" dirty="0" smtClean="0"/>
              <a:t>{ </a:t>
            </a:r>
            <a:r>
              <a:rPr lang="en-US" sz="1600" dirty="0" err="1" smtClean="0"/>
              <a:t>computeSign</a:t>
            </a:r>
            <a:r>
              <a:rPr lang="en-US" sz="1600" dirty="0" smtClean="0"/>
              <a:t>() } </a:t>
            </a:r>
            <a:endParaRPr lang="en-US" sz="1600" dirty="0" smtClean="0"/>
          </a:p>
          <a:p>
            <a:r>
              <a:rPr lang="en-US" sz="1600" dirty="0" smtClean="0"/>
              <a:t>end</a:t>
            </a:r>
          </a:p>
          <a:p>
            <a:endParaRPr lang="en-US" sz="1600" dirty="0"/>
          </a:p>
        </p:txBody>
      </p:sp>
      <p:sp>
        <p:nvSpPr>
          <p:cNvPr id="5" name="TextBox 4"/>
          <p:cNvSpPr txBox="1"/>
          <p:nvPr/>
        </p:nvSpPr>
        <p:spPr>
          <a:xfrm>
            <a:off x="4572000" y="2926080"/>
            <a:ext cx="4354077" cy="1815882"/>
          </a:xfrm>
          <a:prstGeom prst="rect">
            <a:avLst/>
          </a:prstGeom>
          <a:noFill/>
        </p:spPr>
        <p:txBody>
          <a:bodyPr wrap="none" rtlCol="0">
            <a:spAutoFit/>
          </a:bodyPr>
          <a:lstStyle/>
          <a:p>
            <a:r>
              <a:rPr lang="en-US" sz="1600" b="1" dirty="0" smtClean="0"/>
              <a:t>Proposed</a:t>
            </a:r>
          </a:p>
          <a:p>
            <a:r>
              <a:rPr lang="en-US" sz="1600" dirty="0" err="1">
                <a:solidFill>
                  <a:srgbClr val="FF0000"/>
                </a:solidFill>
              </a:rPr>
              <a:t>signHidden</a:t>
            </a:r>
            <a:r>
              <a:rPr lang="en-US" sz="1600" dirty="0">
                <a:solidFill>
                  <a:srgbClr val="FF0000"/>
                </a:solidFill>
              </a:rPr>
              <a:t> = </a:t>
            </a:r>
            <a:r>
              <a:rPr lang="en-US" sz="1600" i="1" dirty="0" err="1">
                <a:solidFill>
                  <a:srgbClr val="FF0000"/>
                </a:solidFill>
              </a:rPr>
              <a:t>lastNZPosInLastCG</a:t>
            </a:r>
            <a:r>
              <a:rPr lang="en-US" sz="1600" i="1" dirty="0">
                <a:solidFill>
                  <a:srgbClr val="FF0000"/>
                </a:solidFill>
              </a:rPr>
              <a:t> </a:t>
            </a:r>
            <a:r>
              <a:rPr lang="en-US" sz="1600" dirty="0" smtClean="0">
                <a:solidFill>
                  <a:srgbClr val="FF0000"/>
                </a:solidFill>
              </a:rPr>
              <a:t>&gt;= 4 ? 1 : 0</a:t>
            </a:r>
          </a:p>
          <a:p>
            <a:r>
              <a:rPr lang="en-US" sz="1600" dirty="0" smtClean="0"/>
              <a:t>For each CG</a:t>
            </a:r>
          </a:p>
          <a:p>
            <a:r>
              <a:rPr lang="en-US" sz="1600" dirty="0"/>
              <a:t> </a:t>
            </a:r>
            <a:r>
              <a:rPr lang="en-US" sz="1600" dirty="0"/>
              <a:t>  if(</a:t>
            </a:r>
            <a:r>
              <a:rPr lang="en-US" sz="1600" dirty="0" err="1"/>
              <a:t>signHidden</a:t>
            </a:r>
            <a:r>
              <a:rPr lang="en-US" sz="1600" dirty="0"/>
              <a:t>) </a:t>
            </a:r>
            <a:r>
              <a:rPr lang="en-US" sz="1600" dirty="0" smtClean="0"/>
              <a:t>{ </a:t>
            </a:r>
            <a:r>
              <a:rPr lang="en-US" sz="1600" dirty="0" err="1" smtClean="0"/>
              <a:t>computeSign</a:t>
            </a:r>
            <a:r>
              <a:rPr lang="en-US" sz="1600" dirty="0"/>
              <a:t>()</a:t>
            </a:r>
            <a:r>
              <a:rPr lang="en-US" sz="1600" dirty="0" smtClean="0"/>
              <a:t> </a:t>
            </a:r>
            <a:r>
              <a:rPr lang="en-US" sz="1600" dirty="0"/>
              <a:t>} </a:t>
            </a:r>
          </a:p>
          <a:p>
            <a:r>
              <a:rPr lang="en-US" sz="1600" dirty="0" smtClean="0"/>
              <a:t>   </a:t>
            </a:r>
            <a:r>
              <a:rPr lang="en-US" sz="1600" dirty="0" err="1" smtClean="0"/>
              <a:t>signHidden</a:t>
            </a:r>
            <a:r>
              <a:rPr lang="en-US" sz="1600" dirty="0" smtClean="0"/>
              <a:t> = 1</a:t>
            </a:r>
          </a:p>
          <a:p>
            <a:r>
              <a:rPr lang="en-US" sz="1600" dirty="0" smtClean="0"/>
              <a:t>end</a:t>
            </a:r>
          </a:p>
          <a:p>
            <a:endParaRPr lang="en-US" sz="1600" dirty="0"/>
          </a:p>
        </p:txBody>
      </p:sp>
    </p:spTree>
    <p:extLst>
      <p:ext uri="{BB962C8B-B14F-4D97-AF65-F5344CB8AC3E}">
        <p14:creationId xmlns:p14="http://schemas.microsoft.com/office/powerpoint/2010/main" val="3575124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a:t>
            </a:r>
            <a:endParaRPr lang="en-US" dirty="0"/>
          </a:p>
        </p:txBody>
      </p:sp>
      <p:sp>
        <p:nvSpPr>
          <p:cNvPr id="3" name="Content Placeholder 2"/>
          <p:cNvSpPr>
            <a:spLocks noGrp="1"/>
          </p:cNvSpPr>
          <p:nvPr>
            <p:ph idx="1"/>
          </p:nvPr>
        </p:nvSpPr>
        <p:spPr/>
        <p:txBody>
          <a:bodyPr>
            <a:normAutofit/>
          </a:bodyPr>
          <a:lstStyle/>
          <a:p>
            <a:r>
              <a:rPr lang="en-US" dirty="0" smtClean="0"/>
              <a:t>Results in common conditions and RDOQ off case </a:t>
            </a:r>
          </a:p>
          <a:p>
            <a:pPr lvl="1"/>
            <a:r>
              <a:rPr lang="en-US" dirty="0"/>
              <a:t>Method 1 cross-checked by Sony in </a:t>
            </a:r>
            <a:r>
              <a:rPr lang="en-US" dirty="0" smtClean="0"/>
              <a:t>JCTVC-J0377</a:t>
            </a:r>
            <a:endParaRPr lang="en-US" dirty="0"/>
          </a:p>
          <a:p>
            <a:pPr lvl="1"/>
            <a:r>
              <a:rPr lang="en-US" dirty="0"/>
              <a:t>Method 2 cross-checked by BBC in </a:t>
            </a:r>
            <a:r>
              <a:rPr lang="en-US" dirty="0" smtClean="0"/>
              <a:t>JTCVC-J0431</a:t>
            </a:r>
          </a:p>
          <a:p>
            <a:pPr lvl="1"/>
            <a:r>
              <a:rPr lang="en-US" kern="1200" dirty="0"/>
              <a:t>M2 RDOQ </a:t>
            </a:r>
            <a:r>
              <a:rPr lang="en-US" kern="1200" dirty="0" smtClean="0"/>
              <a:t>improved shows encoder-only improvements in the RDOQ function</a:t>
            </a:r>
          </a:p>
          <a:p>
            <a:pPr lvl="1"/>
            <a:endParaRPr lang="en-US" dirty="0">
              <a:latin typeface="Times New Roman"/>
              <a:ea typeface="Times New Roman"/>
            </a:endParaRPr>
          </a:p>
          <a:p>
            <a:pPr lvl="1"/>
            <a:endParaRPr lang="en-US" dirty="0"/>
          </a:p>
          <a:p>
            <a:pPr lvl="2" hangingPunct="0"/>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635144842"/>
              </p:ext>
            </p:extLst>
          </p:nvPr>
        </p:nvGraphicFramePr>
        <p:xfrm>
          <a:off x="533400" y="2743200"/>
          <a:ext cx="7924800" cy="3041441"/>
        </p:xfrm>
        <a:graphic>
          <a:graphicData uri="http://schemas.openxmlformats.org/drawingml/2006/table">
            <a:tbl>
              <a:tblPr firstRow="1" firstCol="1" bandRow="1">
                <a:tableStyleId>{5C22544A-7EE6-4342-B048-85BDC9FD1C3A}</a:tableStyleId>
              </a:tblPr>
              <a:tblGrid>
                <a:gridCol w="1835366"/>
                <a:gridCol w="909416"/>
                <a:gridCol w="992090"/>
                <a:gridCol w="1074763"/>
                <a:gridCol w="992090"/>
                <a:gridCol w="1157439"/>
                <a:gridCol w="963636"/>
              </a:tblGrid>
              <a:tr h="722651">
                <a:tc>
                  <a:txBody>
                    <a:bodyPr/>
                    <a:lstStyle/>
                    <a:p>
                      <a:pPr marL="0" marR="0" algn="ctr">
                        <a:spcBef>
                          <a:spcPts val="0"/>
                        </a:spcBef>
                        <a:spcAft>
                          <a:spcPts val="0"/>
                        </a:spcAft>
                      </a:pPr>
                      <a:r>
                        <a:rPr lang="en-US" sz="1400" kern="1200" dirty="0">
                          <a:effectLst/>
                        </a:rPr>
                        <a:t> </a:t>
                      </a:r>
                      <a:r>
                        <a:rPr lang="en-US" sz="1400" kern="1200" dirty="0" smtClean="0">
                          <a:effectLst/>
                        </a:rPr>
                        <a:t>Method</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AI-HE10</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RA-HE10</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LB-HE10</a:t>
                      </a:r>
                      <a:endParaRPr lang="en-US" sz="1400" dirty="0">
                        <a:effectLst/>
                        <a:latin typeface="Times New Roman"/>
                        <a:ea typeface="Times New Roman"/>
                      </a:endParaRPr>
                    </a:p>
                  </a:txBody>
                  <a:tcPr marL="68580" marR="68580" marT="0" marB="0" anchor="ctr"/>
                </a:tc>
              </a:tr>
              <a:tr h="463758">
                <a:tc>
                  <a:txBody>
                    <a:bodyPr/>
                    <a:lstStyle/>
                    <a:p>
                      <a:pPr marL="0" marR="0">
                        <a:spcBef>
                          <a:spcPts val="0"/>
                        </a:spcBef>
                        <a:spcAft>
                          <a:spcPts val="0"/>
                        </a:spcAft>
                      </a:pPr>
                      <a:r>
                        <a:rPr lang="en-US" sz="1400" kern="1200" dirty="0" smtClean="0">
                          <a:effectLst/>
                        </a:rPr>
                        <a:t>M1</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-0.09</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-0.05</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-0.09</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0.01</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0.03</a:t>
                      </a:r>
                      <a:endParaRPr lang="en-US" sz="1600" dirty="0">
                        <a:effectLst/>
                        <a:latin typeface="+mn-lt"/>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Times New Roman"/>
                        </a:rPr>
                        <a:t>0.09</a:t>
                      </a:r>
                      <a:endParaRPr lang="en-US" sz="1600" dirty="0">
                        <a:effectLst/>
                        <a:latin typeface="+mn-lt"/>
                        <a:ea typeface="Times New Roman"/>
                      </a:endParaRPr>
                    </a:p>
                  </a:txBody>
                  <a:tcPr marL="68580" marR="68580" marT="0" marB="0" anchor="ctr"/>
                </a:tc>
              </a:tr>
              <a:tr h="463758">
                <a:tc>
                  <a:txBody>
                    <a:bodyPr/>
                    <a:lstStyle/>
                    <a:p>
                      <a:pPr marL="0" marR="0">
                        <a:spcBef>
                          <a:spcPts val="0"/>
                        </a:spcBef>
                        <a:spcAft>
                          <a:spcPts val="0"/>
                        </a:spcAft>
                      </a:pPr>
                      <a:r>
                        <a:rPr lang="en-US" sz="1400" kern="1200" dirty="0" smtClean="0">
                          <a:effectLst/>
                        </a:rPr>
                        <a:t>M1 – RDOQ off</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-0.11</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-0.15</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-0.16</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-0.13</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-0.10</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-0.08</a:t>
                      </a:r>
                      <a:endParaRPr lang="en-US" sz="1600" dirty="0">
                        <a:effectLst/>
                        <a:latin typeface="+mn-lt"/>
                        <a:ea typeface="Batang"/>
                      </a:endParaRPr>
                    </a:p>
                  </a:txBody>
                  <a:tcPr marL="68580" marR="68580" marT="0" marB="0" anchor="ctr"/>
                </a:tc>
              </a:tr>
              <a:tr h="463758">
                <a:tc>
                  <a:txBody>
                    <a:bodyPr/>
                    <a:lstStyle/>
                    <a:p>
                      <a:pPr marL="0" marR="0">
                        <a:spcBef>
                          <a:spcPts val="0"/>
                        </a:spcBef>
                        <a:spcAft>
                          <a:spcPts val="0"/>
                        </a:spcAft>
                      </a:pPr>
                      <a:r>
                        <a:rPr lang="en-US" sz="1400" kern="1200" dirty="0" smtClean="0">
                          <a:effectLst/>
                        </a:rPr>
                        <a:t>M2 </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-0.09</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-0.06</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-0.07</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0.01</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0.03</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0.10</a:t>
                      </a:r>
                      <a:endParaRPr lang="en-US" sz="1600" dirty="0">
                        <a:effectLst/>
                        <a:latin typeface="+mn-lt"/>
                        <a:ea typeface="Batang"/>
                      </a:endParaRPr>
                    </a:p>
                  </a:txBody>
                  <a:tcPr marL="68580" marR="68580" marT="0" marB="0" anchor="ctr"/>
                </a:tc>
              </a:tr>
              <a:tr h="463758">
                <a:tc>
                  <a:txBody>
                    <a:bodyPr/>
                    <a:lstStyle/>
                    <a:p>
                      <a:pPr marL="0" marR="0">
                        <a:spcBef>
                          <a:spcPts val="0"/>
                        </a:spcBef>
                        <a:spcAft>
                          <a:spcPts val="0"/>
                        </a:spcAft>
                      </a:pPr>
                      <a:r>
                        <a:rPr lang="en-US" sz="1400" kern="1200" dirty="0" smtClean="0">
                          <a:effectLst/>
                        </a:rPr>
                        <a:t>M2 RDOQ</a:t>
                      </a:r>
                      <a:r>
                        <a:rPr lang="en-US" sz="1400" kern="1200" baseline="0" dirty="0" smtClean="0">
                          <a:effectLst/>
                        </a:rPr>
                        <a:t> improved</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-0.10</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-0.08</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-0.11</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-0.26</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-0.37</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-0.60</a:t>
                      </a:r>
                      <a:endParaRPr lang="en-US" sz="1600" dirty="0">
                        <a:effectLst/>
                        <a:latin typeface="+mn-lt"/>
                        <a:ea typeface="Batang"/>
                      </a:endParaRPr>
                    </a:p>
                  </a:txBody>
                  <a:tcPr marL="68580" marR="68580" marT="0" marB="0" anchor="ctr"/>
                </a:tc>
              </a:tr>
              <a:tr h="463758">
                <a:tc>
                  <a:txBody>
                    <a:bodyPr/>
                    <a:lstStyle/>
                    <a:p>
                      <a:pPr marL="0" marR="0">
                        <a:spcBef>
                          <a:spcPts val="0"/>
                        </a:spcBef>
                        <a:spcAft>
                          <a:spcPts val="0"/>
                        </a:spcAft>
                      </a:pPr>
                      <a:r>
                        <a:rPr lang="en-US" sz="1400" kern="1200" dirty="0" smtClean="0">
                          <a:effectLst/>
                        </a:rPr>
                        <a:t>M2 – RDOQ off</a:t>
                      </a:r>
                      <a:endParaRPr lang="en-US" sz="1400" dirty="0">
                        <a:effectLst/>
                        <a:latin typeface="Times New Roman"/>
                        <a:ea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-0.11</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-0.19</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-0.27</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-0.14</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-0.17</a:t>
                      </a:r>
                      <a:endParaRPr lang="en-US" sz="1600" dirty="0">
                        <a:effectLst/>
                        <a:latin typeface="+mn-lt"/>
                        <a:ea typeface="Batang"/>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600" dirty="0" smtClean="0">
                          <a:effectLst/>
                          <a:latin typeface="+mn-lt"/>
                          <a:ea typeface="Batang"/>
                        </a:rPr>
                        <a:t>-0.19</a:t>
                      </a:r>
                      <a:endParaRPr lang="en-US" sz="1600" dirty="0">
                        <a:effectLst/>
                        <a:latin typeface="+mn-lt"/>
                        <a:ea typeface="Batang"/>
                      </a:endParaRPr>
                    </a:p>
                  </a:txBody>
                  <a:tcPr marL="68580" marR="68580" marT="0" marB="0" anchor="ctr"/>
                </a:tc>
              </a:tr>
            </a:tbl>
          </a:graphicData>
        </a:graphic>
      </p:graphicFrame>
    </p:spTree>
    <p:extLst>
      <p:ext uri="{BB962C8B-B14F-4D97-AF65-F5344CB8AC3E}">
        <p14:creationId xmlns:p14="http://schemas.microsoft.com/office/powerpoint/2010/main" val="861815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63512" y="904108"/>
            <a:ext cx="8828087" cy="5314950"/>
          </a:xfrm>
        </p:spPr>
        <p:txBody>
          <a:bodyPr/>
          <a:lstStyle/>
          <a:p>
            <a:r>
              <a:rPr lang="en-US" dirty="0"/>
              <a:t>P</a:t>
            </a:r>
            <a:r>
              <a:rPr lang="en-US" dirty="0" smtClean="0"/>
              <a:t>roposed </a:t>
            </a:r>
            <a:r>
              <a:rPr lang="en-US" dirty="0" smtClean="0"/>
              <a:t>methods provide </a:t>
            </a:r>
            <a:r>
              <a:rPr lang="en-US" dirty="0" smtClean="0"/>
              <a:t>better performance and less complexity than the sign data hiding criterion in HM7.0</a:t>
            </a:r>
            <a:endParaRPr lang="en-US" dirty="0" smtClean="0"/>
          </a:p>
          <a:p>
            <a:endParaRPr lang="en-US" dirty="0" smtClean="0"/>
          </a:p>
          <a:p>
            <a:r>
              <a:rPr lang="en-US" dirty="0" smtClean="0"/>
              <a:t>Method </a:t>
            </a:r>
            <a:r>
              <a:rPr lang="en-US" dirty="0" smtClean="0"/>
              <a:t>1 simplifies the criterion</a:t>
            </a:r>
          </a:p>
          <a:p>
            <a:endParaRPr lang="en-US" dirty="0" smtClean="0"/>
          </a:p>
          <a:p>
            <a:r>
              <a:rPr lang="en-US" dirty="0" smtClean="0"/>
              <a:t>Method </a:t>
            </a:r>
            <a:r>
              <a:rPr lang="en-US" dirty="0" smtClean="0"/>
              <a:t>2 takes the sign hiding criterion computation out of the coefficients loop</a:t>
            </a:r>
          </a:p>
          <a:p>
            <a:pPr marL="0" indent="0">
              <a:buNone/>
            </a:pPr>
            <a:endParaRPr lang="en-US" dirty="0"/>
          </a:p>
        </p:txBody>
      </p:sp>
    </p:spTree>
    <p:extLst>
      <p:ext uri="{BB962C8B-B14F-4D97-AF65-F5344CB8AC3E}">
        <p14:creationId xmlns:p14="http://schemas.microsoft.com/office/powerpoint/2010/main" val="1154022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2032</TotalTime>
  <Words>413</Words>
  <Application>Microsoft Office PowerPoint</Application>
  <PresentationFormat>On-screen Show (4:3)</PresentationFormat>
  <Paragraphs>109</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JCTVC-D257</vt:lpstr>
      <vt:lpstr>Sign data hiding simplification  JCTVC-J0099</vt:lpstr>
      <vt:lpstr>Introduction</vt:lpstr>
      <vt:lpstr>Method 1</vt:lpstr>
      <vt:lpstr>Method 2</vt:lpstr>
      <vt:lpstr>Performance</vt:lpstr>
      <vt:lpstr>Conclusion</vt:lpstr>
      <vt:lpstr>PowerPoint Presentation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129</cp:revision>
  <dcterms:created xsi:type="dcterms:W3CDTF">2011-12-07T01:29:30Z</dcterms:created>
  <dcterms:modified xsi:type="dcterms:W3CDTF">2012-07-10T14:38:30Z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