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50" r:id="rId2"/>
    <p:sldId id="376" r:id="rId3"/>
    <p:sldId id="378" r:id="rId4"/>
    <p:sldId id="290" r:id="rId5"/>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25" d="100"/>
          <a:sy n="125" d="100"/>
        </p:scale>
        <p:origin x="-378" y="79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H:\J-July_2012-Stockholm\Contributions\J0098%20RefIdx\bypas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400" dirty="0"/>
              <a:t>Average </a:t>
            </a:r>
            <a:r>
              <a:rPr lang="en-US" sz="1400" dirty="0" smtClean="0"/>
              <a:t>reference index </a:t>
            </a:r>
            <a:r>
              <a:rPr lang="en-US" sz="1400" dirty="0"/>
              <a:t>bins </a:t>
            </a:r>
            <a:r>
              <a:rPr lang="en-US" sz="1400" dirty="0" smtClean="0"/>
              <a:t>bypass coded</a:t>
            </a:r>
            <a:endParaRPr lang="en-US" sz="1400" dirty="0"/>
          </a:p>
        </c:rich>
      </c:tx>
      <c:layout/>
      <c:overlay val="0"/>
    </c:title>
    <c:autoTitleDeleted val="0"/>
    <c:plotArea>
      <c:layout/>
      <c:barChart>
        <c:barDir val="col"/>
        <c:grouping val="clustered"/>
        <c:varyColors val="0"/>
        <c:ser>
          <c:idx val="0"/>
          <c:order val="0"/>
          <c:spPr>
            <a:solidFill>
              <a:schemeClr val="accent1">
                <a:lumMod val="75000"/>
              </a:schemeClr>
            </a:solidFill>
          </c:spPr>
          <c:invertIfNegative val="0"/>
          <c:cat>
            <c:strRef>
              <c:f>Sheet1!$A$1:$A$4</c:f>
              <c:strCache>
                <c:ptCount val="4"/>
                <c:pt idx="0">
                  <c:v>RA-Main</c:v>
                </c:pt>
                <c:pt idx="1">
                  <c:v>RA-HE10</c:v>
                </c:pt>
                <c:pt idx="2">
                  <c:v>LB-Main</c:v>
                </c:pt>
                <c:pt idx="3">
                  <c:v>LB-HE10</c:v>
                </c:pt>
              </c:strCache>
            </c:strRef>
          </c:cat>
          <c:val>
            <c:numRef>
              <c:f>Sheet1!$B$1:$B$4</c:f>
              <c:numCache>
                <c:formatCode>0%</c:formatCode>
                <c:ptCount val="4"/>
                <c:pt idx="0">
                  <c:v>0.05</c:v>
                </c:pt>
                <c:pt idx="1">
                  <c:v>0.05</c:v>
                </c:pt>
                <c:pt idx="2">
                  <c:v>0.11</c:v>
                </c:pt>
                <c:pt idx="3">
                  <c:v>0.1</c:v>
                </c:pt>
              </c:numCache>
            </c:numRef>
          </c:val>
        </c:ser>
        <c:dLbls>
          <c:showLegendKey val="0"/>
          <c:showVal val="1"/>
          <c:showCatName val="0"/>
          <c:showSerName val="0"/>
          <c:showPercent val="0"/>
          <c:showBubbleSize val="0"/>
        </c:dLbls>
        <c:gapWidth val="150"/>
        <c:axId val="62487552"/>
        <c:axId val="62493440"/>
      </c:barChart>
      <c:catAx>
        <c:axId val="62487552"/>
        <c:scaling>
          <c:orientation val="minMax"/>
        </c:scaling>
        <c:delete val="0"/>
        <c:axPos val="b"/>
        <c:majorTickMark val="none"/>
        <c:minorTickMark val="none"/>
        <c:tickLblPos val="nextTo"/>
        <c:crossAx val="62493440"/>
        <c:crossesAt val="0"/>
        <c:auto val="1"/>
        <c:lblAlgn val="ctr"/>
        <c:lblOffset val="100"/>
        <c:noMultiLvlLbl val="0"/>
      </c:catAx>
      <c:valAx>
        <c:axId val="62493440"/>
        <c:scaling>
          <c:orientation val="minMax"/>
        </c:scaling>
        <c:delete val="1"/>
        <c:axPos val="l"/>
        <c:numFmt formatCode="0%" sourceLinked="1"/>
        <c:majorTickMark val="none"/>
        <c:minorTickMark val="none"/>
        <c:tickLblPos val="nextTo"/>
        <c:crossAx val="62487552"/>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4</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500" y="4414943"/>
            <a:ext cx="8465820" cy="1540334"/>
          </a:xfrm>
        </p:spPr>
        <p:txBody>
          <a:bodyPr/>
          <a:lstStyle/>
          <a:p>
            <a:pPr algn="ctr"/>
            <a:r>
              <a:rPr lang="en-US" b="1" dirty="0" smtClean="0"/>
              <a:t>J0098: </a:t>
            </a:r>
            <a:r>
              <a:rPr lang="en-CA" b="1" dirty="0"/>
              <a:t>Bypass bins for reference index coding</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Joel Sole, </a:t>
            </a:r>
            <a:r>
              <a:rPr lang="en-US" sz="1800" dirty="0" err="1" smtClean="0"/>
              <a:t>Xianglin</a:t>
            </a:r>
            <a:r>
              <a:rPr lang="en-US" sz="1800" dirty="0" smtClean="0"/>
              <a:t> Wang, Marta </a:t>
            </a:r>
            <a:r>
              <a:rPr lang="en-US" sz="1800" dirty="0" err="1" smtClean="0"/>
              <a:t>Karczewicz</a:t>
            </a:r>
            <a:r>
              <a:rPr lang="en-US" sz="1800" dirty="0" smtClean="0"/>
              <a:t> (Qualcomm)</a:t>
            </a:r>
            <a:br>
              <a:rPr lang="en-US" sz="1800" dirty="0" smtClean="0"/>
            </a:br>
            <a:r>
              <a:rPr lang="en-US" sz="1800" dirty="0" smtClean="0"/>
              <a:t/>
            </a:r>
            <a:br>
              <a:rPr lang="en-US" sz="1800" dirty="0" smtClean="0"/>
            </a:br>
            <a:r>
              <a:rPr lang="en-CA" sz="1800" dirty="0"/>
              <a:t>Vivienne </a:t>
            </a:r>
            <a:r>
              <a:rPr lang="en-CA" sz="1800" dirty="0" err="1"/>
              <a:t>Sze</a:t>
            </a:r>
            <a:r>
              <a:rPr lang="en-CA" sz="1800" dirty="0"/>
              <a:t>, Madhukar Budagavi </a:t>
            </a:r>
            <a:r>
              <a:rPr lang="en-CA" sz="1800" dirty="0" smtClean="0"/>
              <a:t>(TI)</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Reference index coding</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Current HM</a:t>
            </a:r>
          </a:p>
          <a:p>
            <a:pPr lvl="1"/>
            <a:r>
              <a:rPr lang="en-US" dirty="0" smtClean="0"/>
              <a:t>All reference index bins are context coded</a:t>
            </a:r>
          </a:p>
          <a:p>
            <a:pPr lvl="1"/>
            <a:r>
              <a:rPr lang="en-US" dirty="0" smtClean="0"/>
              <a:t>Three contexts are used</a:t>
            </a:r>
          </a:p>
          <a:p>
            <a:pPr lvl="2"/>
            <a:r>
              <a:rPr lang="en-US" dirty="0" smtClean="0"/>
              <a:t>(bin0), (bin1), (bin2 and later bins)</a:t>
            </a:r>
          </a:p>
          <a:p>
            <a:pPr marL="287337" lvl="1" indent="0">
              <a:buNone/>
            </a:pPr>
            <a:endParaRPr lang="en-US" dirty="0" smtClean="0"/>
          </a:p>
          <a:p>
            <a:r>
              <a:rPr lang="en-US" dirty="0" smtClean="0"/>
              <a:t>Proposal (as in I0352)</a:t>
            </a:r>
          </a:p>
          <a:p>
            <a:pPr lvl="1"/>
            <a:r>
              <a:rPr lang="en-US" dirty="0" smtClean="0"/>
              <a:t>Same </a:t>
            </a:r>
            <a:r>
              <a:rPr lang="en-US" dirty="0" err="1" smtClean="0"/>
              <a:t>binarization</a:t>
            </a:r>
            <a:r>
              <a:rPr lang="en-US" dirty="0" smtClean="0"/>
              <a:t> as in HM7.0</a:t>
            </a:r>
          </a:p>
          <a:p>
            <a:pPr lvl="1"/>
            <a:r>
              <a:rPr lang="en-US" dirty="0"/>
              <a:t>Apply bypass mode starting from the </a:t>
            </a:r>
            <a:r>
              <a:rPr lang="en-US" dirty="0" smtClean="0"/>
              <a:t>bin2</a:t>
            </a:r>
          </a:p>
          <a:p>
            <a:pPr lvl="1"/>
            <a:endParaRPr lang="en-US" dirty="0" smtClean="0"/>
          </a:p>
          <a:p>
            <a:pPr lvl="1"/>
            <a:endParaRPr lang="en-US" dirty="0"/>
          </a:p>
          <a:p>
            <a:pPr lvl="1"/>
            <a:endParaRPr lang="en-US" dirty="0" smtClean="0"/>
          </a:p>
          <a:p>
            <a:pPr lvl="1"/>
            <a:endParaRPr lang="en-US" dirty="0" smtClean="0"/>
          </a:p>
          <a:p>
            <a:pPr lvl="1"/>
            <a:r>
              <a:rPr lang="en-US" dirty="0" smtClean="0"/>
              <a:t>13 context coded bins are saved in worst case scenario</a:t>
            </a:r>
          </a:p>
          <a:p>
            <a:pPr lvl="1"/>
            <a:r>
              <a:rPr lang="en-US" dirty="0" smtClean="0"/>
              <a:t>One context removed</a:t>
            </a:r>
            <a:endParaRPr lang="en-US" dirty="0"/>
          </a:p>
          <a:p>
            <a:pPr lvl="1"/>
            <a:endParaRPr lang="en-US" dirty="0" smtClean="0"/>
          </a:p>
          <a:p>
            <a:pPr lvl="2"/>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9315" y="3913823"/>
            <a:ext cx="459105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33102242"/>
              </p:ext>
            </p:extLst>
          </p:nvPr>
        </p:nvGraphicFramePr>
        <p:xfrm>
          <a:off x="1141095" y="1490661"/>
          <a:ext cx="6905625" cy="926783"/>
        </p:xfrm>
        <a:graphic>
          <a:graphicData uri="http://schemas.openxmlformats.org/drawingml/2006/table">
            <a:tbl>
              <a:tblPr firstRow="1" firstCol="1" bandRow="1"/>
              <a:tblGrid>
                <a:gridCol w="2226326"/>
                <a:gridCol w="1161935"/>
                <a:gridCol w="1226487"/>
                <a:gridCol w="1226487"/>
                <a:gridCol w="1064390"/>
              </a:tblGrid>
              <a:tr h="617855">
                <a:tc>
                  <a:txBody>
                    <a:bodyPr/>
                    <a:lstStyle/>
                    <a:p>
                      <a:pPr marL="0" marR="0" algn="just"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 </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RA-Main</a:t>
                      </a:r>
                      <a:endParaRPr lang="en-US" sz="18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RA-HE10</a:t>
                      </a:r>
                      <a:endParaRPr lang="en-US" sz="18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dirty="0" smtClean="0">
                          <a:effectLst/>
                          <a:latin typeface="Times New Roman"/>
                          <a:ea typeface="Times New Roman"/>
                        </a:rPr>
                        <a:t>Proposed</a:t>
                      </a:r>
                      <a:r>
                        <a:rPr lang="en-US" sz="1800" baseline="0" dirty="0" smtClean="0">
                          <a:effectLst/>
                          <a:latin typeface="Times New Roman"/>
                          <a:ea typeface="Times New Roman"/>
                        </a:rPr>
                        <a:t> method</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0.01</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4183265529"/>
              </p:ext>
            </p:extLst>
          </p:nvPr>
        </p:nvGraphicFramePr>
        <p:xfrm>
          <a:off x="2118360" y="3474720"/>
          <a:ext cx="4754880" cy="19735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16546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24830</TotalTime>
  <Words>103</Words>
  <Application>Microsoft Office PowerPoint</Application>
  <PresentationFormat>On-screen Show (4:3)</PresentationFormat>
  <Paragraphs>33</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JCTVC-D257</vt:lpstr>
      <vt:lpstr>J0098: Bypass bins for reference index coding   Vadim Seregin, Joel Sole, Xianglin Wang, Marta Karczewicz (Qualcomm)  Vivienne Sze, Madhukar Budagavi (TI)</vt:lpstr>
      <vt:lpstr>Reference index coding</vt:lpstr>
      <vt:lpstr>Results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228</cp:revision>
  <cp:lastPrinted>2005-08-27T17:58:21Z</cp:lastPrinted>
  <dcterms:created xsi:type="dcterms:W3CDTF">2011-01-18T01:05:45Z</dcterms:created>
  <dcterms:modified xsi:type="dcterms:W3CDTF">2012-07-11T15:59:44Z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