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1" r:id="rId16"/>
    <p:sldId id="270" r:id="rId17"/>
    <p:sldId id="272" r:id="rId18"/>
    <p:sldId id="273" r:id="rId19"/>
    <p:sldId id="274" r:id="rId20"/>
    <p:sldId id="275" r:id="rId2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306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47932DE-3B88-4952-84B9-42B56B19A5CE}" type="datetimeFigureOut">
              <a:rPr lang="en-US" smtClean="0"/>
              <a:t>7/11/2012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A8077C7-758A-468F-BA5D-A78EA5ED3A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72634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7/11/2012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Qualcomm Inc.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5FD24B-75E7-4FDD-9162-9931EACAE2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79344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7/11/2012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Qualcomm Inc.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5FD24B-75E7-4FDD-9162-9931EACAE2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70245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7/11/2012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Qualcomm Inc.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5FD24B-75E7-4FDD-9162-9931EACAE2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17821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7/11/2012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Qualcomm Inc.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5FD24B-75E7-4FDD-9162-9931EACAE2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63106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7/11/2012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Qualcomm Inc.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5FD24B-75E7-4FDD-9162-9931EACAE2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15193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7/11/2012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Qualcomm Inc.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5FD24B-75E7-4FDD-9162-9931EACAE2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10989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7/11/2012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Qualcomm Inc.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5FD24B-75E7-4FDD-9162-9931EACAE2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53112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7/11/2012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Qualcomm Inc.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5FD24B-75E7-4FDD-9162-9931EACAE2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60455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7/11/2012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Qualcomm Inc.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5FD24B-75E7-4FDD-9162-9931EACAE2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92735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7/11/2012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Qualcomm Inc.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5FD24B-75E7-4FDD-9162-9931EACAE2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75378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7/11/2012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Qualcomm Inc.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5FD24B-75E7-4FDD-9162-9931EACAE2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62592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990600"/>
            <a:ext cx="8229600" cy="5135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7/11/2012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Qualcomm Inc.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5FD24B-75E7-4FDD-9162-9931EACAE2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86678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hf sldNum="0" hdr="0"/>
  <p:txStyles>
    <p:titleStyle>
      <a:lvl1pPr algn="ctr" defTabSz="914400" rtl="0" eaLnBrk="1" latinLnBrk="0" hangingPunct="1">
        <a:spcBef>
          <a:spcPct val="0"/>
        </a:spcBef>
        <a:buNone/>
        <a:defRPr sz="32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CA" sz="2800" dirty="0" smtClean="0"/>
              <a:t>JCTVC-J0090</a:t>
            </a:r>
            <a:br>
              <a:rPr lang="en-CA" sz="2800" dirty="0" smtClean="0"/>
            </a:br>
            <a:r>
              <a:rPr lang="en-CA" sz="2800" dirty="0" smtClean="0"/>
              <a:t>AHG6</a:t>
            </a:r>
            <a:r>
              <a:rPr lang="en-CA" sz="2800" dirty="0"/>
              <a:t>: Transform Dependent </a:t>
            </a:r>
            <a:r>
              <a:rPr lang="en-CA" sz="2800" dirty="0" err="1"/>
              <a:t>Deblocking</a:t>
            </a:r>
            <a:r>
              <a:rPr lang="en-CA" sz="2800" dirty="0"/>
              <a:t> Strength</a:t>
            </a:r>
            <a:endParaRPr lang="en-US" sz="2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CA" sz="2000" dirty="0"/>
              <a:t>Geert Van der Auwera, </a:t>
            </a:r>
            <a:r>
              <a:rPr lang="en-CA" sz="2000" dirty="0" err="1"/>
              <a:t>Rajan</a:t>
            </a:r>
            <a:r>
              <a:rPr lang="en-CA" sz="2000" dirty="0"/>
              <a:t> Joshi, Marta </a:t>
            </a:r>
            <a:r>
              <a:rPr lang="en-CA" sz="2000" dirty="0" err="1"/>
              <a:t>Karczewicz</a:t>
            </a:r>
            <a:endParaRPr lang="en-US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7/11/2012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Qualcomm Inc.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3773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CA" dirty="0"/>
              <a:t>Beta Threshold Curve for Increased </a:t>
            </a:r>
            <a:r>
              <a:rPr lang="en-CA" dirty="0" err="1"/>
              <a:t>Deblocking</a:t>
            </a:r>
            <a:r>
              <a:rPr lang="en-CA" dirty="0"/>
              <a:t> Strength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Curves </a:t>
            </a:r>
            <a:r>
              <a:rPr lang="en-US" dirty="0"/>
              <a:t>with various slopes (4, 8, 12, 16) </a:t>
            </a:r>
            <a:r>
              <a:rPr lang="en-US" dirty="0" smtClean="0"/>
              <a:t>to </a:t>
            </a:r>
            <a:r>
              <a:rPr lang="en-US" dirty="0"/>
              <a:t>modify β-curve values beyond the QP value </a:t>
            </a:r>
            <a:r>
              <a:rPr lang="en-US" dirty="0" smtClean="0"/>
              <a:t>41 (beyond </a:t>
            </a:r>
            <a:r>
              <a:rPr lang="en-US" dirty="0"/>
              <a:t>HM test </a:t>
            </a:r>
            <a:r>
              <a:rPr lang="en-US" dirty="0" smtClean="0"/>
              <a:t>conditions)</a:t>
            </a:r>
          </a:p>
          <a:p>
            <a:r>
              <a:rPr lang="en-US" dirty="0" smtClean="0"/>
              <a:t>Strongest </a:t>
            </a:r>
            <a:r>
              <a:rPr lang="en-US" dirty="0"/>
              <a:t>curve with slope 16 (prop4) is employed for testing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7/11/2012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Qualcomm Inc.</a:t>
            </a:r>
            <a:endParaRPr lang="en-US"/>
          </a:p>
        </p:txBody>
      </p:sp>
      <p:pic>
        <p:nvPicPr>
          <p:cNvPr id="7170" name="Chart 1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400" y="2057400"/>
            <a:ext cx="5957888" cy="4322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23219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Test Conditions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Sequences:</a:t>
            </a:r>
          </a:p>
          <a:p>
            <a:pPr lvl="1" hangingPunct="0"/>
            <a:r>
              <a:rPr lang="en-CA" dirty="0"/>
              <a:t>“Riverbed”</a:t>
            </a:r>
            <a:endParaRPr lang="en-US" dirty="0"/>
          </a:p>
          <a:p>
            <a:pPr lvl="1" hangingPunct="0"/>
            <a:r>
              <a:rPr lang="en-CA" dirty="0"/>
              <a:t>“</a:t>
            </a:r>
            <a:r>
              <a:rPr lang="en-CA" dirty="0" err="1"/>
              <a:t>DucksTakeOff</a:t>
            </a:r>
            <a:r>
              <a:rPr lang="en-CA" dirty="0"/>
              <a:t>”</a:t>
            </a:r>
            <a:endParaRPr lang="en-US" dirty="0"/>
          </a:p>
          <a:p>
            <a:pPr lvl="1" hangingPunct="0"/>
            <a:r>
              <a:rPr lang="en-CA" dirty="0"/>
              <a:t>“</a:t>
            </a:r>
            <a:r>
              <a:rPr lang="en-CA" dirty="0" err="1"/>
              <a:t>WestWindEasy</a:t>
            </a:r>
            <a:r>
              <a:rPr lang="en-CA" dirty="0"/>
              <a:t>”</a:t>
            </a:r>
            <a:endParaRPr lang="en-US" dirty="0"/>
          </a:p>
          <a:p>
            <a:pPr lvl="1" hangingPunct="0"/>
            <a:r>
              <a:rPr lang="en-CA" dirty="0"/>
              <a:t>“</a:t>
            </a:r>
            <a:r>
              <a:rPr lang="en-CA" dirty="0" err="1"/>
              <a:t>ChinaSpeed</a:t>
            </a:r>
            <a:r>
              <a:rPr lang="en-CA" dirty="0"/>
              <a:t>” (class F</a:t>
            </a:r>
            <a:r>
              <a:rPr lang="en-CA" dirty="0" smtClean="0"/>
              <a:t>)</a:t>
            </a:r>
          </a:p>
          <a:p>
            <a:pPr hangingPunct="0"/>
            <a:r>
              <a:rPr lang="en-CA" dirty="0" smtClean="0"/>
              <a:t>LD-B-main @ QP 32 / 37 / 41</a:t>
            </a:r>
            <a:endParaRPr lang="en-US" dirty="0" smtClean="0"/>
          </a:p>
          <a:p>
            <a:pPr hangingPunct="0"/>
            <a:r>
              <a:rPr lang="en-CA" dirty="0" smtClean="0"/>
              <a:t>Reference: maximum HM7 </a:t>
            </a:r>
            <a:r>
              <a:rPr lang="en-CA" dirty="0" err="1" smtClean="0"/>
              <a:t>deblocking</a:t>
            </a:r>
            <a:r>
              <a:rPr lang="en-CA" dirty="0" smtClean="0"/>
              <a:t> strength for all edges</a:t>
            </a:r>
          </a:p>
          <a:p>
            <a:pPr lvl="1" hangingPunct="0"/>
            <a:r>
              <a:rPr lang="en-CA" dirty="0" err="1"/>
              <a:t>Deblocking</a:t>
            </a:r>
            <a:r>
              <a:rPr lang="en-CA" dirty="0"/>
              <a:t> </a:t>
            </a:r>
            <a:r>
              <a:rPr lang="en-CA" dirty="0" err="1"/>
              <a:t>config</a:t>
            </a:r>
            <a:r>
              <a:rPr lang="en-CA" dirty="0"/>
              <a:t> </a:t>
            </a:r>
            <a:r>
              <a:rPr lang="en-CA" dirty="0" smtClean="0"/>
              <a:t>parameters</a:t>
            </a:r>
            <a:r>
              <a:rPr lang="en-CA" dirty="0"/>
              <a:t>:</a:t>
            </a:r>
          </a:p>
          <a:p>
            <a:pPr lvl="2" hangingPunct="0"/>
            <a:r>
              <a:rPr lang="en-CA" dirty="0" smtClean="0"/>
              <a:t>LoopFilterBetaOffset_div2     	: 13        	# Range: -13 ~ 13</a:t>
            </a:r>
            <a:endParaRPr lang="en-US" dirty="0" smtClean="0"/>
          </a:p>
          <a:p>
            <a:pPr lvl="2" hangingPunct="0"/>
            <a:r>
              <a:rPr lang="en-CA" dirty="0" smtClean="0"/>
              <a:t>LoopFilterTcOffset_div2       	: 13       	# Range: -13 ~ 13</a:t>
            </a:r>
            <a:endParaRPr lang="en-US" dirty="0" smtClean="0"/>
          </a:p>
          <a:p>
            <a:pPr hangingPunct="0"/>
            <a:r>
              <a:rPr lang="en-CA" dirty="0" smtClean="0"/>
              <a:t>Test: maximum </a:t>
            </a:r>
            <a:r>
              <a:rPr lang="en-CA" dirty="0" err="1" smtClean="0"/>
              <a:t>deblocking</a:t>
            </a:r>
            <a:r>
              <a:rPr lang="en-CA" dirty="0" smtClean="0"/>
              <a:t> strength for max TU edges </a:t>
            </a:r>
            <a:r>
              <a:rPr lang="en-CA" dirty="0" smtClean="0"/>
              <a:t>(HM7 &amp; prop4 </a:t>
            </a:r>
            <a:r>
              <a:rPr lang="en-US" dirty="0" smtClean="0"/>
              <a:t>β</a:t>
            </a:r>
            <a:r>
              <a:rPr lang="en-CA" dirty="0" smtClean="0"/>
              <a:t>-curve)</a:t>
            </a:r>
          </a:p>
          <a:p>
            <a:pPr lvl="1" hangingPunct="0"/>
            <a:r>
              <a:rPr lang="en-CA" dirty="0" err="1" smtClean="0"/>
              <a:t>Deblocking</a:t>
            </a:r>
            <a:r>
              <a:rPr lang="en-CA" dirty="0" smtClean="0"/>
              <a:t> </a:t>
            </a:r>
            <a:r>
              <a:rPr lang="en-CA" dirty="0" err="1" smtClean="0"/>
              <a:t>config</a:t>
            </a:r>
            <a:r>
              <a:rPr lang="en-CA" dirty="0" smtClean="0"/>
              <a:t> parameters:</a:t>
            </a:r>
          </a:p>
          <a:p>
            <a:pPr lvl="2" hangingPunct="0"/>
            <a:r>
              <a:rPr lang="en-CA" dirty="0"/>
              <a:t>LoopFilterBetaOffset_div2     	</a:t>
            </a:r>
            <a:r>
              <a:rPr lang="en-CA" dirty="0" smtClean="0"/>
              <a:t> : </a:t>
            </a:r>
            <a:r>
              <a:rPr lang="en-CA" dirty="0"/>
              <a:t>0        	# Range: -13 ~ 13</a:t>
            </a:r>
            <a:endParaRPr lang="en-US" dirty="0"/>
          </a:p>
          <a:p>
            <a:pPr lvl="2" hangingPunct="0"/>
            <a:r>
              <a:rPr lang="en-CA" dirty="0"/>
              <a:t>LoopFilterTcOffset_div2       	</a:t>
            </a:r>
            <a:r>
              <a:rPr lang="en-CA" dirty="0" smtClean="0"/>
              <a:t> : </a:t>
            </a:r>
            <a:r>
              <a:rPr lang="en-CA" dirty="0"/>
              <a:t>0        	# Range: -13 ~ 13</a:t>
            </a:r>
            <a:endParaRPr lang="en-US" dirty="0"/>
          </a:p>
          <a:p>
            <a:pPr lvl="2" hangingPunct="0"/>
            <a:r>
              <a:rPr lang="en-CA" dirty="0" err="1" smtClean="0"/>
              <a:t>LoopFilterOffsetMaxTUEnabled</a:t>
            </a:r>
            <a:r>
              <a:rPr lang="en-CA" dirty="0" smtClean="0"/>
              <a:t>   : </a:t>
            </a:r>
            <a:r>
              <a:rPr lang="en-CA" dirty="0"/>
              <a:t>1	# Enable max TU offsets</a:t>
            </a:r>
            <a:endParaRPr lang="en-US" dirty="0"/>
          </a:p>
          <a:p>
            <a:pPr lvl="2" hangingPunct="0"/>
            <a:r>
              <a:rPr lang="en-CA" dirty="0" err="1"/>
              <a:t>LoopFilterBetaOffsetMaxTU</a:t>
            </a:r>
            <a:r>
              <a:rPr lang="en-CA" dirty="0"/>
              <a:t>     </a:t>
            </a:r>
            <a:r>
              <a:rPr lang="en-CA" dirty="0" smtClean="0"/>
              <a:t>    : </a:t>
            </a:r>
            <a:r>
              <a:rPr lang="en-CA" dirty="0"/>
              <a:t>26     	# Range: -26 ~ 26</a:t>
            </a:r>
            <a:endParaRPr lang="en-US" dirty="0"/>
          </a:p>
          <a:p>
            <a:pPr lvl="2" hangingPunct="0"/>
            <a:r>
              <a:rPr lang="en-CA" dirty="0"/>
              <a:t>LoopFilterTcOffsetMaxTUDiv2	</a:t>
            </a:r>
            <a:r>
              <a:rPr lang="en-CA" dirty="0" smtClean="0"/>
              <a:t> : </a:t>
            </a:r>
            <a:r>
              <a:rPr lang="en-CA" dirty="0"/>
              <a:t>13   	# Range: -13 ~ </a:t>
            </a:r>
            <a:r>
              <a:rPr lang="en-CA" dirty="0" smtClean="0"/>
              <a:t>13</a:t>
            </a:r>
          </a:p>
          <a:p>
            <a:pPr lvl="1" hangingPunct="0"/>
            <a:r>
              <a:rPr lang="en-CA" dirty="0" smtClean="0"/>
              <a:t>Max TU size configuration</a:t>
            </a:r>
          </a:p>
          <a:p>
            <a:pPr lvl="2" hangingPunct="0"/>
            <a:r>
              <a:rPr lang="en-CA" dirty="0"/>
              <a:t>QuadtreeTULog2MaxSize </a:t>
            </a:r>
            <a:r>
              <a:rPr lang="en-CA" dirty="0" smtClean="0"/>
              <a:t>: 5 / 4 / </a:t>
            </a:r>
            <a:r>
              <a:rPr lang="en-CA" dirty="0" smtClean="0"/>
              <a:t>3</a:t>
            </a:r>
          </a:p>
          <a:p>
            <a:pPr lvl="1" hangingPunct="0"/>
            <a:endParaRPr lang="en-CA" dirty="0" smtClean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7/11/2012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Qualcomm Inc.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3262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Visual Quality Examples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/>
              <a:t>“Riverbed” </a:t>
            </a:r>
            <a:r>
              <a:rPr lang="en-CA" dirty="0" smtClean="0"/>
              <a:t>sequence </a:t>
            </a:r>
            <a:r>
              <a:rPr lang="en-CA" dirty="0"/>
              <a:t>(Max TU 32x32; QP 37</a:t>
            </a:r>
            <a:r>
              <a:rPr lang="en-CA" dirty="0" smtClean="0"/>
              <a:t>): </a:t>
            </a:r>
            <a:r>
              <a:rPr lang="en-US" dirty="0"/>
              <a:t>Reference (</a:t>
            </a:r>
            <a:r>
              <a:rPr lang="en-US" dirty="0" smtClean="0"/>
              <a:t>cropped </a:t>
            </a:r>
            <a:r>
              <a:rPr lang="en-US" dirty="0"/>
              <a:t>frame 1)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7/11/2012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Qualcomm Inc.</a:t>
            </a:r>
            <a:endParaRPr lang="en-US"/>
          </a:p>
        </p:txBody>
      </p:sp>
      <p:pic>
        <p:nvPicPr>
          <p:cNvPr id="8194" name="Picture 2" descr="Riverbed_Crop_LDB_QP37_BETAMAX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3200" y="1600200"/>
            <a:ext cx="3754438" cy="3762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54141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Visual Quality Examples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“Riverbed” sequence (Max TU 32x32; QP 37): </a:t>
            </a:r>
            <a:r>
              <a:rPr lang="en-US" dirty="0" smtClean="0"/>
              <a:t>Test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7/11/2012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Qualcomm Inc.</a:t>
            </a:r>
            <a:endParaRPr lang="en-US"/>
          </a:p>
        </p:txBody>
      </p:sp>
      <p:pic>
        <p:nvPicPr>
          <p:cNvPr id="9218" name="Picture 2" descr="Riverbed_Crop_LDB_QP37_NEWBETAMAX_MAXTU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3200" y="1600200"/>
            <a:ext cx="3795713" cy="3802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62442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Visual Quality Examples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lvl="2" indent="-342900"/>
            <a:r>
              <a:rPr lang="en-CA" sz="2000" dirty="0"/>
              <a:t>“Riverbed” </a:t>
            </a:r>
            <a:r>
              <a:rPr lang="en-CA" sz="2000" dirty="0" smtClean="0"/>
              <a:t>sequence </a:t>
            </a:r>
            <a:r>
              <a:rPr lang="en-CA" sz="2000" dirty="0"/>
              <a:t>(Max TU 16x16; QP 37</a:t>
            </a:r>
            <a:r>
              <a:rPr lang="en-CA" sz="2000" dirty="0" smtClean="0"/>
              <a:t>): Reference</a:t>
            </a:r>
            <a:endParaRPr lang="en-US" sz="2000" dirty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7/11/2012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Qualcomm Inc.</a:t>
            </a:r>
            <a:endParaRPr lang="en-US"/>
          </a:p>
        </p:txBody>
      </p:sp>
      <p:pic>
        <p:nvPicPr>
          <p:cNvPr id="10242" name="Picture 2" descr="Riverbed_Crop_LDB_QP37_BETAMAX_LTU1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3200" y="1600200"/>
            <a:ext cx="3768725" cy="374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14568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Visual Quality Examples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lvl="2" indent="-342900"/>
            <a:r>
              <a:rPr lang="en-CA" sz="2000" dirty="0" smtClean="0"/>
              <a:t>“Riverbed” sequence (Max TU 16x16; QP 37): </a:t>
            </a:r>
            <a:r>
              <a:rPr lang="en-US" sz="2000" dirty="0" smtClean="0"/>
              <a:t>Test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7/11/2012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Qualcomm Inc.</a:t>
            </a:r>
            <a:endParaRPr lang="en-US"/>
          </a:p>
        </p:txBody>
      </p:sp>
      <p:pic>
        <p:nvPicPr>
          <p:cNvPr id="11266" name="Picture 2" descr="Riverbed_Crop_LDB_QP37_NEWBETAMAX_MAXTU_LTU1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3200" y="1600200"/>
            <a:ext cx="3762375" cy="3789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18737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Visual Quality Examples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lvl="2" indent="-342900"/>
            <a:r>
              <a:rPr lang="en-CA" sz="2000" dirty="0" smtClean="0"/>
              <a:t>“</a:t>
            </a:r>
            <a:r>
              <a:rPr lang="en-CA" sz="2000" dirty="0" err="1" smtClean="0"/>
              <a:t>WestWindEasy</a:t>
            </a:r>
            <a:r>
              <a:rPr lang="en-CA" sz="2000" dirty="0" smtClean="0"/>
              <a:t>” sequence (Max TU 32x32; QP 37): Reference</a:t>
            </a:r>
            <a:endParaRPr lang="en-US" sz="2000" dirty="0" smtClean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7/11/2012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Qualcomm Inc.</a:t>
            </a:r>
            <a:endParaRPr lang="en-US"/>
          </a:p>
        </p:txBody>
      </p:sp>
      <p:pic>
        <p:nvPicPr>
          <p:cNvPr id="12290" name="Picture 2" descr="WWE_Crop_LDB_QP37_BETAMAX_MAXTU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3200" y="1611198"/>
            <a:ext cx="3768725" cy="3768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40323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Visual Quality Examples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lvl="2" indent="-342900"/>
            <a:r>
              <a:rPr lang="en-CA" sz="2000" dirty="0" smtClean="0"/>
              <a:t>“</a:t>
            </a:r>
            <a:r>
              <a:rPr lang="en-CA" sz="2000" dirty="0" err="1" smtClean="0"/>
              <a:t>WestWindEasy</a:t>
            </a:r>
            <a:r>
              <a:rPr lang="en-CA" sz="2000" dirty="0" smtClean="0"/>
              <a:t>” sequence (Max TU 32x32; QP 37): </a:t>
            </a:r>
            <a:r>
              <a:rPr lang="en-US" sz="2000" dirty="0" smtClean="0"/>
              <a:t>Test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7/11/2012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Qualcomm Inc.</a:t>
            </a:r>
            <a:endParaRPr lang="en-US"/>
          </a:p>
        </p:txBody>
      </p:sp>
      <p:pic>
        <p:nvPicPr>
          <p:cNvPr id="13314" name="Picture 2" descr="WWE_Crop_LDB_QP37_NEWBETAMAX_MAXTU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0058" y="1600200"/>
            <a:ext cx="3768725" cy="3871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1449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Visual Quality Examples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lvl="2" indent="-342900"/>
            <a:r>
              <a:rPr lang="en-CA" sz="2000" dirty="0" smtClean="0"/>
              <a:t>“</a:t>
            </a:r>
            <a:r>
              <a:rPr lang="en-CA" sz="2000" dirty="0" err="1" smtClean="0"/>
              <a:t>WestWindEasy</a:t>
            </a:r>
            <a:r>
              <a:rPr lang="en-CA" sz="2000" dirty="0" smtClean="0"/>
              <a:t>” sequence (Max TU 16x16; QP 37): Reference</a:t>
            </a:r>
            <a:endParaRPr lang="en-US" sz="2000" dirty="0" smtClean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7/11/2012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Qualcomm Inc.</a:t>
            </a:r>
            <a:endParaRPr lang="en-US"/>
          </a:p>
        </p:txBody>
      </p:sp>
      <p:pic>
        <p:nvPicPr>
          <p:cNvPr id="14338" name="Picture 2" descr="WWE_Crop_LDB_QP37_BETAMAX_MAXTU_LTU1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3200" y="1600200"/>
            <a:ext cx="3719513" cy="3762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11575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Visual Quality Examples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lvl="2" indent="-342900"/>
            <a:r>
              <a:rPr lang="en-CA" sz="2000" dirty="0" smtClean="0"/>
              <a:t>“</a:t>
            </a:r>
            <a:r>
              <a:rPr lang="en-CA" sz="2000" dirty="0" err="1" smtClean="0"/>
              <a:t>WestWindEasy</a:t>
            </a:r>
            <a:r>
              <a:rPr lang="en-CA" sz="2000" dirty="0" smtClean="0"/>
              <a:t>” sequence (Max TU 16x16; QP 37): </a:t>
            </a:r>
            <a:r>
              <a:rPr lang="en-US" sz="2000" dirty="0" smtClean="0"/>
              <a:t>Test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7/11/2012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Qualcomm Inc.</a:t>
            </a:r>
            <a:endParaRPr lang="en-US"/>
          </a:p>
        </p:txBody>
      </p:sp>
      <p:pic>
        <p:nvPicPr>
          <p:cNvPr id="15362" name="Picture 2" descr="WWE_Crop_LDB_QP37_NEWBETAMAX_MAXTU_LTU1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3200" y="1600200"/>
            <a:ext cx="3768725" cy="3824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10772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1600" dirty="0" smtClean="0"/>
              <a:t>Certain </a:t>
            </a:r>
            <a:r>
              <a:rPr lang="en-US" sz="1600" dirty="0"/>
              <a:t>video content suffers from severe blocking artifacts that are transform size dependent and are particularly visible for the maximum transform </a:t>
            </a:r>
            <a:r>
              <a:rPr lang="en-US" sz="1600" dirty="0" smtClean="0"/>
              <a:t>size. </a:t>
            </a:r>
          </a:p>
          <a:p>
            <a:r>
              <a:rPr lang="en-US" sz="1600" dirty="0" smtClean="0"/>
              <a:t>The </a:t>
            </a:r>
            <a:r>
              <a:rPr lang="en-US" sz="1600" dirty="0"/>
              <a:t>maximum TU size is encoder implementation dependent and, therefore, it is important that the HEVC </a:t>
            </a:r>
            <a:r>
              <a:rPr lang="en-US" sz="1600" dirty="0" err="1"/>
              <a:t>deblocking</a:t>
            </a:r>
            <a:r>
              <a:rPr lang="en-US" sz="1600" dirty="0"/>
              <a:t> filter process is flexible and general enough to reduce this type of blocking artifacts. </a:t>
            </a:r>
            <a:endParaRPr lang="en-US" sz="1600" dirty="0" smtClean="0"/>
          </a:p>
          <a:p>
            <a:r>
              <a:rPr lang="en-US" sz="1600" dirty="0" smtClean="0"/>
              <a:t>This </a:t>
            </a:r>
            <a:r>
              <a:rPr lang="en-US" sz="1600" dirty="0"/>
              <a:t>contribution proposes to signal specific </a:t>
            </a:r>
            <a:r>
              <a:rPr lang="en-US" sz="1600" dirty="0" err="1"/>
              <a:t>deblocking</a:t>
            </a:r>
            <a:r>
              <a:rPr lang="en-US" sz="1600" dirty="0"/>
              <a:t> adjustment parameters to control the </a:t>
            </a:r>
            <a:r>
              <a:rPr lang="en-US" sz="1600" dirty="0" err="1"/>
              <a:t>deblocking</a:t>
            </a:r>
            <a:r>
              <a:rPr lang="en-US" sz="1600" dirty="0"/>
              <a:t> strength in case that at least one of two adjacent video blocks P and Q is included in a TU of maximum size</a:t>
            </a:r>
            <a:r>
              <a:rPr lang="en-US" sz="1600" dirty="0" smtClean="0"/>
              <a:t>.</a:t>
            </a:r>
          </a:p>
          <a:p>
            <a:r>
              <a:rPr lang="en-US" sz="1600" dirty="0" smtClean="0"/>
              <a:t>The </a:t>
            </a:r>
            <a:r>
              <a:rPr lang="en-US" sz="1600" dirty="0"/>
              <a:t>advantage of this method is not only applying stronger </a:t>
            </a:r>
            <a:r>
              <a:rPr lang="en-US" sz="1600" dirty="0" err="1"/>
              <a:t>deblocking</a:t>
            </a:r>
            <a:r>
              <a:rPr lang="en-US" sz="1600" dirty="0"/>
              <a:t> filtering to the edges of the TUs of maximum size, but more importantly, this method avoids </a:t>
            </a:r>
            <a:r>
              <a:rPr lang="en-US" sz="1600" dirty="0" err="1"/>
              <a:t>oversmoothing</a:t>
            </a:r>
            <a:r>
              <a:rPr lang="en-US" sz="1600" dirty="0"/>
              <a:t> in picture areas that are unaffected by these largest blocking artifacts. </a:t>
            </a:r>
            <a:endParaRPr lang="en-US" sz="1600" dirty="0" smtClean="0"/>
          </a:p>
          <a:p>
            <a:r>
              <a:rPr lang="en-US" sz="1600" dirty="0" smtClean="0"/>
              <a:t>This </a:t>
            </a:r>
            <a:r>
              <a:rPr lang="en-US" sz="1600" dirty="0"/>
              <a:t>contribution also proposes a stronger </a:t>
            </a:r>
            <a:r>
              <a:rPr lang="en-GB" sz="1600" dirty="0"/>
              <a:t>β threshold curve with increased β values outside of the QP range of the common test conditions (&gt;41), but within the QP range of the current HM7 curve. </a:t>
            </a:r>
            <a:endParaRPr lang="en-GB" sz="1600" dirty="0" smtClean="0"/>
          </a:p>
          <a:p>
            <a:r>
              <a:rPr lang="en-GB" sz="1600" dirty="0" smtClean="0"/>
              <a:t>The </a:t>
            </a:r>
            <a:r>
              <a:rPr lang="en-GB" sz="1600" dirty="0"/>
              <a:t>advantage is that the </a:t>
            </a:r>
            <a:r>
              <a:rPr lang="en-GB" sz="1600" dirty="0" err="1"/>
              <a:t>deblocking</a:t>
            </a:r>
            <a:r>
              <a:rPr lang="en-GB" sz="1600" dirty="0"/>
              <a:t> strength can be further increased beyond the HM7 strength without increasing the number of values to be stored in memory. </a:t>
            </a:r>
            <a:endParaRPr lang="en-GB" sz="1600" dirty="0" smtClean="0"/>
          </a:p>
          <a:p>
            <a:r>
              <a:rPr lang="en-GB" sz="1600" dirty="0" smtClean="0"/>
              <a:t>Visual </a:t>
            </a:r>
            <a:r>
              <a:rPr lang="en-GB" sz="1600" dirty="0"/>
              <a:t>quality examples illustrate the reduction of the blocking </a:t>
            </a:r>
            <a:r>
              <a:rPr lang="en-US" sz="1600" dirty="0"/>
              <a:t>artifacts </a:t>
            </a:r>
            <a:r>
              <a:rPr lang="en-GB" sz="1600" dirty="0"/>
              <a:t>originating from the maximum TU sizes</a:t>
            </a:r>
            <a:r>
              <a:rPr lang="en-GB" sz="1600" dirty="0" smtClean="0"/>
              <a:t>.</a:t>
            </a:r>
            <a:endParaRPr lang="en-US" sz="1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7/11/2012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Qualcomm Inc.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1437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The advantage of the </a:t>
            </a:r>
            <a:r>
              <a:rPr lang="en-GB" dirty="0" smtClean="0"/>
              <a:t>proposed technique is </a:t>
            </a:r>
            <a:r>
              <a:rPr lang="en-GB" dirty="0"/>
              <a:t>that the </a:t>
            </a:r>
            <a:r>
              <a:rPr lang="en-GB" dirty="0" smtClean="0"/>
              <a:t>large blocking </a:t>
            </a:r>
            <a:r>
              <a:rPr lang="en-GB" dirty="0" err="1"/>
              <a:t>artifacts</a:t>
            </a:r>
            <a:r>
              <a:rPr lang="en-GB" dirty="0"/>
              <a:t> that occur in certain content types can be effectively reduced by specifically increasing </a:t>
            </a:r>
            <a:r>
              <a:rPr lang="en-GB" dirty="0" err="1"/>
              <a:t>deblocking</a:t>
            </a:r>
            <a:r>
              <a:rPr lang="en-GB" dirty="0"/>
              <a:t> filter strength for the edges of the </a:t>
            </a:r>
            <a:r>
              <a:rPr lang="en-GB" dirty="0" smtClean="0"/>
              <a:t>maximum sized TUs, </a:t>
            </a:r>
            <a:r>
              <a:rPr lang="en-GB" dirty="0"/>
              <a:t>while avoiding </a:t>
            </a:r>
            <a:r>
              <a:rPr lang="en-GB" dirty="0" err="1"/>
              <a:t>oversmoothing</a:t>
            </a:r>
            <a:r>
              <a:rPr lang="en-GB" dirty="0"/>
              <a:t> of other picture areas</a:t>
            </a:r>
            <a:r>
              <a:rPr lang="en-GB" dirty="0" smtClean="0"/>
              <a:t>.</a:t>
            </a:r>
          </a:p>
          <a:p>
            <a:endParaRPr lang="en-GB" dirty="0" smtClean="0"/>
          </a:p>
          <a:p>
            <a:r>
              <a:rPr lang="en-CA" dirty="0"/>
              <a:t>It is suggested to adopt </a:t>
            </a:r>
            <a:r>
              <a:rPr lang="en-CA" dirty="0" smtClean="0"/>
              <a:t>technique </a:t>
            </a:r>
            <a:r>
              <a:rPr lang="en-GB" dirty="0" smtClean="0"/>
              <a:t>into </a:t>
            </a:r>
            <a:r>
              <a:rPr lang="en-GB" dirty="0"/>
              <a:t>the HEVC DIS</a:t>
            </a:r>
            <a:r>
              <a:rPr lang="en-GB" dirty="0" smtClean="0"/>
              <a:t>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7/11/2012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Qualcomm Inc.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7905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Examples of 32x32 Blocking Artifacts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Frame 1 (cropped) of the “Riverbed” sequence demonstrating strong 32x32 blocking artifacts.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7/11/2012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Qualcomm Inc.</a:t>
            </a:r>
            <a:endParaRPr lang="en-US"/>
          </a:p>
        </p:txBody>
      </p:sp>
      <p:pic>
        <p:nvPicPr>
          <p:cNvPr id="1026" name="Picture 2" descr="Riverbed_Crop_LDB_QP3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3200" y="1905000"/>
            <a:ext cx="4003675" cy="402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28615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Examples of 32x32 Blocking Artifacts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Frame 1 (cropped) of the “</a:t>
            </a:r>
            <a:r>
              <a:rPr lang="en-US" dirty="0" err="1" smtClean="0"/>
              <a:t>WestWindEasy</a:t>
            </a:r>
            <a:r>
              <a:rPr lang="en-US" dirty="0" smtClean="0"/>
              <a:t>” sequence demonstrating strong 32x32 blocking artifacts.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7/11/2012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Qualcomm Inc.</a:t>
            </a:r>
            <a:endParaRPr lang="en-US"/>
          </a:p>
        </p:txBody>
      </p:sp>
      <p:pic>
        <p:nvPicPr>
          <p:cNvPr id="2050" name="Picture 2" descr="WWE_Crop_LDB_QP3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3200" y="1905000"/>
            <a:ext cx="4052888" cy="4059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79608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Examples of 16x16 Blocking Artifacts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Frame 1 (cropped) of the “Riverbed” sequence demonstrating strong 16x16 blocking artifacts.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7/11/2012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Qualcomm Inc.</a:t>
            </a:r>
            <a:endParaRPr lang="en-US"/>
          </a:p>
        </p:txBody>
      </p:sp>
      <p:pic>
        <p:nvPicPr>
          <p:cNvPr id="3074" name="Picture 2" descr="Riverbed_Crop_LDB_QP37_LTU1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3200" y="1905000"/>
            <a:ext cx="4032250" cy="4059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29904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Examples of 16x16 Blocking Artifacts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Frame 1 (cropped) of the “</a:t>
            </a:r>
            <a:r>
              <a:rPr lang="en-US" dirty="0" err="1"/>
              <a:t>WestWindEasy</a:t>
            </a:r>
            <a:r>
              <a:rPr lang="en-US" dirty="0"/>
              <a:t>” sequence demonstrating strong 16x16 blocking artifacts.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7/11/2012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Qualcomm Inc.</a:t>
            </a:r>
            <a:endParaRPr lang="en-US"/>
          </a:p>
        </p:txBody>
      </p:sp>
      <p:pic>
        <p:nvPicPr>
          <p:cNvPr id="4098" name="Picture 2" descr="WWE_Crop_LDB_QP37_LTU1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3200" y="1905000"/>
            <a:ext cx="4003675" cy="4032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32702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Examples of 8x8 Blocking Artifacts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Frame 1 (cropped) of the “Riverbed” sequence demonstrating strong 8x8 blocking artifacts.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7/11/2012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Qualcomm Inc.</a:t>
            </a:r>
            <a:endParaRPr lang="en-US"/>
          </a:p>
        </p:txBody>
      </p:sp>
      <p:pic>
        <p:nvPicPr>
          <p:cNvPr id="5122" name="Picture 2" descr="Riverbed_LDB_QP37_LTU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3200" y="1905000"/>
            <a:ext cx="4059238" cy="4044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47394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Examples of 8x8 Blocking Artifacts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Frame 1 (cropped) of the “</a:t>
            </a:r>
            <a:r>
              <a:rPr lang="en-US" dirty="0" err="1"/>
              <a:t>WestWindEasy</a:t>
            </a:r>
            <a:r>
              <a:rPr lang="en-US" dirty="0"/>
              <a:t>” sequence demonstrating strong 8x8 blocking artifacts.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7/11/2012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Qualcomm Inc.</a:t>
            </a:r>
            <a:endParaRPr lang="en-US"/>
          </a:p>
        </p:txBody>
      </p:sp>
      <p:pic>
        <p:nvPicPr>
          <p:cNvPr id="6146" name="Picture 2" descr="WWE_Crop_LDB_QP37_LTU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6343" y="1905000"/>
            <a:ext cx="4024313" cy="3997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53414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/>
              <a:t>Deblocking</a:t>
            </a:r>
            <a:r>
              <a:rPr lang="en-US" dirty="0"/>
              <a:t> Strength Adjustment </a:t>
            </a:r>
            <a:r>
              <a:rPr lang="en-US" dirty="0" smtClean="0"/>
              <a:t>for </a:t>
            </a:r>
            <a:r>
              <a:rPr lang="en-US" dirty="0"/>
              <a:t>Max TU Size Edges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It is proposed to signal specific </a:t>
            </a:r>
            <a:r>
              <a:rPr lang="en-US" dirty="0" err="1"/>
              <a:t>deblocking</a:t>
            </a:r>
            <a:r>
              <a:rPr lang="en-US" dirty="0"/>
              <a:t> adjustment parameters for offsetting </a:t>
            </a:r>
            <a:r>
              <a:rPr lang="en-GB" dirty="0" err="1"/>
              <a:t>t</a:t>
            </a:r>
            <a:r>
              <a:rPr lang="en-GB" baseline="-25000" dirty="0" err="1"/>
              <a:t>C</a:t>
            </a:r>
            <a:r>
              <a:rPr lang="en-US" dirty="0"/>
              <a:t> and </a:t>
            </a:r>
            <a:r>
              <a:rPr lang="en-GB" dirty="0"/>
              <a:t>β</a:t>
            </a:r>
            <a:r>
              <a:rPr lang="en-US" dirty="0"/>
              <a:t> </a:t>
            </a:r>
            <a:r>
              <a:rPr lang="en-US" dirty="0" err="1"/>
              <a:t>deblocking</a:t>
            </a:r>
            <a:r>
              <a:rPr lang="en-US" dirty="0"/>
              <a:t> thresholds to control the </a:t>
            </a:r>
            <a:r>
              <a:rPr lang="en-US" dirty="0" err="1"/>
              <a:t>deblocking</a:t>
            </a:r>
            <a:r>
              <a:rPr lang="en-US" dirty="0"/>
              <a:t> </a:t>
            </a:r>
            <a:r>
              <a:rPr lang="en-US" dirty="0" smtClean="0"/>
              <a:t>strength </a:t>
            </a:r>
          </a:p>
          <a:p>
            <a:pPr lvl="1"/>
            <a:r>
              <a:rPr lang="en-US" dirty="0"/>
              <a:t>i</a:t>
            </a:r>
            <a:r>
              <a:rPr lang="en-US" dirty="0" smtClean="0"/>
              <a:t>f </a:t>
            </a:r>
            <a:r>
              <a:rPr lang="en-US" dirty="0"/>
              <a:t>at least one of two adjacent video blocks P and Q is included in a transform unit with the maximum transform </a:t>
            </a:r>
            <a:r>
              <a:rPr lang="en-US" dirty="0" smtClean="0"/>
              <a:t>size</a:t>
            </a:r>
          </a:p>
          <a:p>
            <a:pPr lvl="2"/>
            <a:r>
              <a:rPr lang="en-US" dirty="0" err="1" smtClean="0"/>
              <a:t>pps_beta_offset_max_tu</a:t>
            </a:r>
            <a:r>
              <a:rPr lang="en-US" dirty="0" smtClean="0"/>
              <a:t> / </a:t>
            </a:r>
            <a:r>
              <a:rPr lang="en-US" dirty="0" err="1" smtClean="0"/>
              <a:t>slice_header_beta_offset_max_tu</a:t>
            </a:r>
            <a:endParaRPr lang="en-US" dirty="0" smtClean="0"/>
          </a:p>
          <a:p>
            <a:pPr lvl="2"/>
            <a:r>
              <a:rPr lang="en-US" dirty="0" smtClean="0"/>
              <a:t>pps_tc_offset_max_tu_div2 / slice_header_tc_offset_max_tu_div2</a:t>
            </a:r>
          </a:p>
          <a:p>
            <a:pPr lvl="1"/>
            <a:r>
              <a:rPr lang="en-US" dirty="0"/>
              <a:t>o</a:t>
            </a:r>
            <a:r>
              <a:rPr lang="en-US" dirty="0" smtClean="0"/>
              <a:t>therwise, if </a:t>
            </a:r>
            <a:r>
              <a:rPr lang="en-US" dirty="0"/>
              <a:t>neither video block P or Q is included in a maximum sized transform unit, then the current </a:t>
            </a:r>
            <a:r>
              <a:rPr lang="en-US" dirty="0" err="1"/>
              <a:t>deblocking</a:t>
            </a:r>
            <a:r>
              <a:rPr lang="en-US" dirty="0"/>
              <a:t> adjustment parameters apply</a:t>
            </a:r>
            <a:r>
              <a:rPr lang="en-US" dirty="0" smtClean="0"/>
              <a:t>.</a:t>
            </a:r>
          </a:p>
          <a:p>
            <a:pPr lvl="2"/>
            <a:r>
              <a:rPr lang="en-US" dirty="0" smtClean="0"/>
              <a:t>pps_beta_offset_div2 / slice_header_beta_offset_div2</a:t>
            </a:r>
          </a:p>
          <a:p>
            <a:pPr lvl="2"/>
            <a:r>
              <a:rPr lang="en-US" dirty="0" smtClean="0"/>
              <a:t>pps_tc_offset_div2 / </a:t>
            </a:r>
            <a:r>
              <a:rPr lang="en-US" dirty="0"/>
              <a:t>slice_header_tc_offset_div2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Flag </a:t>
            </a:r>
            <a:r>
              <a:rPr lang="en-US" dirty="0"/>
              <a:t>is </a:t>
            </a:r>
            <a:r>
              <a:rPr lang="en-US" dirty="0" err="1"/>
              <a:t>signalled</a:t>
            </a:r>
            <a:r>
              <a:rPr lang="en-US" dirty="0"/>
              <a:t> to enable the </a:t>
            </a:r>
            <a:r>
              <a:rPr lang="en-US" dirty="0" err="1"/>
              <a:t>signalling</a:t>
            </a:r>
            <a:r>
              <a:rPr lang="en-US" dirty="0"/>
              <a:t> of the additional offset </a:t>
            </a:r>
            <a:r>
              <a:rPr lang="en-US" dirty="0" smtClean="0"/>
              <a:t>parameters</a:t>
            </a:r>
            <a:r>
              <a:rPr lang="en-US" dirty="0"/>
              <a:t>:</a:t>
            </a:r>
            <a:endParaRPr lang="en-US" dirty="0" smtClean="0"/>
          </a:p>
          <a:p>
            <a:pPr lvl="2"/>
            <a:r>
              <a:rPr lang="en-US" dirty="0" err="1"/>
              <a:t>deblocking_max_tu_offset_enabled_flag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7/11/2012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Qualcomm Inc.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3835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152</TotalTime>
  <Words>824</Words>
  <Application>Microsoft Office PowerPoint</Application>
  <PresentationFormat>On-screen Show (4:3)</PresentationFormat>
  <Paragraphs>116</Paragraphs>
  <Slides>20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Office Theme</vt:lpstr>
      <vt:lpstr>JCTVC-J0090 AHG6: Transform Dependent Deblocking Strength</vt:lpstr>
      <vt:lpstr>Summary</vt:lpstr>
      <vt:lpstr>Examples of 32x32 Blocking Artifacts</vt:lpstr>
      <vt:lpstr>Examples of 32x32 Blocking Artifacts</vt:lpstr>
      <vt:lpstr>Examples of 16x16 Blocking Artifacts</vt:lpstr>
      <vt:lpstr>Examples of 16x16 Blocking Artifacts</vt:lpstr>
      <vt:lpstr>Examples of 8x8 Blocking Artifacts</vt:lpstr>
      <vt:lpstr>Examples of 8x8 Blocking Artifacts</vt:lpstr>
      <vt:lpstr>Deblocking Strength Adjustment for Max TU Size Edges</vt:lpstr>
      <vt:lpstr>Beta Threshold Curve for Increased Deblocking Strength</vt:lpstr>
      <vt:lpstr>Test Conditions</vt:lpstr>
      <vt:lpstr>Visual Quality Examples</vt:lpstr>
      <vt:lpstr>Visual Quality Examples</vt:lpstr>
      <vt:lpstr>Visual Quality Examples</vt:lpstr>
      <vt:lpstr>Visual Quality Examples</vt:lpstr>
      <vt:lpstr>Visual Quality Examples</vt:lpstr>
      <vt:lpstr>Visual Quality Examples</vt:lpstr>
      <vt:lpstr>Visual Quality Examples</vt:lpstr>
      <vt:lpstr>Visual Quality Examples</vt:lpstr>
      <vt:lpstr>Conclusion</vt:lpstr>
    </vt:vector>
  </TitlesOfParts>
  <Company>Qualcomm Incorporated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Geert</dc:creator>
  <cp:lastModifiedBy>Geert</cp:lastModifiedBy>
  <cp:revision>44</cp:revision>
  <dcterms:created xsi:type="dcterms:W3CDTF">2012-07-09T18:10:29Z</dcterms:created>
  <dcterms:modified xsi:type="dcterms:W3CDTF">2012-07-11T12:32:49Z</dcterms:modified>
</cp:coreProperties>
</file>