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3" r:id="rId4"/>
  </p:sldMasterIdLst>
  <p:notesMasterIdLst>
    <p:notesMasterId r:id="rId9"/>
  </p:notesMasterIdLst>
  <p:sldIdLst>
    <p:sldId id="256" r:id="rId5"/>
    <p:sldId id="293" r:id="rId6"/>
    <p:sldId id="295" r:id="rId7"/>
    <p:sldId id="296" r:id="rId8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AA2BA"/>
    <a:srgbClr val="FFCCCC"/>
    <a:srgbClr val="FFCCFF"/>
    <a:srgbClr val="FF9900"/>
    <a:srgbClr val="E2F85C"/>
    <a:srgbClr val="AAAAAA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9" autoAdjust="0"/>
    <p:restoredTop sz="94622" autoAdjust="0"/>
  </p:normalViewPr>
  <p:slideViewPr>
    <p:cSldViewPr snapToGrid="0">
      <p:cViewPr>
        <p:scale>
          <a:sx n="55" d="100"/>
          <a:sy n="55" d="100"/>
        </p:scale>
        <p:origin x="-931" y="-187"/>
      </p:cViewPr>
      <p:guideLst>
        <p:guide orient="horz" pos="426"/>
        <p:guide pos="2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75E10C-18B9-4DD0-BCF1-F9F1A3BC0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1c_revBlack_rgb_powerpoi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5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29" descr="ti_stk_2c_pos_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ABE9-4D0D-4F28-AB1E-BD86536CB0D1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2474913" y="6038850"/>
            <a:ext cx="4164012" cy="2524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F9F8-F4CC-490D-A434-61C237E2D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2F2D2-1270-4F61-8A4C-EC0A7C584D62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8E31-7822-4BDF-8169-260C2AB3C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4EE1-CF5A-4695-9320-5CDCCE3934A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99948-0413-48E8-A127-99362C614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33375" y="1185863"/>
            <a:ext cx="8467725" cy="46926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86C85-CB59-419D-B883-23A446C3DEEF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37BE2-F5F5-4F2A-BA83-7F20461A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8015-0158-40D7-B3E6-95157418A461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382C8-5E41-4688-9CD9-DC4081CDB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3E17-17E7-4B60-8DA5-D9D98E54975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7294-708D-4ECF-8E36-4F21D1C07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90EC-3EBB-4E97-A05A-F2CEC8CB10B3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25CA-23F1-4496-9467-43C88A707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FDED-9A6F-4B74-B622-C22C15D1BAEC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B7688-42A3-4FC6-BB45-663F08E11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ECD1-1EFB-4EE1-A28F-EA44411D57C7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5C867-D9C4-43A3-BD1A-AE893EF87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0666-E742-4B24-B641-2F29E31BB04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E96E-1BC7-458A-BEE3-552AF6D6B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7DD6D-852D-4853-8471-80DA90640C1F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28424-9275-4395-B474-A06D602A0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D75C-5E1F-4387-80CC-E993A58DD7EF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B2831-C1CA-4BC9-8858-B52DDDB7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35F8-FF5F-4F6C-9501-B99A12CCB6E2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0109C-AAAF-49CB-A019-BF17D755A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B136D-6426-4367-AF48-E8EA1FB8CE3A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6F7B-5EC1-4F8E-A0E8-9112A048A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75AF8-4C41-44C0-8D68-7A30D85FC366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742ED-A619-48C4-A0A3-924878742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E342-4C85-4B84-AC3C-EBDD18C5F4B4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BEFC8-ECCA-418A-8AEC-336341D1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51A3B-378B-444F-B673-4CF86338A22C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96E07-6088-446D-A9A4-AEB821D70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66E94-B3F2-4708-B63E-D4D593A87D2F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0133-B238-4B57-86D9-D79FD8FAA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BF262-E2CB-496B-BAF5-66CD78A32A3B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DD28D-588E-441D-98DC-23AB82609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3AEF-68A0-4201-B96F-E26ED42EC696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4DF1E-03C6-41C9-939C-5E65BC6D9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3948-7ACF-4684-A8A3-D1E251AC8D39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E7D71-03E3-42AE-AF81-271FB1EF8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C18D-4107-416F-9DCD-330004A41D09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6EF8-6F64-441E-B5E0-6B6C47C7A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16C47-C7FF-4AB2-A151-6886EAE8178D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7E23D-57F3-418E-998A-AD2FCF3D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C1A0-4849-4838-9305-01C505A019B8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18420-98EB-44B7-A67D-A6DBAF09A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51E76-1A25-4C81-AEAE-F48489CC2949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2E13-224E-48C1-8EE3-222B6BF9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CA7C2-43B8-44AA-9E66-55DF2524BA4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9ABF7-9996-46EE-ACF8-2929C3B0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9EA26-7C3A-4992-B829-C3AF09338584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93D7B-47E1-4FA2-8539-566E61D34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01B68-F07A-43F7-A98D-8B7850DDC823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C6152-CB77-441C-8693-E1919D81D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F3A50-D508-4A2F-87DB-FE9B2B62D09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44B5C-6406-4599-9A80-B7F4E819B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C48A5-BF23-49D6-BB78-84FA81D8391A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827E2-8EA3-4E54-95B8-1DD168DCB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14C27-0362-48D8-BF3A-C229B853BCB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F27E9-D5B7-451F-B1C8-A33C4D6A2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A22E-7F1E-453D-AD67-E55FCC2FDBD7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8EE9-03F0-43CD-8D6D-90E379581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A638E-23FE-46CE-8EF6-329D245D5753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E978C-930F-480A-9116-3A703498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CA5F-78EA-4550-A682-BE9BF1C3E262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B9EE0-AABF-4C28-A939-D9B473E6B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7C14-727C-45FC-A653-D01E7928CC15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3834-74E9-44E5-A2CB-1F731D241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ACEEE-E5C6-4E46-B774-2FA3A3E77863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DED3B-2069-4A44-BD1B-D9A07B8AB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BEC93-3652-4049-976E-4509F46CCC98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8F4AD-988B-4E93-97C6-EC4CF3DB7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5442-4240-44F8-8932-D3DF15AD0262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F43B-80AC-4BE7-AD8A-B0B8E3703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85F76-6878-4FFC-B311-2B3D68018957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2CECA-0A3E-4890-A62C-F7CB2393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9C01-355D-49A5-BB54-A4284D81FAA1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A2D24-093A-45D3-A14D-365EC9751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5C9D-86DE-4C21-AB38-AD7A90205392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2EF9A-959D-44C5-9741-3C0A55357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8E70-DD92-4C1C-B2E6-913FD9D9BC6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55B7-1D55-44C1-874B-D630805BD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BD7DF-6EBD-44C8-A925-E544ECD3E4F9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59E9-C206-43D0-9D14-13327838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BED3-975B-4A68-874A-4ACFD07C07DA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47ECB-3C0C-4E30-943B-F8ED7D98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7F0AE-5964-4A7D-B32E-6392D2DA2063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A9A2-7F39-4B9C-A43A-63758AEC2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6725-9984-47F8-8DDB-0D13681E5BD0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083F7-15E1-4A70-9D6D-CD5700A26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F302E8E3-2603-4E99-B104-D9BDAE65DD6A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78538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6B10EB5C-8C45-49D0-B4C8-41568B97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30" descr="ti_stk_2c_pos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94D54DBC-7E3B-483B-9810-64B00E09B974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8563" y="6038850"/>
            <a:ext cx="415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86CB445-7801-402F-92BD-CCF5D55DD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410" name="Rectangle 26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2D524B23-91CD-4661-8B6C-E666E4B800FA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5EA0ED96-54CE-4677-8283-7C6578B63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8625" name="Rectangle 1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58D8C1D4-505B-4B1A-8070-BA6A1F0C0CDC}" type="datetime1">
              <a:rPr lang="en-US"/>
              <a:pPr>
                <a:defRPr/>
              </a:pPr>
              <a:t>7/8/2012</a:t>
            </a:fld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640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A8F45C88-ABB4-4585-B895-1D0EF92F5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7767" name="Rectangle 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104" name="Picture 8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2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5E54F42-6E54-44E7-8526-155E32C9A62B}" type="datetime1">
              <a:rPr lang="en-US" smtClean="0"/>
              <a:pPr/>
              <a:t>7/8/2012</a:t>
            </a:fld>
            <a:endParaRPr lang="en-US" smtClean="0"/>
          </a:p>
        </p:txBody>
      </p:sp>
      <p:sp>
        <p:nvSpPr>
          <p:cNvPr id="6147" name="Rectangle 2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14BF9C-547A-4371-9675-6A42FDA719E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3375" y="857250"/>
            <a:ext cx="8458200" cy="147002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AHG6: Independent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SAO on/off control at slice level</a:t>
            </a:r>
            <a:endParaRPr lang="en-US" dirty="0" smtClean="0"/>
          </a:p>
        </p:txBody>
      </p:sp>
      <p:sp>
        <p:nvSpPr>
          <p:cNvPr id="6149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333375" y="3659188"/>
            <a:ext cx="8458200" cy="2184400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Minhua </a:t>
            </a:r>
            <a:r>
              <a:rPr lang="de-DE" dirty="0" smtClean="0"/>
              <a:t>Zhou</a:t>
            </a:r>
            <a:endParaRPr lang="de-DE" dirty="0" smtClean="0"/>
          </a:p>
          <a:p>
            <a:pPr algn="ctr" eaLnBrk="1" hangingPunct="1"/>
            <a:r>
              <a:rPr lang="de-DE" dirty="0" smtClean="0"/>
              <a:t>Texas Instruments Inc., USA</a:t>
            </a:r>
          </a:p>
        </p:txBody>
      </p:sp>
      <p:sp>
        <p:nvSpPr>
          <p:cNvPr id="6150" name="Rectangle 59"/>
          <p:cNvSpPr>
            <a:spLocks noChangeArrowheads="1"/>
          </p:cNvSpPr>
          <p:nvPr/>
        </p:nvSpPr>
        <p:spPr bwMode="auto">
          <a:xfrm>
            <a:off x="26988" y="313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1" name="Rectangle 60"/>
          <p:cNvSpPr>
            <a:spLocks noChangeArrowheads="1"/>
          </p:cNvSpPr>
          <p:nvPr/>
        </p:nvSpPr>
        <p:spPr bwMode="auto">
          <a:xfrm>
            <a:off x="3489066" y="2652068"/>
            <a:ext cx="21547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4572000" algn="l"/>
              </a:tabLst>
            </a:pPr>
            <a:r>
              <a:rPr lang="en-US" sz="2400" b="1" dirty="0" smtClean="0">
                <a:cs typeface="Times New Roman" pitchFamily="18" charset="0"/>
              </a:rPr>
              <a:t>JCTVC-J0087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7/8/2012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</a:t>
            </a:r>
            <a:r>
              <a:rPr lang="en-US" dirty="0" smtClean="0"/>
              <a:t>statement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69758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In the current HM7.0 design it is normatively restricted at slice level that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SAO has to be turned off if </a:t>
            </a:r>
            <a:r>
              <a:rPr lang="en-US" sz="2000" dirty="0" err="1" smtClean="0"/>
              <a:t>luma</a:t>
            </a:r>
            <a:r>
              <a:rPr lang="en-US" sz="2000" dirty="0" smtClean="0"/>
              <a:t> SAO is off</a:t>
            </a:r>
            <a:r>
              <a:rPr lang="en-US" sz="2000" dirty="0" smtClean="0"/>
              <a:t>.</a:t>
            </a:r>
          </a:p>
          <a:p>
            <a:pPr eaLnBrk="1" hangingPunct="1">
              <a:defRPr/>
            </a:pPr>
            <a:r>
              <a:rPr lang="en-US" sz="2000" dirty="0" smtClean="0"/>
              <a:t> </a:t>
            </a:r>
            <a:r>
              <a:rPr lang="en-US" sz="2000" dirty="0" smtClean="0"/>
              <a:t>Such a normative encoder restriction is undesirable because it restricts encoder </a:t>
            </a:r>
            <a:r>
              <a:rPr lang="en-US" sz="2000" dirty="0" smtClean="0"/>
              <a:t>flexibility</a:t>
            </a:r>
            <a:endParaRPr lang="en-US" sz="1800" dirty="0" smtClean="0"/>
          </a:p>
          <a:p>
            <a:pPr lvl="1" eaLnBrk="1" hangingPunct="1">
              <a:buNone/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sz="2000" dirty="0" smtClean="0"/>
          </a:p>
          <a:p>
            <a:pPr eaLnBrk="1" hangingPunct="1">
              <a:buNone/>
              <a:defRPr/>
            </a:pPr>
            <a:endParaRPr lang="de-DE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7/8/2012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Proposal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69758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HM7.0</a:t>
            </a:r>
          </a:p>
          <a:p>
            <a:pPr lvl="1" eaLnBrk="1" hangingPunct="1">
              <a:buNone/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sz="2000" dirty="0" smtClean="0"/>
          </a:p>
          <a:p>
            <a:pPr eaLnBrk="1" hangingPunct="1">
              <a:buNone/>
              <a:defRPr/>
            </a:pPr>
            <a:endParaRPr lang="de-DE" sz="2000" b="1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98765" y="1579418"/>
          <a:ext cx="8174180" cy="1884218"/>
        </p:xfrm>
        <a:graphic>
          <a:graphicData uri="http://schemas.openxmlformats.org/drawingml/2006/table">
            <a:tbl>
              <a:tblPr/>
              <a:tblGrid>
                <a:gridCol w="7055774"/>
                <a:gridCol w="1118406"/>
              </a:tblGrid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600" dirty="0" err="1">
                          <a:latin typeface="+mj-lt"/>
                          <a:ea typeface="Times New Roman"/>
                          <a:cs typeface="Times New Roman"/>
                        </a:rPr>
                        <a:t>sample_adaptive_offset_enabled_flag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 ) {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600" b="1" kern="100" dirty="0" err="1">
                          <a:latin typeface="+mj-lt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 dirty="0">
                          <a:latin typeface="+mj-lt"/>
                          <a:ea typeface="PMingLiU"/>
                          <a:cs typeface="Times New Roman"/>
                        </a:rPr>
                        <a:t> 0 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]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+mj-lt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+mj-lt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dirty="0">
                          <a:latin typeface="+mj-lt"/>
                          <a:ea typeface="Batang"/>
                          <a:cs typeface="Times New Roman"/>
                        </a:rPr>
                        <a:t>[ 0 ]</a:t>
                      </a:r>
                      <a:r>
                        <a:rPr lang="en-GB" sz="1600" dirty="0">
                          <a:latin typeface="+mj-lt"/>
                          <a:ea typeface="PMingLiU"/>
                          <a:cs typeface="Times New Roman"/>
                        </a:rPr>
                        <a:t> ) {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kern="100" dirty="0">
                          <a:latin typeface="+mj-lt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latin typeface="+mj-lt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 dirty="0">
                          <a:latin typeface="+mj-lt"/>
                          <a:ea typeface="PMingLiU"/>
                          <a:cs typeface="Times New Roman"/>
                        </a:rPr>
                        <a:t> 1 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]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+mj-lt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kern="100" dirty="0">
                          <a:latin typeface="+mj-lt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latin typeface="+mj-lt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 dirty="0">
                          <a:latin typeface="+mj-lt"/>
                          <a:ea typeface="PMingLiU"/>
                          <a:cs typeface="Times New Roman"/>
                        </a:rPr>
                        <a:t> 2 </a:t>
                      </a:r>
                      <a:r>
                        <a:rPr lang="en-GB" sz="1600" b="1" kern="100" dirty="0">
                          <a:latin typeface="+mj-lt"/>
                          <a:ea typeface="PMingLiU"/>
                          <a:cs typeface="Times New Roman"/>
                        </a:rPr>
                        <a:t>]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+mj-lt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7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+mj-lt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+mj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68038" y="4613565"/>
          <a:ext cx="8104908" cy="1219200"/>
        </p:xfrm>
        <a:graphic>
          <a:graphicData uri="http://schemas.openxmlformats.org/drawingml/2006/table">
            <a:tbl>
              <a:tblPr/>
              <a:tblGrid>
                <a:gridCol w="6995980"/>
                <a:gridCol w="1108928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sample_adaptive_offset_enabled_flag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600" b="1" kern="100">
                          <a:latin typeface="Times New Roman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>
                          <a:latin typeface="Arial"/>
                          <a:ea typeface="PMingLiU"/>
                          <a:cs typeface="Times New Roman"/>
                        </a:rPr>
                        <a:t> 0 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]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Arial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b="1" kern="100">
                          <a:latin typeface="Times New Roman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>
                          <a:latin typeface="Arial"/>
                          <a:ea typeface="PMingLiU"/>
                          <a:cs typeface="Times New Roman"/>
                        </a:rPr>
                        <a:t> 1 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]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Arial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b="1" kern="100">
                          <a:latin typeface="Times New Roman"/>
                          <a:ea typeface="Batang"/>
                          <a:cs typeface="Times New Roman"/>
                        </a:rPr>
                        <a:t>slice_sample_adaptive_offset_flag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GB" sz="1600" kern="100">
                          <a:latin typeface="Arial"/>
                          <a:ea typeface="PMingLiU"/>
                          <a:cs typeface="Times New Roman"/>
                        </a:rPr>
                        <a:t> 2 </a:t>
                      </a:r>
                      <a:r>
                        <a:rPr lang="en-GB" sz="1600" b="1" kern="100">
                          <a:latin typeface="Arial"/>
                          <a:ea typeface="PMingLiU"/>
                          <a:cs typeface="Times New Roman"/>
                        </a:rPr>
                        <a:t>]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02648" y="3671456"/>
            <a:ext cx="8467725" cy="6975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marR="0" lvl="0" indent="-227013" algn="l" defTabSz="914400" rtl="0" eaLnBrk="1" fontAlgn="base" latinLnBrk="0" hangingPunct="1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Proposed (no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BD-rate impact, but there are cases in which </a:t>
            </a:r>
            <a:r>
              <a:rPr kumimoji="0" lang="en-US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chroma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SAO is on when </a:t>
            </a:r>
            <a:r>
              <a:rPr kumimoji="0" lang="en-US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luma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SAO is off)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4675" marR="0" lvl="1" indent="-233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7/8/2012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697583"/>
          </a:xfrm>
        </p:spPr>
        <p:txBody>
          <a:bodyPr/>
          <a:lstStyle/>
          <a:p>
            <a:r>
              <a:rPr lang="en-US" sz="2000" dirty="0" smtClean="0"/>
              <a:t>The proposed change removes the normative SAO encoder restriction and makes the encoder more flexible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It is recommended to adopt this change.</a:t>
            </a:r>
            <a:endParaRPr lang="en-US" sz="2000" b="1" dirty="0" smtClean="0"/>
          </a:p>
          <a:p>
            <a:pPr eaLnBrk="1" hangingPunct="1">
              <a:buNone/>
              <a:defRPr/>
            </a:pPr>
            <a:endParaRPr lang="en-US" sz="1800" dirty="0" smtClean="0"/>
          </a:p>
          <a:p>
            <a:pPr lvl="1" eaLnBrk="1" hangingPunct="1">
              <a:buNone/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endParaRPr lang="en-US" sz="2000" dirty="0" smtClean="0"/>
          </a:p>
          <a:p>
            <a:pPr eaLnBrk="1" hangingPunct="1">
              <a:buNone/>
              <a:defRPr/>
            </a:pPr>
            <a:endParaRPr lang="de-DE" sz="2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13164" y="4211782"/>
            <a:ext cx="609660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Many thanks to </a:t>
            </a:r>
            <a:r>
              <a:rPr lang="en-US" dirty="0" err="1" smtClean="0"/>
              <a:t>MediaTek</a:t>
            </a:r>
            <a:r>
              <a:rPr lang="en-US" dirty="0" smtClean="0"/>
              <a:t> for cross-check (JCTVC-J0051)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AAAAAA"/>
      </a:dk1>
      <a:lt1>
        <a:srgbClr val="FFFFFF"/>
      </a:lt1>
      <a:dk2>
        <a:srgbClr val="000000"/>
      </a:dk2>
      <a:lt2>
        <a:srgbClr val="FFFFFF"/>
      </a:lt2>
      <a:accent1>
        <a:srgbClr val="AAAAAA"/>
      </a:accent1>
      <a:accent2>
        <a:srgbClr val="FFFFFF"/>
      </a:accent2>
      <a:accent3>
        <a:srgbClr val="AAAAAA"/>
      </a:accent3>
      <a:accent4>
        <a:srgbClr val="DADADA"/>
      </a:accent4>
      <a:accent5>
        <a:srgbClr val="D2D2D2"/>
      </a:accent5>
      <a:accent6>
        <a:srgbClr val="E7E7E7"/>
      </a:accent6>
      <a:hlink>
        <a:srgbClr val="AAAAAA"/>
      </a:hlink>
      <a:folHlink>
        <a:srgbClr val="FF00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4670</TotalTime>
  <Words>140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FinalPowerpoint</vt:lpstr>
      <vt:lpstr>Custom Design</vt:lpstr>
      <vt:lpstr>1_Custom Design</vt:lpstr>
      <vt:lpstr>3_Custom Design</vt:lpstr>
      <vt:lpstr>AHG6: Independent luma and chroma SAO on/off control at slice level</vt:lpstr>
      <vt:lpstr>Problem statement</vt:lpstr>
      <vt:lpstr>Proposal</vt:lpstr>
      <vt:lpstr>Conclusions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Eric Wand</dc:creator>
  <cp:lastModifiedBy>a0198101</cp:lastModifiedBy>
  <cp:revision>314</cp:revision>
  <dcterms:created xsi:type="dcterms:W3CDTF">2007-12-19T20:51:45Z</dcterms:created>
  <dcterms:modified xsi:type="dcterms:W3CDTF">2012-07-08T14:32:07Z</dcterms:modified>
</cp:coreProperties>
</file>