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78" r:id="rId5"/>
    <p:sldId id="286" r:id="rId6"/>
  </p:sldIdLst>
  <p:sldSz cx="9144000" cy="6858000" type="screen4x3"/>
  <p:notesSz cx="6735763" cy="98694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E5FF"/>
    <a:srgbClr val="98A4AB"/>
    <a:srgbClr val="6699FF"/>
    <a:srgbClr val="66CCFF"/>
    <a:srgbClr val="00ADEA"/>
    <a:srgbClr val="DDCCD4"/>
    <a:srgbClr val="EFE7EB"/>
    <a:srgbClr val="5F5F5F"/>
    <a:srgbClr val="727D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21" autoAdjust="0"/>
    <p:restoredTop sz="99465" autoAdjust="0"/>
  </p:normalViewPr>
  <p:slideViewPr>
    <p:cSldViewPr>
      <p:cViewPr varScale="1">
        <p:scale>
          <a:sx n="45" d="100"/>
          <a:sy n="45" d="100"/>
        </p:scale>
        <p:origin x="-1368" y="-96"/>
      </p:cViewPr>
      <p:guideLst>
        <p:guide orient="horz" pos="4319"/>
        <p:guide orient="horz" pos="935"/>
        <p:guide orient="horz" pos="3793"/>
        <p:guide pos="5575"/>
        <p:guide pos="243"/>
      </p:guideLst>
    </p:cSldViewPr>
  </p:slideViewPr>
  <p:outlineViewPr>
    <p:cViewPr>
      <p:scale>
        <a:sx n="33" d="100"/>
        <a:sy n="33" d="100"/>
      </p:scale>
      <p:origin x="0" y="71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042" y="-78"/>
      </p:cViewPr>
      <p:guideLst>
        <p:guide orient="horz" pos="3109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890CE-DB31-463F-8028-A8E27987217A}" type="datetimeFigureOut">
              <a:rPr lang="fr-FR" smtClean="0"/>
              <a:pPr/>
              <a:t>11/07/2012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A5746-BE8F-4B23-9763-E87458FEFC5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1906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932" y="0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102" y="4688007"/>
            <a:ext cx="4939560" cy="444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932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5FBAD0F-58A3-483C-A1FE-435E7D624862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35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indent="0">
              <a:buNone/>
            </a:pPr>
            <a:endParaRPr lang="en-US" dirty="0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D1DB34-AEC4-4503-B4E0-35749FEEBC34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BAD0F-58A3-483C-A1FE-435E7D624862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625" y="71414"/>
            <a:ext cx="8791575" cy="1143000"/>
          </a:xfrm>
        </p:spPr>
        <p:txBody>
          <a:bodyPr tIns="0" bIns="0" anchor="b"/>
          <a:lstStyle>
            <a:lvl1pPr algn="r">
              <a:defRPr>
                <a:solidFill>
                  <a:srgbClr val="2A2A2A"/>
                </a:solidFill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625" y="1214414"/>
            <a:ext cx="8791575" cy="457200"/>
          </a:xfrm>
        </p:spPr>
        <p:txBody>
          <a:bodyPr tIns="0" bIns="0"/>
          <a:lstStyle>
            <a:lvl1pPr algn="r">
              <a:defRPr sz="2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noProof="0" dirty="0" smtClean="0"/>
              <a:t>Click to edit subtitle</a:t>
            </a:r>
            <a:endParaRPr lang="en-US" noProof="0" dirty="0"/>
          </a:p>
        </p:txBody>
      </p:sp>
      <p:sp>
        <p:nvSpPr>
          <p:cNvPr id="27" name="Rectangle 7"/>
          <p:cNvSpPr>
            <a:spLocks noChangeArrowheads="1"/>
          </p:cNvSpPr>
          <p:nvPr userDrawn="1"/>
        </p:nvSpPr>
        <p:spPr bwMode="auto">
          <a:xfrm>
            <a:off x="0" y="1676401"/>
            <a:ext cx="9144000" cy="466715"/>
          </a:xfrm>
          <a:prstGeom prst="rect">
            <a:avLst/>
          </a:prstGeom>
          <a:solidFill>
            <a:srgbClr val="11111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 marL="266700" indent="-266700">
              <a:defRPr>
                <a:solidFill>
                  <a:srgbClr val="2A2A2A"/>
                </a:solidFill>
              </a:defRPr>
            </a:lvl2pPr>
            <a:lvl3pPr marL="542925" indent="-276225">
              <a:defRPr>
                <a:solidFill>
                  <a:srgbClr val="2A2A2A"/>
                </a:solidFill>
              </a:defRPr>
            </a:lvl3pPr>
            <a:lvl4pPr marL="809625" indent="-266700">
              <a:defRPr>
                <a:solidFill>
                  <a:srgbClr val="2A2A2A"/>
                </a:solidFill>
              </a:defRPr>
            </a:lvl4pPr>
            <a:lvl5pPr marL="1076325" indent="-266700">
              <a:defRPr>
                <a:solidFill>
                  <a:srgbClr val="2A2A2A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270EAF-BFA1-4AD6-9D81-4359FAD1F312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11-Jul-12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6357958"/>
            <a:ext cx="9144000" cy="500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0" y="1676401"/>
            <a:ext cx="9144000" cy="466715"/>
          </a:xfrm>
          <a:prstGeom prst="rect">
            <a:avLst/>
          </a:prstGeom>
          <a:solidFill>
            <a:srgbClr val="11111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0" y="2143125"/>
            <a:ext cx="9144000" cy="3200400"/>
          </a:xfrm>
          <a:prstGeom prst="rect">
            <a:avLst/>
          </a:prstGeom>
          <a:solidFill>
            <a:srgbClr val="7B7B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noProof="0" dirty="0"/>
          </a:p>
        </p:txBody>
      </p:sp>
      <p:sp>
        <p:nvSpPr>
          <p:cNvPr id="32" name="Rectangle 31"/>
          <p:cNvSpPr/>
          <p:nvPr userDrawn="1"/>
        </p:nvSpPr>
        <p:spPr>
          <a:xfrm>
            <a:off x="0" y="1"/>
            <a:ext cx="9144000" cy="1428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Titre 38"/>
          <p:cNvSpPr>
            <a:spLocks noGrp="1"/>
          </p:cNvSpPr>
          <p:nvPr userDrawn="1">
            <p:ph type="title" hasCustomPrompt="1"/>
          </p:nvPr>
        </p:nvSpPr>
        <p:spPr>
          <a:xfrm>
            <a:off x="328581" y="2428875"/>
            <a:ext cx="8521731" cy="1143000"/>
          </a:xfrm>
        </p:spPr>
        <p:txBody>
          <a:bodyPr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4" name="Espace réservé du texte 4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14324" y="3571890"/>
            <a:ext cx="8536309" cy="500052"/>
          </a:xfrm>
        </p:spPr>
        <p:txBody>
          <a:bodyPr/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to edit subtitle</a:t>
            </a:r>
          </a:p>
        </p:txBody>
      </p:sp>
      <p:grpSp>
        <p:nvGrpSpPr>
          <p:cNvPr id="18" name="Group 9"/>
          <p:cNvGrpSpPr>
            <a:grpSpLocks/>
          </p:cNvGrpSpPr>
          <p:nvPr userDrawn="1"/>
        </p:nvGrpSpPr>
        <p:grpSpPr bwMode="auto">
          <a:xfrm>
            <a:off x="0" y="4843478"/>
            <a:ext cx="9144000" cy="2014539"/>
            <a:chOff x="0" y="3045"/>
            <a:chExt cx="5760" cy="1269"/>
          </a:xfrm>
        </p:grpSpPr>
        <p:sp>
          <p:nvSpPr>
            <p:cNvPr id="30" name="Rectangle 10"/>
            <p:cNvSpPr>
              <a:spLocks noChangeArrowheads="1"/>
            </p:cNvSpPr>
            <p:nvPr/>
          </p:nvSpPr>
          <p:spPr bwMode="auto">
            <a:xfrm>
              <a:off x="0" y="3120"/>
              <a:ext cx="823" cy="119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3" name="Rectangle 11"/>
            <p:cNvSpPr>
              <a:spLocks noChangeArrowheads="1"/>
            </p:cNvSpPr>
            <p:nvPr/>
          </p:nvSpPr>
          <p:spPr bwMode="auto">
            <a:xfrm>
              <a:off x="823" y="3264"/>
              <a:ext cx="823" cy="10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4" name="Rectangle 12"/>
            <p:cNvSpPr>
              <a:spLocks noChangeArrowheads="1"/>
            </p:cNvSpPr>
            <p:nvPr/>
          </p:nvSpPr>
          <p:spPr bwMode="auto">
            <a:xfrm>
              <a:off x="1646" y="3216"/>
              <a:ext cx="823" cy="10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5" name="Rectangle 13"/>
            <p:cNvSpPr>
              <a:spLocks noChangeArrowheads="1"/>
            </p:cNvSpPr>
            <p:nvPr/>
          </p:nvSpPr>
          <p:spPr bwMode="auto">
            <a:xfrm>
              <a:off x="2469" y="3045"/>
              <a:ext cx="822" cy="12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6" name="Rectangle 14"/>
            <p:cNvSpPr>
              <a:spLocks noChangeArrowheads="1"/>
            </p:cNvSpPr>
            <p:nvPr/>
          </p:nvSpPr>
          <p:spPr bwMode="auto">
            <a:xfrm>
              <a:off x="3291" y="3186"/>
              <a:ext cx="823" cy="112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7" name="Rectangle 15"/>
            <p:cNvSpPr>
              <a:spLocks noChangeArrowheads="1"/>
            </p:cNvSpPr>
            <p:nvPr/>
          </p:nvSpPr>
          <p:spPr bwMode="auto">
            <a:xfrm>
              <a:off x="4114" y="3297"/>
              <a:ext cx="823" cy="10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8" name="Rectangle 16"/>
            <p:cNvSpPr>
              <a:spLocks noChangeArrowheads="1"/>
            </p:cNvSpPr>
            <p:nvPr/>
          </p:nvSpPr>
          <p:spPr bwMode="auto">
            <a:xfrm>
              <a:off x="4937" y="3111"/>
              <a:ext cx="823" cy="120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7833" y="5723160"/>
            <a:ext cx="2212616" cy="8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6CCD59-4062-48CE-A65F-00CB3BE5B2DE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1" hasCustomPrompt="1"/>
          </p:nvPr>
        </p:nvSpPr>
        <p:spPr>
          <a:xfrm>
            <a:off x="4826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err="1" smtClean="0"/>
              <a:t>Fourth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err="1" smtClean="0"/>
              <a:t>Fifth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11-Jul-12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BEBFAB-EF46-42A4-B2A0-EF472DEE164E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1" hasCustomPrompt="1"/>
          </p:nvPr>
        </p:nvSpPr>
        <p:spPr>
          <a:xfrm>
            <a:off x="4826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11-Jul-12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9CD7BF-7996-4CFF-A357-CB4F255262C6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11-Jul-12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FA0E3F-A84F-4C38-B31C-F2180DBCA084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3" name="Rectangle 2"/>
          <p:cNvSpPr/>
          <p:nvPr userDrawn="1"/>
        </p:nvSpPr>
        <p:spPr>
          <a:xfrm>
            <a:off x="142844" y="1142984"/>
            <a:ext cx="8858312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11-Jul-12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1000" y="785793"/>
            <a:ext cx="8597900" cy="53006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F998826-A65D-4C0D-ADEB-E0949BA9C2D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380999" y="76200"/>
            <a:ext cx="8583613" cy="638156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11-Jul-12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458200" cy="638175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" name="Espace réservé du graphique 3"/>
          <p:cNvSpPr>
            <a:spLocks noGrp="1"/>
          </p:cNvSpPr>
          <p:nvPr>
            <p:ph type="chart" sz="half" idx="2"/>
          </p:nvPr>
        </p:nvSpPr>
        <p:spPr>
          <a:xfrm>
            <a:off x="4686300" y="781050"/>
            <a:ext cx="4152900" cy="5238750"/>
          </a:xfrm>
        </p:spPr>
        <p:txBody>
          <a:bodyPr>
            <a:normAutofit/>
          </a:bodyPr>
          <a:lstStyle/>
          <a:p>
            <a:r>
              <a:rPr lang="en-US" dirty="0" smtClean="0"/>
              <a:t>Click icon to add chart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381000" y="6553200"/>
            <a:ext cx="295275" cy="152400"/>
          </a:xfrm>
        </p:spPr>
        <p:txBody>
          <a:bodyPr/>
          <a:lstStyle>
            <a:lvl1pPr>
              <a:defRPr/>
            </a:lvl1pPr>
          </a:lstStyle>
          <a:p>
            <a:fld id="{57C5AF71-8E3A-49A6-AB4B-BC4335BFE2F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1050"/>
            <a:ext cx="4152900" cy="5238750"/>
          </a:xfrm>
        </p:spPr>
        <p:txBody>
          <a:bodyPr>
            <a:normAutofit/>
          </a:bodyPr>
          <a:lstStyle>
            <a:lvl1pPr>
              <a:defRPr sz="2200"/>
            </a:lvl1pPr>
            <a:lvl2pPr marL="266700" indent="-266700">
              <a:defRPr sz="1800"/>
            </a:lvl2pPr>
            <a:lvl3pPr marL="542925" indent="-276225">
              <a:defRPr sz="1600"/>
            </a:lvl3pPr>
            <a:lvl4pPr marL="809625" indent="-266700">
              <a:defRPr sz="14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0" name="Date Placeholder 11"/>
          <p:cNvSpPr>
            <a:spLocks noGrp="1"/>
          </p:cNvSpPr>
          <p:nvPr>
            <p:ph type="dt" sz="half" idx="11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11-Jul-12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0999" y="76200"/>
            <a:ext cx="8583613" cy="63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dirty="0" smtClean="0"/>
              <a:t>Click to edit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0999" y="785794"/>
            <a:ext cx="8583613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553200"/>
            <a:ext cx="2952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latin typeface="Trebuchet MS" pitchFamily="34" charset="0"/>
              </a:defRPr>
            </a:lvl1pPr>
          </a:lstStyle>
          <a:p>
            <a:fld id="{BD3591A1-4D0D-4372-AF02-FD29A1B3AC5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cxnSp>
        <p:nvCxnSpPr>
          <p:cNvPr id="6" name="Connecteur droit 5"/>
          <p:cNvCxnSpPr/>
          <p:nvPr/>
        </p:nvCxnSpPr>
        <p:spPr>
          <a:xfrm>
            <a:off x="377033" y="714356"/>
            <a:ext cx="8583613" cy="1588"/>
          </a:xfrm>
          <a:prstGeom prst="line">
            <a:avLst/>
          </a:prstGeom>
          <a:ln w="19050">
            <a:solidFill>
              <a:srgbClr val="7B7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V="1">
            <a:off x="377033" y="6518787"/>
            <a:ext cx="6933953" cy="0"/>
          </a:xfrm>
          <a:prstGeom prst="line">
            <a:avLst/>
          </a:prstGeom>
          <a:ln w="19050">
            <a:solidFill>
              <a:srgbClr val="7B7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78927" y="6160542"/>
            <a:ext cx="1499447" cy="573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11-Jul-12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60" r:id="rId9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333333"/>
          </a:solidFill>
          <a:latin typeface="Trebuchet MS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9pPr>
    </p:titleStyle>
    <p:bodyStyle>
      <a:lvl1pPr algn="l" rtl="0" eaLnBrk="1" fontAlgn="base" hangingPunct="1">
        <a:spcBef>
          <a:spcPct val="30000"/>
        </a:spcBef>
        <a:spcAft>
          <a:spcPct val="0"/>
        </a:spcAft>
        <a:defRPr sz="2200">
          <a:solidFill>
            <a:srgbClr val="7B7B7B"/>
          </a:solidFill>
          <a:latin typeface="Trebuchet MS" pitchFamily="34" charset="0"/>
          <a:ea typeface="+mn-ea"/>
          <a:cs typeface="+mn-cs"/>
        </a:defRPr>
      </a:lvl1pPr>
      <a:lvl2pPr marL="266700" indent="-266700" algn="l" rtl="0" eaLnBrk="1" fontAlgn="base" hangingPunct="1"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"/>
        <a:defRPr sz="2000">
          <a:solidFill>
            <a:srgbClr val="2A2A2A"/>
          </a:solidFill>
          <a:latin typeface="Trebuchet MS" pitchFamily="34" charset="0"/>
        </a:defRPr>
      </a:lvl2pPr>
      <a:lvl3pPr marL="542925" indent="-276225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60000"/>
            <a:lumOff val="40000"/>
          </a:schemeClr>
        </a:buClr>
        <a:buSzPct val="80000"/>
        <a:buFont typeface="Wingdings" pitchFamily="2" charset="2"/>
        <a:buChar char="n"/>
        <a:defRPr sz="1800">
          <a:solidFill>
            <a:srgbClr val="2A2A2A"/>
          </a:solidFill>
          <a:latin typeface="Trebuchet MS" pitchFamily="34" charset="0"/>
        </a:defRPr>
      </a:lvl3pPr>
      <a:lvl4pPr marL="809625" indent="-266700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40000"/>
            <a:lumOff val="60000"/>
          </a:schemeClr>
        </a:buClr>
        <a:buSzPct val="80000"/>
        <a:buFont typeface="Wingdings" pitchFamily="2" charset="2"/>
        <a:buChar char="n"/>
        <a:defRPr sz="1600">
          <a:solidFill>
            <a:srgbClr val="2A2A2A"/>
          </a:solidFill>
          <a:latin typeface="Trebuchet MS" pitchFamily="34" charset="0"/>
        </a:defRPr>
      </a:lvl4pPr>
      <a:lvl5pPr marL="1076325" indent="-266700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20000"/>
            <a:lumOff val="80000"/>
          </a:schemeClr>
        </a:buClr>
        <a:buSzPct val="80000"/>
        <a:buFont typeface="Wingdings" pitchFamily="2" charset="2"/>
        <a:buChar char="n"/>
        <a:defRPr sz="1400">
          <a:solidFill>
            <a:srgbClr val="2A2A2A"/>
          </a:solidFill>
          <a:latin typeface="Trebuchet MS" pitchFamily="34" charset="0"/>
        </a:defRPr>
      </a:lvl5pPr>
      <a:lvl6pPr marL="29337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6pPr>
      <a:lvl7pPr marL="33909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7pPr>
      <a:lvl8pPr marL="38481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8pPr>
      <a:lvl9pPr marL="43053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28613" y="2428875"/>
            <a:ext cx="85217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JCTVC-J0078</a:t>
            </a:r>
            <a:br>
              <a:rPr lang="en-US" dirty="0" smtClean="0"/>
            </a:br>
            <a:r>
              <a:rPr lang="en-US" dirty="0" smtClean="0"/>
              <a:t>AHG12: </a:t>
            </a:r>
            <a:r>
              <a:rPr lang="en-CA" dirty="0" smtClean="0"/>
              <a:t>Non-4:2:0 formats syntax modifications</a:t>
            </a:r>
            <a:endParaRPr lang="en-US" dirty="0" smtClean="0"/>
          </a:p>
        </p:txBody>
      </p:sp>
      <p:sp>
        <p:nvSpPr>
          <p:cNvPr id="5123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314325" y="3571875"/>
            <a:ext cx="8535988" cy="1076325"/>
          </a:xfrm>
        </p:spPr>
        <p:txBody>
          <a:bodyPr>
            <a:normAutofit/>
          </a:bodyPr>
          <a:lstStyle/>
          <a:p>
            <a:pPr marL="0" indent="0" eaLnBrk="1" hangingPunct="1">
              <a:defRPr/>
            </a:pPr>
            <a:r>
              <a:rPr lang="fr-FR" sz="3600" i="1" dirty="0" smtClean="0"/>
              <a:t> </a:t>
            </a:r>
            <a:r>
              <a:rPr lang="fr-FR" i="1" dirty="0" smtClean="0"/>
              <a:t>P. Andrivon, P. Bordes</a:t>
            </a:r>
          </a:p>
          <a:p>
            <a:pPr marL="0" indent="0" eaLnBrk="1" hangingPunct="1">
              <a:defRPr/>
            </a:pPr>
            <a:endParaRPr lang="fr-FR" i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1571604" y="5253351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10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th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JCTVC Meeting</a:t>
            </a:r>
            <a:r>
              <a:rPr lang="en-US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: Stockholm,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July 11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th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- 20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th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0999" y="785794"/>
            <a:ext cx="8583613" cy="573955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Rationale: prepare non-4:2:0 profiles advent</a:t>
            </a:r>
          </a:p>
          <a:p>
            <a:pPr lvl="1"/>
            <a:r>
              <a:rPr lang="fr-FR" dirty="0" smtClean="0"/>
              <a:t>Professional profiles/UHDTV?</a:t>
            </a:r>
          </a:p>
          <a:p>
            <a:pPr marL="0" lvl="1" indent="0">
              <a:buNone/>
            </a:pPr>
            <a:endParaRPr lang="fr-FR" i="1" dirty="0">
              <a:ea typeface="+mn-ea"/>
              <a:cs typeface="+mn-cs"/>
            </a:endParaRPr>
          </a:p>
          <a:p>
            <a:pPr marL="0" lvl="1" indent="0">
              <a:buNone/>
            </a:pPr>
            <a:r>
              <a:rPr lang="fr-FR" sz="2200" dirty="0" smtClean="0">
                <a:solidFill>
                  <a:srgbClr val="7B7B7B"/>
                </a:solidFill>
                <a:ea typeface="+mn-ea"/>
                <a:cs typeface="+mn-cs"/>
              </a:rPr>
              <a:t>JCT-VC has not </a:t>
            </a:r>
            <a:r>
              <a:rPr lang="fr-FR" sz="2200" dirty="0" err="1" smtClean="0">
                <a:solidFill>
                  <a:srgbClr val="7B7B7B"/>
                </a:solidFill>
                <a:ea typeface="+mn-ea"/>
                <a:cs typeface="+mn-cs"/>
              </a:rPr>
              <a:t>yet</a:t>
            </a:r>
            <a:r>
              <a:rPr lang="fr-FR" sz="2200" dirty="0" smtClean="0">
                <a:solidFill>
                  <a:srgbClr val="7B7B7B"/>
                </a:solidFill>
                <a:ea typeface="+mn-ea"/>
                <a:cs typeface="+mn-cs"/>
              </a:rPr>
              <a:t> </a:t>
            </a:r>
            <a:r>
              <a:rPr lang="fr-FR" sz="2200" dirty="0" err="1" smtClean="0">
                <a:solidFill>
                  <a:srgbClr val="7B7B7B"/>
                </a:solidFill>
                <a:ea typeface="+mn-ea"/>
                <a:cs typeface="+mn-cs"/>
              </a:rPr>
              <a:t>defined</a:t>
            </a:r>
            <a:r>
              <a:rPr lang="fr-FR" sz="2200" dirty="0" smtClean="0">
                <a:solidFill>
                  <a:srgbClr val="7B7B7B"/>
                </a:solidFill>
                <a:ea typeface="+mn-ea"/>
                <a:cs typeface="+mn-cs"/>
              </a:rPr>
              <a:t> non-4:2:0 </a:t>
            </a:r>
            <a:r>
              <a:rPr lang="fr-FR" sz="2200" dirty="0" err="1" smtClean="0">
                <a:solidFill>
                  <a:srgbClr val="7B7B7B"/>
                </a:solidFill>
                <a:ea typeface="+mn-ea"/>
                <a:cs typeface="+mn-cs"/>
              </a:rPr>
              <a:t>integration</a:t>
            </a:r>
            <a:r>
              <a:rPr lang="fr-FR" sz="2200" dirty="0" smtClean="0">
                <a:solidFill>
                  <a:srgbClr val="7B7B7B"/>
                </a:solidFill>
                <a:ea typeface="+mn-ea"/>
                <a:cs typeface="+mn-cs"/>
              </a:rPr>
              <a:t> in HEVC</a:t>
            </a:r>
          </a:p>
          <a:p>
            <a:pPr lvl="1"/>
            <a:r>
              <a:rPr lang="fr-FR" sz="2100" dirty="0" err="1"/>
              <a:t>Which</a:t>
            </a:r>
            <a:r>
              <a:rPr lang="fr-FR" sz="2100" dirty="0"/>
              <a:t> </a:t>
            </a:r>
            <a:r>
              <a:rPr lang="fr-FR" sz="2100" dirty="0" err="1"/>
              <a:t>level</a:t>
            </a:r>
            <a:r>
              <a:rPr lang="fr-FR" sz="2100" dirty="0"/>
              <a:t> of </a:t>
            </a:r>
            <a:r>
              <a:rPr lang="fr-FR" sz="2100" dirty="0" err="1" smtClean="0"/>
              <a:t>integration</a:t>
            </a:r>
            <a:r>
              <a:rPr lang="fr-FR" sz="2100" dirty="0" smtClean="0"/>
              <a:t> of non-4:2:0 formats </a:t>
            </a:r>
            <a:r>
              <a:rPr lang="fr-FR" sz="2100" dirty="0"/>
              <a:t>in HEVC v1?</a:t>
            </a:r>
          </a:p>
          <a:p>
            <a:pPr lvl="1"/>
            <a:r>
              <a:rPr lang="fr-FR" dirty="0" smtClean="0"/>
              <a:t>4:4:4 « </a:t>
            </a:r>
            <a:r>
              <a:rPr lang="fr-FR" dirty="0" err="1" smtClean="0"/>
              <a:t>special</a:t>
            </a:r>
            <a:r>
              <a:rPr lang="fr-FR" dirty="0" smtClean="0"/>
              <a:t> modes » (</a:t>
            </a:r>
            <a:r>
              <a:rPr lang="fr-FR" dirty="0" err="1" smtClean="0"/>
              <a:t>separate_colour_plane_flag</a:t>
            </a:r>
            <a:r>
              <a:rPr lang="fr-FR" dirty="0" smtClean="0"/>
              <a:t>)</a:t>
            </a:r>
          </a:p>
          <a:p>
            <a:pPr lvl="2"/>
            <a:r>
              <a:rPr lang="fr-FR" dirty="0" err="1"/>
              <a:t>S</a:t>
            </a:r>
            <a:r>
              <a:rPr lang="fr-FR" dirty="0" err="1" smtClean="0"/>
              <a:t>emantics</a:t>
            </a:r>
            <a:r>
              <a:rPr lang="fr-FR" dirty="0" smtClean="0"/>
              <a:t> in AVC </a:t>
            </a:r>
            <a:r>
              <a:rPr lang="fr-FR" dirty="0" err="1" smtClean="0"/>
              <a:t>is</a:t>
            </a:r>
            <a:r>
              <a:rPr lang="fr-FR" dirty="0" smtClean="0"/>
              <a:t> invasive</a:t>
            </a:r>
          </a:p>
          <a:p>
            <a:pPr lvl="1"/>
            <a:r>
              <a:rPr lang="fr-FR" dirty="0" smtClean="0"/>
              <a:t>Chroma </a:t>
            </a:r>
            <a:r>
              <a:rPr lang="fr-FR" dirty="0"/>
              <a:t>interpolation </a:t>
            </a:r>
            <a:r>
              <a:rPr lang="fr-FR" dirty="0" err="1" smtClean="0"/>
              <a:t>filters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defined</a:t>
            </a:r>
            <a:r>
              <a:rPr lang="fr-FR" dirty="0" smtClean="0"/>
              <a:t> (4:2:2 and 4:4:4)…</a:t>
            </a:r>
          </a:p>
          <a:p>
            <a:pPr marL="0" lvl="1" indent="0">
              <a:buNone/>
            </a:pPr>
            <a:endParaRPr lang="fr-FR" dirty="0"/>
          </a:p>
          <a:p>
            <a:pPr lvl="0"/>
            <a:r>
              <a:rPr lang="en-US" dirty="0" smtClean="0"/>
              <a:t>Proposals</a:t>
            </a:r>
            <a:r>
              <a:rPr lang="en-US" i="1" dirty="0" smtClean="0"/>
              <a:t> (highlighted in text)</a:t>
            </a:r>
            <a:endParaRPr lang="en-US" i="1" dirty="0"/>
          </a:p>
          <a:p>
            <a:pPr lvl="1"/>
            <a:r>
              <a:rPr lang="fr-FR" dirty="0" err="1" smtClean="0"/>
              <a:t>Lightweight</a:t>
            </a:r>
            <a:r>
              <a:rPr lang="fr-FR" dirty="0" smtClean="0"/>
              <a:t> </a:t>
            </a:r>
            <a:r>
              <a:rPr lang="fr-FR" dirty="0"/>
              <a:t>support </a:t>
            </a:r>
            <a:r>
              <a:rPr lang="fr-FR" dirty="0" smtClean="0"/>
              <a:t>of non-4:2:0 formats in </a:t>
            </a:r>
            <a:r>
              <a:rPr lang="fr-FR" dirty="0" err="1"/>
              <a:t>current</a:t>
            </a:r>
            <a:r>
              <a:rPr lang="fr-FR" dirty="0"/>
              <a:t> </a:t>
            </a:r>
            <a:r>
              <a:rPr lang="fr-FR" dirty="0" err="1" smtClean="0"/>
              <a:t>syntax</a:t>
            </a:r>
            <a:endParaRPr lang="fr-FR" dirty="0" smtClean="0"/>
          </a:p>
          <a:p>
            <a:pPr lvl="1"/>
            <a:r>
              <a:rPr lang="fr-FR" dirty="0" err="1" smtClean="0"/>
              <a:t>Discard</a:t>
            </a:r>
            <a:r>
              <a:rPr lang="fr-FR" dirty="0" smtClean="0"/>
              <a:t> chroma </a:t>
            </a:r>
            <a:r>
              <a:rPr lang="fr-FR" dirty="0" err="1" smtClean="0"/>
              <a:t>syntax</a:t>
            </a:r>
            <a:r>
              <a:rPr lang="fr-FR" dirty="0" smtClean="0"/>
              <a:t> </a:t>
            </a:r>
            <a:r>
              <a:rPr lang="fr-FR" dirty="0" err="1" smtClean="0"/>
              <a:t>elements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are not </a:t>
            </a:r>
            <a:r>
              <a:rPr lang="fr-FR" dirty="0" err="1" smtClean="0"/>
              <a:t>used</a:t>
            </a:r>
            <a:r>
              <a:rPr lang="fr-FR" dirty="0" smtClean="0"/>
              <a:t> in </a:t>
            </a:r>
            <a:r>
              <a:rPr lang="fr-FR" dirty="0" err="1" smtClean="0"/>
              <a:t>decoding</a:t>
            </a:r>
            <a:r>
              <a:rPr lang="fr-FR" dirty="0" smtClean="0"/>
              <a:t> </a:t>
            </a:r>
            <a:r>
              <a:rPr lang="fr-FR" dirty="0" err="1" smtClean="0"/>
              <a:t>process</a:t>
            </a:r>
            <a:endParaRPr lang="fr-FR" dirty="0" smtClean="0"/>
          </a:p>
          <a:p>
            <a:pPr lvl="1"/>
            <a:r>
              <a:rPr lang="fr-FR" b="1" dirty="0" smtClean="0"/>
              <a:t>JCT-VC: </a:t>
            </a:r>
            <a:r>
              <a:rPr lang="fr-FR" b="1" dirty="0" err="1" smtClean="0"/>
              <a:t>Define</a:t>
            </a:r>
            <a:r>
              <a:rPr lang="fr-FR" b="1" dirty="0" smtClean="0"/>
              <a:t> </a:t>
            </a:r>
            <a:r>
              <a:rPr lang="fr-FR" b="1" dirty="0"/>
              <a:t>a </a:t>
            </a:r>
            <a:r>
              <a:rPr lang="fr-FR" b="1" dirty="0" err="1"/>
              <a:t>timeline</a:t>
            </a:r>
            <a:r>
              <a:rPr lang="fr-FR" b="1" dirty="0"/>
              <a:t> for non-4:2:0 support in HEVC </a:t>
            </a:r>
            <a:r>
              <a:rPr lang="fr-FR" b="1" dirty="0" err="1" smtClean="0"/>
              <a:t>roadmap</a:t>
            </a:r>
            <a:endParaRPr lang="fr-FR" b="1" dirty="0" smtClean="0"/>
          </a:p>
          <a:p>
            <a:pPr lvl="1"/>
            <a:endParaRPr lang="fr-FR" dirty="0" smtClean="0"/>
          </a:p>
          <a:p>
            <a:pPr marL="0" lvl="1" indent="0">
              <a:buNone/>
            </a:pPr>
            <a:r>
              <a:rPr lang="fr-FR" dirty="0" err="1" smtClean="0">
                <a:solidFill>
                  <a:srgbClr val="7B7B7B"/>
                </a:solidFill>
              </a:rPr>
              <a:t>Misc</a:t>
            </a:r>
            <a:r>
              <a:rPr lang="fr-FR" dirty="0" smtClean="0">
                <a:solidFill>
                  <a:srgbClr val="7B7B7B"/>
                </a:solidFill>
              </a:rPr>
              <a:t>.</a:t>
            </a:r>
          </a:p>
          <a:p>
            <a:pPr lvl="1"/>
            <a:r>
              <a:rPr lang="fr-FR" dirty="0"/>
              <a:t>c</a:t>
            </a:r>
            <a:r>
              <a:rPr lang="fr-FR" dirty="0" smtClean="0"/>
              <a:t>b/</a:t>
            </a:r>
            <a:r>
              <a:rPr lang="fr-FR" dirty="0" err="1" smtClean="0"/>
              <a:t>cr_qp_offset</a:t>
            </a:r>
            <a:r>
              <a:rPr lang="fr-FR" dirty="0" smtClean="0"/>
              <a:t> range </a:t>
            </a:r>
            <a:r>
              <a:rPr lang="fr-FR" dirty="0" err="1" smtClean="0"/>
              <a:t>is</a:t>
            </a:r>
            <a:r>
              <a:rPr lang="fr-FR" dirty="0" smtClean="0"/>
              <a:t> not </a:t>
            </a:r>
            <a:r>
              <a:rPr lang="fr-FR" dirty="0" err="1" smtClean="0"/>
              <a:t>defined</a:t>
            </a:r>
            <a:r>
              <a:rPr lang="fr-FR" dirty="0" smtClean="0"/>
              <a:t> in </a:t>
            </a:r>
            <a:r>
              <a:rPr lang="fr-FR" dirty="0" err="1" smtClean="0"/>
              <a:t>Draft</a:t>
            </a:r>
            <a:r>
              <a:rPr lang="fr-FR" dirty="0" smtClean="0"/>
              <a:t> 7 ([-12;+12] in AVC)</a:t>
            </a:r>
          </a:p>
          <a:p>
            <a:pPr lvl="1"/>
            <a:endParaRPr lang="fr-FR" dirty="0"/>
          </a:p>
          <a:p>
            <a:pPr marL="0" lvl="1" indent="0">
              <a:buNone/>
            </a:pPr>
            <a:endParaRPr lang="fr-FR" sz="2200" dirty="0">
              <a:solidFill>
                <a:srgbClr val="7B7B7B"/>
              </a:solidFill>
              <a:ea typeface="+mn-ea"/>
              <a:cs typeface="+mn-cs"/>
            </a:endParaRPr>
          </a:p>
          <a:p>
            <a:pPr lv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700" dirty="0" err="1" smtClean="0"/>
              <a:t>Rationales</a:t>
            </a:r>
            <a:r>
              <a:rPr lang="fr-FR" sz="2700" dirty="0" smtClean="0"/>
              <a:t> / </a:t>
            </a:r>
            <a:r>
              <a:rPr lang="fr-FR" sz="2700" dirty="0" err="1"/>
              <a:t>considerations</a:t>
            </a:r>
            <a:r>
              <a:rPr lang="fr-FR" sz="2700" dirty="0"/>
              <a:t> </a:t>
            </a:r>
            <a:r>
              <a:rPr lang="fr-FR" sz="2700" dirty="0" smtClean="0"/>
              <a:t>/ </a:t>
            </a:r>
            <a:r>
              <a:rPr lang="fr-FR" sz="2700" dirty="0" err="1" smtClean="0"/>
              <a:t>proposals</a:t>
            </a:r>
            <a:endParaRPr lang="en-US" sz="27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500834"/>
            <a:ext cx="2133600" cy="365125"/>
          </a:xfrm>
        </p:spPr>
        <p:txBody>
          <a:bodyPr/>
          <a:lstStyle/>
          <a:p>
            <a:r>
              <a:rPr lang="en-US" dirty="0" smtClean="0"/>
              <a:t>JCTVC-I0108 - </a:t>
            </a:r>
            <a:fld id="{4A921823-872E-4A42-AFA1-DE7AA82CCA70}" type="datetime1">
              <a:rPr lang="en-US" smtClean="0"/>
              <a:pPr/>
              <a:t>11-Jul-12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oloMaster">
  <a:themeElements>
    <a:clrScheme name="TECHNICOLOR">
      <a:dk1>
        <a:srgbClr val="333333"/>
      </a:dk1>
      <a:lt1>
        <a:srgbClr val="FFFFFF"/>
      </a:lt1>
      <a:dk2>
        <a:srgbClr val="333333"/>
      </a:dk2>
      <a:lt2>
        <a:srgbClr val="FFFFFF"/>
      </a:lt2>
      <a:accent1>
        <a:srgbClr val="961E6C"/>
      </a:accent1>
      <a:accent2>
        <a:srgbClr val="BE1253"/>
      </a:accent2>
      <a:accent3>
        <a:srgbClr val="D40027"/>
      </a:accent3>
      <a:accent4>
        <a:srgbClr val="E95F14"/>
      </a:accent4>
      <a:accent5>
        <a:srgbClr val="FCC300"/>
      </a:accent5>
      <a:accent6>
        <a:srgbClr val="96BE17"/>
      </a:accent6>
      <a:hlink>
        <a:srgbClr val="333333"/>
      </a:hlink>
      <a:folHlink>
        <a:srgbClr val="333333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8A4AB"/>
        </a:solidFill>
        <a:ln>
          <a:solidFill>
            <a:srgbClr val="5F5F5F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000" dirty="0" err="1" smtClean="0">
            <a:latin typeface="Trebuchet MS" pitchFamily="34" charset="0"/>
          </a:defRPr>
        </a:defPPr>
      </a:lstStyle>
    </a:tx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63B7A956D86C4F94FC78456ECBA529" ma:contentTypeVersion="4" ma:contentTypeDescription="Create a new document." ma:contentTypeScope="" ma:versionID="feb881ed392643bbe1959c8401076e60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74f6d32b71e6972e4ea9de1df9cac8f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11" nillable="true" ma:displayName="Scheduling Start Date" ma:internalName="PublishingStartDate">
      <xsd:simpleType>
        <xsd:restriction base="dms:Unknown"/>
      </xsd:simpleType>
    </xsd:element>
    <xsd:element name="PublishingExpirationDate" ma:index="12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2CEE5175-2181-455A-87ED-BAF5DE0D6D45}">
  <ds:schemaRefs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elements/1.1/"/>
    <ds:schemaRef ds:uri="http://schemas.microsoft.com/sharepoint/v3"/>
    <ds:schemaRef ds:uri="http://purl.org/dc/dcmitype/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908E5AF-894B-495B-853A-B3662D087A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8AD66FA-6A2C-4062-A854-EED099ADF3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0</TotalTime>
  <Words>63</Words>
  <Application>Microsoft Office PowerPoint</Application>
  <PresentationFormat>On-screen Show (4:3)</PresentationFormat>
  <Paragraphs>25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technicoloMaster</vt:lpstr>
      <vt:lpstr>JCTVC-J0078 AHG12: Non-4:2:0 formats syntax modifications</vt:lpstr>
      <vt:lpstr>Rationales / considerations / proposals</vt:lpstr>
    </vt:vector>
  </TitlesOfParts>
  <Company>THOMSON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Technicolor_template</dc:title>
  <dc:creator>lochone</dc:creator>
  <cp:lastModifiedBy>Andrivon Pierre</cp:lastModifiedBy>
  <cp:revision>1217</cp:revision>
  <dcterms:created xsi:type="dcterms:W3CDTF">2010-02-01T15:48:52Z</dcterms:created>
  <dcterms:modified xsi:type="dcterms:W3CDTF">2012-07-11T09:10:25Z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0x010100EA63B7A956D86C4F94FC78456ECBA529</vt:lpwstr>
  </property>
</Properties>
</file>