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8"/>
  </p:notesMasterIdLst>
  <p:handoutMasterIdLst>
    <p:handoutMasterId r:id="rId9"/>
  </p:handoutMasterIdLst>
  <p:sldIdLst>
    <p:sldId id="349" r:id="rId2"/>
    <p:sldId id="344" r:id="rId3"/>
    <p:sldId id="350" r:id="rId4"/>
    <p:sldId id="351" r:id="rId5"/>
    <p:sldId id="352" r:id="rId6"/>
    <p:sldId id="315" r:id="rId7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50B"/>
    <a:srgbClr val="F48F97"/>
    <a:srgbClr val="006600"/>
    <a:srgbClr val="B7BDBD"/>
    <a:srgbClr val="001738"/>
    <a:srgbClr val="010712"/>
    <a:srgbClr val="919191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333" autoAdjust="0"/>
  </p:normalViewPr>
  <p:slideViewPr>
    <p:cSldViewPr snapToGrid="0" snapToObjects="1">
      <p:cViewPr>
        <p:scale>
          <a:sx n="70" d="100"/>
          <a:sy n="70" d="100"/>
        </p:scale>
        <p:origin x="-564" y="-264"/>
      </p:cViewPr>
      <p:guideLst>
        <p:guide orient="horz" pos="228"/>
        <p:guide orient="horz" pos="1290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2012/7/10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475554-299B-42C0-9F8D-227933A7F5AD}" type="slidenum">
              <a:rPr lang="en-US" altLang="ja-JP" smtClean="0">
                <a:ea typeface="ＭＳ Ｐゴシック" pitchFamily="50" charset="-128"/>
              </a:rPr>
              <a:pPr/>
              <a:t>2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>
                <a:ea typeface="ＭＳ Ｐ明朝" charset="-128"/>
              </a:rPr>
              <a:t>This is contents.</a:t>
            </a:r>
          </a:p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JCTVC-J0071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tx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JCTVC-J0071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4_AR08_4C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358775" y="2371585"/>
            <a:ext cx="7027773" cy="502629"/>
          </a:xfrm>
          <a:prstGeom prst="rect">
            <a:avLst/>
          </a:prstGeom>
        </p:spPr>
        <p:txBody>
          <a:bodyPr anchor="ctr" anchorCtr="0"/>
          <a:lstStyle>
            <a:lvl1pPr algn="l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360363" y="3143858"/>
            <a:ext cx="7027773" cy="232227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10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360363" y="4206699"/>
            <a:ext cx="7027773" cy="414514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360363" y="6064613"/>
            <a:ext cx="7027773" cy="360000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algn="l">
              <a:buFontTx/>
              <a:buNone/>
              <a:defRPr sz="1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114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8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4942-A49D-46B4-8763-97B0B1962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2" r:id="rId3"/>
    <p:sldLayoutId id="2147484043" r:id="rId4"/>
    <p:sldLayoutId id="2147484044" r:id="rId5"/>
    <p:sldLayoutId id="2147484045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2800" b="1" dirty="0">
                <a:latin typeface="+mj-lt"/>
                <a:ea typeface="HGPｺﾞｼｯｸE" pitchFamily="50" charset="-128"/>
                <a:cs typeface="Arial" pitchFamily="34" charset="0"/>
              </a:rPr>
              <a:t>Motion vector prediction issue for long-term reference picture</a:t>
            </a:r>
            <a:endParaRPr kumimoji="1" lang="ja-JP" altLang="en-US" sz="2800" b="1" dirty="0">
              <a:latin typeface="+mj-lt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>
                <a:ea typeface="HGPｺﾞｼｯｸE" pitchFamily="50" charset="-128"/>
                <a:cs typeface="Arial" pitchFamily="34" charset="0"/>
              </a:rPr>
              <a:t>JCTVC-J0071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Y. 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Takahashi, </a:t>
            </a:r>
            <a:r>
              <a:rPr lang="en-US" altLang="ja-JP" sz="2000" dirty="0" smtClean="0">
                <a:solidFill>
                  <a:schemeClr val="bg1"/>
                </a:solidFill>
              </a:rPr>
              <a:t>O</a:t>
            </a:r>
            <a:r>
              <a:rPr lang="en-US" altLang="ja-JP" sz="2000" dirty="0">
                <a:solidFill>
                  <a:schemeClr val="bg1"/>
                </a:solidFill>
              </a:rPr>
              <a:t>. </a:t>
            </a:r>
            <a:r>
              <a:rPr lang="en-US" altLang="ja-JP" sz="2000" dirty="0" smtClean="0">
                <a:solidFill>
                  <a:schemeClr val="bg1"/>
                </a:solidFill>
              </a:rPr>
              <a:t>Nakagami and </a:t>
            </a:r>
            <a:r>
              <a:rPr lang="en-US" altLang="ja-JP" sz="2000" dirty="0">
                <a:solidFill>
                  <a:schemeClr val="bg1"/>
                </a:solidFill>
              </a:rPr>
              <a:t>T. </a:t>
            </a:r>
            <a:r>
              <a:rPr lang="en-US" altLang="ja-JP" sz="2000" dirty="0" smtClean="0">
                <a:solidFill>
                  <a:schemeClr val="bg1"/>
                </a:solidFill>
              </a:rPr>
              <a:t>Suzuki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/>
              <a:t>Joint Collaborative Team on Video Coding (</a:t>
            </a:r>
            <a:r>
              <a:rPr lang="en-US" altLang="ja-JP" dirty="0" err="1"/>
              <a:t>JCT</a:t>
            </a:r>
            <a:r>
              <a:rPr lang="en-US" altLang="ja-JP" dirty="0"/>
              <a:t>-VC</a:t>
            </a:r>
            <a:r>
              <a:rPr lang="en-US" altLang="ja-JP" dirty="0" smtClean="0"/>
              <a:t>) of </a:t>
            </a:r>
            <a:r>
              <a:rPr lang="en-US" altLang="ja-JP" dirty="0" err="1"/>
              <a:t>ITU</a:t>
            </a:r>
            <a:r>
              <a:rPr lang="en-US" altLang="ja-JP" dirty="0"/>
              <a:t>-T </a:t>
            </a:r>
            <a:r>
              <a:rPr lang="en-US" altLang="ja-JP" dirty="0" err="1"/>
              <a:t>SG</a:t>
            </a:r>
            <a:r>
              <a:rPr lang="en-US" altLang="ja-JP" dirty="0"/>
              <a:t> 16 WP 3 and ISO/</a:t>
            </a:r>
            <a:r>
              <a:rPr lang="en-US" altLang="ja-JP" dirty="0" err="1"/>
              <a:t>IEC</a:t>
            </a:r>
            <a:r>
              <a:rPr lang="en-US" altLang="ja-JP" dirty="0"/>
              <a:t> </a:t>
            </a:r>
            <a:r>
              <a:rPr lang="en-US" altLang="ja-JP" dirty="0" err="1"/>
              <a:t>JTC</a:t>
            </a:r>
            <a:r>
              <a:rPr lang="en-US" altLang="ja-JP" dirty="0"/>
              <a:t> 1/SC 29/</a:t>
            </a:r>
            <a:r>
              <a:rPr lang="en-US" altLang="ja-JP" dirty="0" err="1"/>
              <a:t>WG</a:t>
            </a:r>
            <a:r>
              <a:rPr lang="en-US" altLang="ja-JP" dirty="0"/>
              <a:t> 11</a:t>
            </a:r>
          </a:p>
          <a:p>
            <a:r>
              <a:rPr lang="en-US" altLang="ja-JP" dirty="0"/>
              <a:t>10th Meeting: Stockholm, SE, 11–20 July </a:t>
            </a:r>
            <a:r>
              <a:rPr lang="en-US" altLang="ja-JP" dirty="0" smtClean="0"/>
              <a:t>2012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43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One Page Summary</a:t>
            </a:r>
            <a:endParaRPr kumimoji="1" lang="ja-JP" altLang="en-US" dirty="0">
              <a:latin typeface="Arial" pitchFamily="34" charset="0"/>
              <a:ea typeface="HGPｺﾞｼｯｸE" pitchFamily="50" charset="-128"/>
              <a:cs typeface="Arial" pitchFamily="34" charset="0"/>
            </a:endParaRPr>
          </a:p>
        </p:txBody>
      </p:sp>
      <p:sp>
        <p:nvSpPr>
          <p:cNvPr id="20486" name="コンテンツ プレースホルダ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Background</a:t>
            </a:r>
          </a:p>
          <a:p>
            <a:pPr lvl="1">
              <a:lnSpc>
                <a:spcPct val="150000"/>
              </a:lnSpc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Current CD supports two types of reference pictures, which are short-term reference picture (</a:t>
            </a:r>
            <a:r>
              <a:rPr lang="en-US" altLang="ja-JP" sz="1800" dirty="0" err="1" smtClean="0">
                <a:latin typeface="Arial" pitchFamily="34" charset="0"/>
                <a:cs typeface="Arial" pitchFamily="34" charset="0"/>
              </a:rPr>
              <a:t>STRP</a:t>
            </a: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) and long-term reference picture (</a:t>
            </a:r>
            <a:r>
              <a:rPr lang="en-US" altLang="ja-JP" sz="1800" dirty="0" err="1" smtClean="0">
                <a:latin typeface="Arial" pitchFamily="34" charset="0"/>
                <a:cs typeface="Arial" pitchFamily="34" charset="0"/>
              </a:rPr>
              <a:t>LTRP</a:t>
            </a: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lvl="1">
              <a:lnSpc>
                <a:spcPct val="150000"/>
              </a:lnSpc>
            </a:pPr>
            <a:r>
              <a:rPr lang="en-SG" altLang="ja-JP" sz="1800" dirty="0" smtClean="0">
                <a:latin typeface="Arial" pitchFamily="34" charset="0"/>
                <a:cs typeface="Arial" pitchFamily="34" charset="0"/>
              </a:rPr>
              <a:t>In general, a delta </a:t>
            </a:r>
            <a:r>
              <a:rPr lang="en-SG" altLang="ja-JP" sz="1800" dirty="0" err="1" smtClean="0">
                <a:latin typeface="Arial" pitchFamily="34" charset="0"/>
                <a:cs typeface="Arial" pitchFamily="34" charset="0"/>
              </a:rPr>
              <a:t>POC</a:t>
            </a:r>
            <a:r>
              <a:rPr lang="en-SG" altLang="ja-JP" sz="1800" dirty="0" smtClean="0">
                <a:latin typeface="Arial" pitchFamily="34" charset="0"/>
                <a:cs typeface="Arial" pitchFamily="34" charset="0"/>
              </a:rPr>
              <a:t> value between the target picture and </a:t>
            </a:r>
            <a:r>
              <a:rPr lang="en-SG" altLang="ja-JP" sz="1800" dirty="0" err="1" smtClean="0">
                <a:latin typeface="Arial" pitchFamily="34" charset="0"/>
                <a:cs typeface="Arial" pitchFamily="34" charset="0"/>
              </a:rPr>
              <a:t>LTRPs</a:t>
            </a:r>
            <a:r>
              <a:rPr lang="en-SG" altLang="ja-JP" sz="1800" dirty="0" smtClean="0">
                <a:latin typeface="Arial" pitchFamily="34" charset="0"/>
                <a:cs typeface="Arial" pitchFamily="34" charset="0"/>
              </a:rPr>
              <a:t> is much larger than the value between the target picture and </a:t>
            </a:r>
            <a:r>
              <a:rPr lang="en-SG" altLang="ja-JP" sz="1800" dirty="0" err="1" smtClean="0">
                <a:latin typeface="Arial" pitchFamily="34" charset="0"/>
                <a:cs typeface="Arial" pitchFamily="34" charset="0"/>
              </a:rPr>
              <a:t>STRPs</a:t>
            </a:r>
            <a:r>
              <a:rPr lang="en-SG" altLang="ja-JP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SG" altLang="ja-JP" sz="2000" dirty="0" smtClean="0">
                <a:latin typeface="Arial" pitchFamily="34" charset="0"/>
                <a:cs typeface="Arial" pitchFamily="34" charset="0"/>
              </a:rPr>
              <a:t>Problem</a:t>
            </a:r>
          </a:p>
          <a:p>
            <a:pPr lvl="1">
              <a:lnSpc>
                <a:spcPct val="150000"/>
              </a:lnSpc>
            </a:pPr>
            <a:r>
              <a:rPr lang="en-SG" altLang="ja-JP" sz="1800" dirty="0" smtClean="0">
                <a:latin typeface="Arial" pitchFamily="34" charset="0"/>
                <a:cs typeface="Arial" pitchFamily="34" charset="0"/>
              </a:rPr>
              <a:t>Since the correlation of </a:t>
            </a:r>
            <a:r>
              <a:rPr lang="en-SG" altLang="ja-JP" sz="1800" dirty="0" err="1" smtClean="0">
                <a:latin typeface="Arial" pitchFamily="34" charset="0"/>
                <a:cs typeface="Arial" pitchFamily="34" charset="0"/>
              </a:rPr>
              <a:t>MVs</a:t>
            </a:r>
            <a:r>
              <a:rPr lang="en-SG" altLang="ja-JP" sz="1800" dirty="0" smtClean="0">
                <a:latin typeface="Arial" pitchFamily="34" charset="0"/>
                <a:cs typeface="Arial" pitchFamily="34" charset="0"/>
              </a:rPr>
              <a:t> referring the different types of reference pictures is low, predicted motion vectors (</a:t>
            </a:r>
            <a:r>
              <a:rPr lang="en-SG" altLang="ja-JP" sz="1800" dirty="0" err="1" smtClean="0">
                <a:latin typeface="Arial" pitchFamily="34" charset="0"/>
                <a:cs typeface="Arial" pitchFamily="34" charset="0"/>
              </a:rPr>
              <a:t>PMV</a:t>
            </a:r>
            <a:r>
              <a:rPr lang="en-SG" altLang="ja-JP" sz="1800" dirty="0" smtClean="0">
                <a:latin typeface="Arial" pitchFamily="34" charset="0"/>
                <a:cs typeface="Arial" pitchFamily="34" charset="0"/>
              </a:rPr>
              <a:t>) are sub-optimal in some cases.</a:t>
            </a:r>
          </a:p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Proposal</a:t>
            </a:r>
          </a:p>
          <a:p>
            <a:pPr lvl="1">
              <a:lnSpc>
                <a:spcPct val="150000"/>
              </a:lnSpc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Mark </a:t>
            </a:r>
            <a:r>
              <a:rPr lang="en-US" altLang="ja-JP" sz="1800" dirty="0" err="1" smtClean="0">
                <a:latin typeface="Arial" pitchFamily="34" charset="0"/>
                <a:cs typeface="Arial" pitchFamily="34" charset="0"/>
              </a:rPr>
              <a:t>PMV</a:t>
            </a: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 “unavailable” when the types of reference pictures for target MV and for </a:t>
            </a:r>
            <a:r>
              <a:rPr lang="en-US" altLang="ja-JP" sz="1800" dirty="0" err="1" smtClean="0">
                <a:latin typeface="Arial" pitchFamily="34" charset="0"/>
                <a:cs typeface="Arial" pitchFamily="34" charset="0"/>
              </a:rPr>
              <a:t>PMV</a:t>
            </a: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 are different.</a:t>
            </a:r>
          </a:p>
          <a:p>
            <a:pPr lvl="1">
              <a:lnSpc>
                <a:spcPct val="150000"/>
              </a:lnSpc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Minimal changes for Ver.1 decoder as a hook for the 3D extension, in which </a:t>
            </a:r>
            <a:r>
              <a:rPr lang="en-US" altLang="ja-JP" sz="1800" dirty="0" err="1" smtClean="0">
                <a:latin typeface="Arial" pitchFamily="34" charset="0"/>
                <a:cs typeface="Arial" pitchFamily="34" charset="0"/>
              </a:rPr>
              <a:t>LTRPs</a:t>
            </a: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 are used for inter-view prediction.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A709C-5184-469B-8C7F-27B143381CEE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JCTVC-J0071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472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On HEVC version 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JCTVC-J0071</a:t>
            </a:r>
            <a:endParaRPr lang="ja-JP" altLang="en-US" dirty="0"/>
          </a:p>
        </p:txBody>
      </p:sp>
      <p:sp>
        <p:nvSpPr>
          <p:cNvPr id="6" name="スライド番号プレースホルダ 8"/>
          <p:cNvSpPr txBox="1">
            <a:spLocks/>
          </p:cNvSpPr>
          <p:nvPr/>
        </p:nvSpPr>
        <p:spPr>
          <a:xfrm>
            <a:off x="6584315" y="575139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fld id="{29CA709C-5184-469B-8C7F-27B143381CEE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7" name="平行四辺形 6"/>
          <p:cNvSpPr/>
          <p:nvPr/>
        </p:nvSpPr>
        <p:spPr>
          <a:xfrm rot="16200000">
            <a:off x="6122854" y="2232615"/>
            <a:ext cx="1442677" cy="659090"/>
          </a:xfrm>
          <a:prstGeom prst="parallelogram">
            <a:avLst>
              <a:gd name="adj" fmla="val 6847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6811325" y="2437199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664075" y="2437199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811325" y="2577574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平行四辺形 10"/>
          <p:cNvSpPr/>
          <p:nvPr/>
        </p:nvSpPr>
        <p:spPr>
          <a:xfrm rot="16200000">
            <a:off x="1030155" y="2243827"/>
            <a:ext cx="1442679" cy="659090"/>
          </a:xfrm>
          <a:prstGeom prst="parallelogram">
            <a:avLst>
              <a:gd name="adj" fmla="val 6847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701250" y="2389074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平行四辺形 13"/>
          <p:cNvSpPr/>
          <p:nvPr/>
        </p:nvSpPr>
        <p:spPr>
          <a:xfrm rot="16200000">
            <a:off x="4621081" y="2243826"/>
            <a:ext cx="1442677" cy="659090"/>
          </a:xfrm>
          <a:prstGeom prst="parallelogram">
            <a:avLst>
              <a:gd name="adj" fmla="val 6847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317000" y="2608224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 rot="10800000" flipV="1">
            <a:off x="5506314" y="2516073"/>
            <a:ext cx="1339386" cy="1540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1393375" y="4002823"/>
            <a:ext cx="5981700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7332218" y="3805875"/>
            <a:ext cx="9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POC</a:t>
            </a:r>
            <a:endParaRPr kumimoji="1" lang="ja-JP" altLang="en-US" sz="18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915478" y="1533365"/>
            <a:ext cx="9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STRP</a:t>
            </a:r>
            <a:endParaRPr kumimoji="1" lang="ja-JP" altLang="en-US" sz="1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419804" y="1571465"/>
            <a:ext cx="9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LTRP</a:t>
            </a:r>
            <a:endParaRPr kumimoji="1" lang="ja-JP" altLang="en-US" sz="18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59283" y="1533365"/>
            <a:ext cx="136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Current </a:t>
            </a:r>
            <a:r>
              <a:rPr kumimoji="1" lang="en-US" altLang="ja-JP" sz="1800" dirty="0" err="1" smtClean="0"/>
              <a:t>Pic</a:t>
            </a:r>
            <a:r>
              <a:rPr kumimoji="1" lang="en-US" altLang="ja-JP" sz="1800" dirty="0" smtClean="0"/>
              <a:t>.</a:t>
            </a:r>
            <a:endParaRPr kumimoji="1" lang="ja-JP" altLang="en-US" sz="1800" dirty="0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1758400" y="3806669"/>
            <a:ext cx="514145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280462" y="3541256"/>
            <a:ext cx="1801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Large delta POC</a:t>
            </a:r>
            <a:endParaRPr kumimoji="1" lang="ja-JP" altLang="en-US" sz="1400" dirty="0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5351188" y="3533241"/>
            <a:ext cx="1546325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365125" y="3270825"/>
            <a:ext cx="1801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Small delta POC</a:t>
            </a:r>
            <a:endParaRPr kumimoji="1" lang="ja-JP" altLang="en-US" sz="1400" dirty="0"/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884163"/>
              </p:ext>
            </p:extLst>
          </p:nvPr>
        </p:nvGraphicFramePr>
        <p:xfrm>
          <a:off x="230188" y="4338297"/>
          <a:ext cx="8729027" cy="1810176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924685"/>
                <a:gridCol w="1900872"/>
                <a:gridCol w="2451735"/>
                <a:gridCol w="2451735"/>
              </a:tblGrid>
              <a:tr h="3979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reference picture </a:t>
                      </a:r>
                      <a:b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for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a target MV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reference picture </a:t>
                      </a:r>
                      <a:b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for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a PMV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PMV availability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in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the draft/HM7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PMV availability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in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proposal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586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STRP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STRP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“available”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“available”</a:t>
                      </a:r>
                      <a:endParaRPr lang="ja-JP" sz="140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6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STRP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LTRP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“unavailable”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6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LTRP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STRP</a:t>
                      </a:r>
                      <a:endParaRPr lang="ja-JP" sz="140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“unavailable”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6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LTRP</a:t>
                      </a:r>
                      <a:endParaRPr lang="ja-JP" sz="140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LTRP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cxnSp>
        <p:nvCxnSpPr>
          <p:cNvPr id="27" name="直線矢印コネクタ 26"/>
          <p:cNvCxnSpPr/>
          <p:nvPr/>
        </p:nvCxnSpPr>
        <p:spPr>
          <a:xfrm>
            <a:off x="6897700" y="2493887"/>
            <a:ext cx="282904" cy="1349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rot="5400000" flipH="1" flipV="1">
            <a:off x="6689881" y="2350349"/>
            <a:ext cx="169838" cy="1024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7168365" y="2493887"/>
            <a:ext cx="95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target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MV</a:t>
            </a: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511094" y="2085700"/>
            <a:ext cx="57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PMV</a:t>
            </a:r>
            <a:endParaRPr kumimoji="1" lang="ja-JP" altLang="en-US" sz="1200" dirty="0"/>
          </a:p>
        </p:txBody>
      </p:sp>
      <p:sp>
        <p:nvSpPr>
          <p:cNvPr id="31" name="右矢印 30"/>
          <p:cNvSpPr/>
          <p:nvPr/>
        </p:nvSpPr>
        <p:spPr>
          <a:xfrm>
            <a:off x="6359196" y="5195761"/>
            <a:ext cx="364385" cy="53820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rot="10800000">
            <a:off x="1845250" y="2437199"/>
            <a:ext cx="4781450" cy="492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65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On 3D extension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JCTVC-J0071</a:t>
            </a:r>
            <a:endParaRPr lang="ja-JP" altLang="en-US" dirty="0"/>
          </a:p>
        </p:txBody>
      </p:sp>
      <p:sp>
        <p:nvSpPr>
          <p:cNvPr id="6" name="スライド番号プレースホルダ 8"/>
          <p:cNvSpPr txBox="1">
            <a:spLocks/>
          </p:cNvSpPr>
          <p:nvPr/>
        </p:nvSpPr>
        <p:spPr>
          <a:xfrm>
            <a:off x="6592016" y="575305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fld id="{29CA709C-5184-469B-8C7F-27B143381CEE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3107331" y="3917036"/>
            <a:ext cx="30722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217181" y="3720086"/>
            <a:ext cx="9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POC</a:t>
            </a:r>
            <a:endParaRPr kumimoji="1" lang="ja-JP" altLang="en-US" sz="1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90452" y="2901717"/>
            <a:ext cx="9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STRP</a:t>
            </a:r>
            <a:endParaRPr kumimoji="1" lang="ja-JP" altLang="en-US" sz="1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36059" y="1795268"/>
            <a:ext cx="9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LTRP</a:t>
            </a:r>
            <a:endParaRPr kumimoji="1" lang="ja-JP" altLang="en-US" sz="1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79415" y="3085173"/>
            <a:ext cx="136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Current </a:t>
            </a:r>
            <a:r>
              <a:rPr kumimoji="1" lang="en-US" altLang="ja-JP" sz="1800" dirty="0" err="1" smtClean="0"/>
              <a:t>Pic</a:t>
            </a:r>
            <a:r>
              <a:rPr kumimoji="1" lang="en-US" altLang="ja-JP" sz="1800" dirty="0" smtClean="0"/>
              <a:t>.</a:t>
            </a:r>
            <a:endParaRPr kumimoji="1" lang="ja-JP" altLang="en-US" sz="18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078109"/>
              </p:ext>
            </p:extLst>
          </p:nvPr>
        </p:nvGraphicFramePr>
        <p:xfrm>
          <a:off x="237889" y="4357956"/>
          <a:ext cx="8729027" cy="1788796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924685"/>
                <a:gridCol w="1900872"/>
                <a:gridCol w="2451735"/>
                <a:gridCol w="2451735"/>
              </a:tblGrid>
              <a:tr h="3918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reference picture </a:t>
                      </a:r>
                      <a:b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for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a target MV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reference picture </a:t>
                      </a:r>
                      <a:b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for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a PMV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PMV availability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in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the draft/HM7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PMV availability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in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proposal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051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STRP (inter)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STRP</a:t>
                      </a:r>
                      <a:r>
                        <a:rPr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(inter)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“available”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 pitchFamily="34" charset="0"/>
                          <a:cs typeface="Arial" pitchFamily="34" charset="0"/>
                        </a:rPr>
                        <a:t>“available”</a:t>
                      </a:r>
                      <a:endParaRPr lang="ja-JP" sz="140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1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STRP </a:t>
                      </a:r>
                      <a:r>
                        <a:rPr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(inter)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LTRP </a:t>
                      </a:r>
                      <a:r>
                        <a:rPr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(inter-view)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“unavailable”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1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LTRP </a:t>
                      </a:r>
                      <a:r>
                        <a:rPr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(inter-view)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STRP </a:t>
                      </a:r>
                      <a:r>
                        <a:rPr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(inter)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“unavailable”</a:t>
                      </a:r>
                      <a:endParaRPr lang="ja-JP" sz="1400" dirty="0">
                        <a:solidFill>
                          <a:srgbClr val="FFFF00"/>
                        </a:solidFill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1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LTRP </a:t>
                      </a:r>
                      <a:r>
                        <a:rPr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(inter-view)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LTRP </a:t>
                      </a:r>
                      <a:r>
                        <a:rPr lang="en-US" altLang="ja-JP" sz="1400" dirty="0" smtClean="0">
                          <a:latin typeface="Arial" pitchFamily="34" charset="0"/>
                          <a:cs typeface="Arial" pitchFamily="34" charset="0"/>
                        </a:rPr>
                        <a:t>(inter-view)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“available” but not scaled</a:t>
                      </a:r>
                      <a:endParaRPr lang="ja-JP" sz="1400" dirty="0">
                        <a:latin typeface="Arial" pitchFamily="34" charset="0"/>
                        <a:ea typeface="ＭＳ 明朝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5079415" y="2808174"/>
            <a:ext cx="93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Inter-view</a:t>
            </a:r>
            <a:endParaRPr kumimoji="1" lang="ja-JP" altLang="en-US" sz="1200" dirty="0"/>
          </a:p>
        </p:txBody>
      </p:sp>
      <p:sp>
        <p:nvSpPr>
          <p:cNvPr id="14" name="平行四辺形 13"/>
          <p:cNvSpPr/>
          <p:nvPr/>
        </p:nvSpPr>
        <p:spPr>
          <a:xfrm rot="16200000">
            <a:off x="4074668" y="2850412"/>
            <a:ext cx="1446824" cy="562670"/>
          </a:xfrm>
          <a:prstGeom prst="parallelogram">
            <a:avLst>
              <a:gd name="adj" fmla="val 6847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4778381" y="3013173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平行四辺形 15"/>
          <p:cNvSpPr/>
          <p:nvPr/>
        </p:nvSpPr>
        <p:spPr>
          <a:xfrm rot="16200000">
            <a:off x="4074668" y="1613912"/>
            <a:ext cx="1446824" cy="562670"/>
          </a:xfrm>
          <a:prstGeom prst="parallelogram">
            <a:avLst>
              <a:gd name="adj" fmla="val 6847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4634381" y="3014384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4778381" y="3158698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平行四辺形 18"/>
          <p:cNvSpPr/>
          <p:nvPr/>
        </p:nvSpPr>
        <p:spPr>
          <a:xfrm rot="16200000">
            <a:off x="2991917" y="2803838"/>
            <a:ext cx="1446824" cy="562670"/>
          </a:xfrm>
          <a:prstGeom prst="parallelogram">
            <a:avLst>
              <a:gd name="adj" fmla="val 6847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571329" y="3068459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4850381" y="1835934"/>
            <a:ext cx="144000" cy="1440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/>
          <p:cNvCxnSpPr>
            <a:endCxn id="21" idx="2"/>
          </p:cNvCxnSpPr>
          <p:nvPr/>
        </p:nvCxnSpPr>
        <p:spPr>
          <a:xfrm rot="5400000" flipH="1" flipV="1">
            <a:off x="4342261" y="2488055"/>
            <a:ext cx="1088240" cy="719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7" idx="1"/>
            <a:endCxn id="20" idx="3"/>
          </p:cNvCxnSpPr>
          <p:nvPr/>
        </p:nvCxnSpPr>
        <p:spPr>
          <a:xfrm rot="10800000" flipV="1">
            <a:off x="3715329" y="3086383"/>
            <a:ext cx="919052" cy="540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4" idx="4"/>
          </p:cNvCxnSpPr>
          <p:nvPr/>
        </p:nvCxnSpPr>
        <p:spPr>
          <a:xfrm>
            <a:off x="4850381" y="3068459"/>
            <a:ext cx="22903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rot="5400000">
            <a:off x="4514005" y="3071792"/>
            <a:ext cx="187807" cy="18232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070565" y="3157173"/>
            <a:ext cx="570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inter</a:t>
            </a:r>
            <a:endParaRPr kumimoji="1" lang="ja-JP" altLang="en-US" sz="1200" dirty="0"/>
          </a:p>
        </p:txBody>
      </p:sp>
      <p:sp>
        <p:nvSpPr>
          <p:cNvPr id="28" name="右矢印 27"/>
          <p:cNvSpPr/>
          <p:nvPr/>
        </p:nvSpPr>
        <p:spPr>
          <a:xfrm>
            <a:off x="6366897" y="5197423"/>
            <a:ext cx="364385" cy="53820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Remarks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 sz="2400" dirty="0">
                <a:latin typeface="Arial" pitchFamily="34" charset="0"/>
                <a:cs typeface="Arial" pitchFamily="34" charset="0"/>
              </a:rPr>
              <a:t>We have provided the draft text for HEVC WD7 and the source code (patch) implemented on HM-7.1.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Arial" pitchFamily="34" charset="0"/>
                <a:cs typeface="Arial" pitchFamily="34" charset="0"/>
              </a:rPr>
              <a:t>Our </a:t>
            </a:r>
            <a:r>
              <a:rPr lang="en-US" altLang="ja-JP" sz="2400">
                <a:latin typeface="Arial" pitchFamily="34" charset="0"/>
                <a:cs typeface="Arial" pitchFamily="34" charset="0"/>
              </a:rPr>
              <a:t>proposal </a:t>
            </a:r>
            <a:r>
              <a:rPr lang="en-US" altLang="ja-JP" sz="240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altLang="ja-JP" sz="2400" dirty="0">
                <a:latin typeface="Arial" pitchFamily="34" charset="0"/>
                <a:cs typeface="Arial" pitchFamily="34" charset="0"/>
              </a:rPr>
              <a:t>cross-checked by Samsung (JCTVC-J0356).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JCTVC-J0071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573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380</Words>
  <Application>Microsoft Office PowerPoint</Application>
  <PresentationFormat>画面に合わせる (4:3)</PresentationFormat>
  <Paragraphs>87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GBM_Master</vt:lpstr>
      <vt:lpstr>Motion vector prediction issue for long-term reference picture</vt:lpstr>
      <vt:lpstr>One Page Summary</vt:lpstr>
      <vt:lpstr>On HEVC version 1</vt:lpstr>
      <vt:lpstr>On 3D extension</vt:lpstr>
      <vt:lpstr>Remarks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2012-07-10T10:28:34Z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