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7" r:id="rId3"/>
    <p:sldId id="283" r:id="rId4"/>
    <p:sldId id="285" r:id="rId5"/>
    <p:sldId id="278" r:id="rId6"/>
    <p:sldId id="286" r:id="rId7"/>
    <p:sldId id="288" r:id="rId8"/>
    <p:sldId id="270" r:id="rId9"/>
    <p:sldId id="289" r:id="rId10"/>
    <p:sldId id="290" r:id="rId11"/>
    <p:sldId id="291" r:id="rId12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F0"/>
    <a:srgbClr val="66F153"/>
    <a:srgbClr val="7BCBF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7" autoAdjust="0"/>
    <p:restoredTop sz="99898" autoAdjust="0"/>
  </p:normalViewPr>
  <p:slideViewPr>
    <p:cSldViewPr>
      <p:cViewPr>
        <p:scale>
          <a:sx n="100" d="100"/>
          <a:sy n="100" d="100"/>
        </p:scale>
        <p:origin x="-16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2012/7/10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4768" tIns="47384" rIns="94768" bIns="47384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2012/7/10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2012/7/10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2012/7/10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US" altLang="ja-JP" sz="3200" dirty="0" smtClean="0"/>
              <a:t>Constant coefficient context for intra transform skipping</a:t>
            </a:r>
            <a:br>
              <a:rPr lang="en-US" altLang="ja-JP" sz="3200" dirty="0" smtClean="0"/>
            </a:br>
            <a:r>
              <a:rPr lang="en-US" altLang="ja-JP" sz="3200" dirty="0" smtClean="0"/>
              <a:t>(JCTVC-J0069)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429375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10th Meeting in Stockholm, SE, </a:t>
            </a:r>
            <a:r>
              <a:rPr lang="en-CA" altLang="ja-JP" dirty="0" smtClean="0"/>
              <a:t>11 – 20 July 2012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357563"/>
            <a:ext cx="756126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Takeshi Tsukuba, </a:t>
            </a:r>
            <a:r>
              <a:rPr lang="en-US" altLang="ja-JP" u="sng" dirty="0" err="1" smtClean="0"/>
              <a:t>Tomoyuki</a:t>
            </a:r>
            <a:r>
              <a:rPr lang="en-US" altLang="ja-JP" u="sng" dirty="0" smtClean="0"/>
              <a:t> Yamamoto</a:t>
            </a:r>
            <a:r>
              <a:rPr lang="en-US" altLang="ja-JP" dirty="0" smtClean="0"/>
              <a:t>, Tomohiro </a:t>
            </a:r>
            <a:r>
              <a:rPr lang="en-US" altLang="ja-JP" dirty="0" err="1" smtClean="0"/>
              <a:t>Ikai</a:t>
            </a:r>
            <a:r>
              <a:rPr lang="en-US" altLang="ja-JP" dirty="0" smtClean="0"/>
              <a:t> </a:t>
            </a:r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Additional information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Proposal 1 in combination with JCTVC-J0202/JCTVC-J0212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JCTVC-J0202/JCTVC-J0212 proposes to swap the horizontal fast scan and the vertical fast scan when transform skip is used.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Average </a:t>
            </a:r>
            <a:r>
              <a:rPr lang="en-US" altLang="ja-JP" dirty="0" err="1" smtClean="0"/>
              <a:t>bdrate</a:t>
            </a:r>
            <a:r>
              <a:rPr lang="en-US" altLang="ja-JP" dirty="0" smtClean="0"/>
              <a:t> gain for AIHE10: </a:t>
            </a:r>
          </a:p>
          <a:p>
            <a:pPr lvl="1"/>
            <a:r>
              <a:rPr lang="en-US" altLang="ja-JP" dirty="0" smtClean="0"/>
              <a:t>0.10%(</a:t>
            </a:r>
            <a:r>
              <a:rPr lang="en-US" altLang="ja-JP" dirty="0" smtClean="0"/>
              <a:t>Y), </a:t>
            </a:r>
            <a:r>
              <a:rPr lang="en-US" altLang="ja-JP" dirty="0" smtClean="0"/>
              <a:t>0.09%(</a:t>
            </a:r>
            <a:r>
              <a:rPr lang="en-US" altLang="ja-JP" dirty="0" smtClean="0"/>
              <a:t>U), </a:t>
            </a:r>
            <a:r>
              <a:rPr lang="en-US" altLang="ja-JP" dirty="0" smtClean="0"/>
              <a:t>0.10 %(</a:t>
            </a:r>
            <a:r>
              <a:rPr lang="en-US" altLang="ja-JP" dirty="0" smtClean="0"/>
              <a:t>V) (Class A to E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smtClean="0"/>
              <a:t>1.69%(</a:t>
            </a:r>
            <a:r>
              <a:rPr lang="en-US" altLang="ja-JP" dirty="0" smtClean="0"/>
              <a:t>Y), </a:t>
            </a:r>
            <a:r>
              <a:rPr lang="en-US" altLang="ja-JP" dirty="0" smtClean="0"/>
              <a:t>2.00%(</a:t>
            </a:r>
            <a:r>
              <a:rPr lang="en-US" altLang="ja-JP" dirty="0" smtClean="0"/>
              <a:t>U), </a:t>
            </a:r>
            <a:r>
              <a:rPr lang="en-US" altLang="ja-JP" dirty="0" smtClean="0"/>
              <a:t>1.84%(</a:t>
            </a:r>
            <a:r>
              <a:rPr lang="en-US" altLang="ja-JP" dirty="0" smtClean="0"/>
              <a:t>V) (Class F)</a:t>
            </a:r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544602"/>
            <a:ext cx="275272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Additional information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Proposal 1 in combination with JCTVC-J0077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JCTVC-J0077 proposes inter </a:t>
            </a:r>
            <a:r>
              <a:rPr lang="en-US" altLang="ja-JP" dirty="0" smtClean="0"/>
              <a:t>transform skipping for 4x4 TU.</a:t>
            </a:r>
          </a:p>
          <a:p>
            <a:pPr lvl="1"/>
            <a:r>
              <a:rPr kumimoji="1" lang="en-US" altLang="ja-JP" dirty="0" smtClean="0"/>
              <a:t>If inter transform skip or intra transform skip is used, a constant context is used for SIG irrespective of position in a block.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Average </a:t>
            </a:r>
            <a:r>
              <a:rPr lang="en-US" altLang="ja-JP" dirty="0" err="1" smtClean="0"/>
              <a:t>bdrate</a:t>
            </a:r>
            <a:r>
              <a:rPr lang="en-US" altLang="ja-JP" dirty="0" smtClean="0"/>
              <a:t> gain for RAHE10/LBHE10:</a:t>
            </a:r>
          </a:p>
          <a:p>
            <a:pPr lvl="1"/>
            <a:r>
              <a:rPr lang="en-US" altLang="ja-JP" dirty="0" smtClean="0"/>
              <a:t>0.16~0.20%(</a:t>
            </a:r>
            <a:r>
              <a:rPr lang="en-US" altLang="ja-JP" dirty="0" smtClean="0"/>
              <a:t>Y), </a:t>
            </a:r>
            <a:r>
              <a:rPr lang="en-US" altLang="ja-JP" dirty="0" smtClean="0"/>
              <a:t>-0.13~0.00%(</a:t>
            </a:r>
            <a:r>
              <a:rPr lang="en-US" altLang="ja-JP" dirty="0" smtClean="0"/>
              <a:t>U), </a:t>
            </a:r>
            <a:r>
              <a:rPr lang="en-US" altLang="ja-JP" dirty="0" smtClean="0"/>
              <a:t>0.09~0.24 %(</a:t>
            </a:r>
            <a:r>
              <a:rPr lang="en-US" altLang="ja-JP" dirty="0" smtClean="0"/>
              <a:t>V) (Class A to E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smtClean="0"/>
              <a:t>2.52~3.59%(</a:t>
            </a:r>
            <a:r>
              <a:rPr lang="en-US" altLang="ja-JP" dirty="0" smtClean="0"/>
              <a:t>Y), </a:t>
            </a:r>
            <a:r>
              <a:rPr lang="en-US" altLang="ja-JP" dirty="0" smtClean="0"/>
              <a:t>1.63~2.18%(</a:t>
            </a:r>
            <a:r>
              <a:rPr lang="en-US" altLang="ja-JP" dirty="0" smtClean="0"/>
              <a:t>U), </a:t>
            </a:r>
            <a:r>
              <a:rPr lang="en-US" altLang="ja-JP" dirty="0" smtClean="0"/>
              <a:t>0.76~1.71%(</a:t>
            </a:r>
            <a:r>
              <a:rPr lang="en-US" altLang="ja-JP" dirty="0" smtClean="0"/>
              <a:t>V) (Class F)</a:t>
            </a:r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4005064"/>
            <a:ext cx="481012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mtClean="0"/>
              <a:t>Overall summary</a:t>
            </a:r>
            <a:endParaRPr lang="ja-JP" altLang="en-US" smtClean="0"/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8470900" cy="5919788"/>
          </a:xfrm>
        </p:spPr>
        <p:txBody>
          <a:bodyPr/>
          <a:lstStyle/>
          <a:p>
            <a:r>
              <a:rPr lang="en-US" altLang="ja-JP" sz="1800" dirty="0" smtClean="0"/>
              <a:t>Motivation</a:t>
            </a:r>
          </a:p>
          <a:p>
            <a:pPr lvl="1"/>
            <a:r>
              <a:rPr lang="en-US" altLang="ja-JP" sz="1600" dirty="0" smtClean="0"/>
              <a:t>When transform skip is applied, syntax elements associated with coefficients in the spatial domain are coded using the same context as those in the frequency domain.</a:t>
            </a:r>
          </a:p>
          <a:p>
            <a:pPr lvl="1"/>
            <a:r>
              <a:rPr lang="en-US" altLang="ja-JP" sz="1600" dirty="0" smtClean="0"/>
              <a:t>It is desirable to separate contexts associated with coefficients between the spatial domain and the frequency domain.</a:t>
            </a:r>
            <a:endParaRPr lang="en-US" altLang="ja-JP" sz="2000" dirty="0" smtClean="0"/>
          </a:p>
          <a:p>
            <a:endParaRPr lang="en-US" altLang="ja-JP" sz="1800" dirty="0" smtClean="0"/>
          </a:p>
          <a:p>
            <a:r>
              <a:rPr lang="en-US" altLang="ja-JP" sz="1800" dirty="0" smtClean="0"/>
              <a:t>Proposal 1:</a:t>
            </a:r>
            <a:endParaRPr lang="en-US" altLang="ja-JP" sz="2000" dirty="0" smtClean="0"/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A constant context for </a:t>
            </a:r>
            <a:r>
              <a:rPr lang="en-US" altLang="ja-JP" sz="1600" dirty="0" err="1" smtClean="0">
                <a:sym typeface="Wingdings" pitchFamily="2" charset="2"/>
              </a:rPr>
              <a:t>significant_coeff_flag</a:t>
            </a:r>
            <a:r>
              <a:rPr lang="en-US" altLang="ja-JP" sz="1600" dirty="0" smtClean="0">
                <a:sym typeface="Wingdings" pitchFamily="2" charset="2"/>
              </a:rPr>
              <a:t>(SIG) is used irrespective of the coefficient position in a block when transform skip is used.</a:t>
            </a: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Introduce two additional contexts for SIG ( one for </a:t>
            </a:r>
            <a:r>
              <a:rPr lang="en-US" altLang="ja-JP" sz="1600" dirty="0" err="1" smtClean="0">
                <a:sym typeface="Wingdings" pitchFamily="2" charset="2"/>
              </a:rPr>
              <a:t>luma</a:t>
            </a:r>
            <a:r>
              <a:rPr lang="en-US" altLang="ja-JP" sz="1600" dirty="0" smtClean="0">
                <a:sym typeface="Wingdings" pitchFamily="2" charset="2"/>
              </a:rPr>
              <a:t> and one for </a:t>
            </a:r>
            <a:r>
              <a:rPr lang="en-US" altLang="ja-JP" sz="1600" dirty="0" err="1" smtClean="0">
                <a:sym typeface="Wingdings" pitchFamily="2" charset="2"/>
              </a:rPr>
              <a:t>chroma</a:t>
            </a:r>
            <a:r>
              <a:rPr lang="en-US" altLang="ja-JP" sz="1600" dirty="0" smtClean="0">
                <a:sym typeface="Wingdings" pitchFamily="2" charset="2"/>
              </a:rPr>
              <a:t> )</a:t>
            </a:r>
          </a:p>
          <a:p>
            <a:r>
              <a:rPr lang="en-US" altLang="ja-JP" sz="1800" dirty="0" smtClean="0"/>
              <a:t>Proposal 2:</a:t>
            </a:r>
            <a:endParaRPr lang="en-US" altLang="ja-JP" sz="2000" dirty="0" smtClean="0"/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A constant context for SIG and coeff_abs_level_greater1_flag(GR1) is used irrespective of the coefficient position in a block when transform skip is used.</a:t>
            </a: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Introduce four additional contexts for SIG and GR1</a:t>
            </a:r>
          </a:p>
          <a:p>
            <a:pPr lvl="1"/>
            <a:endParaRPr lang="en-US" altLang="ja-JP" sz="1800" dirty="0" smtClean="0">
              <a:sym typeface="Wingdings" pitchFamily="2" charset="2"/>
            </a:endParaRPr>
          </a:p>
          <a:p>
            <a:r>
              <a:rPr lang="en-US" altLang="ja-JP" sz="1800" dirty="0" smtClean="0">
                <a:sym typeface="Wingdings" pitchFamily="2" charset="2"/>
              </a:rPr>
              <a:t>Experimental results</a:t>
            </a:r>
            <a:endParaRPr lang="en-US" altLang="ja-JP" sz="1600" dirty="0" smtClean="0">
              <a:sym typeface="Wingdings" pitchFamily="2" charset="2"/>
            </a:endParaRP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Coding efficiency improvement for class F sequences:</a:t>
            </a:r>
            <a:endParaRPr lang="en-US" altLang="ja-JP" sz="1400" dirty="0" smtClean="0">
              <a:sym typeface="Wingdings" pitchFamily="2" charset="2"/>
            </a:endParaRPr>
          </a:p>
          <a:p>
            <a:pPr lvl="2"/>
            <a:r>
              <a:rPr lang="en-US" altLang="ja-JP" sz="1400" dirty="0" smtClean="0">
                <a:sym typeface="Wingdings" pitchFamily="2" charset="2"/>
              </a:rPr>
              <a:t>Proposal 1 : 1.0% (AIHE10), 0.8%(RAHE10), 0.6% (LBHE10)</a:t>
            </a:r>
          </a:p>
          <a:p>
            <a:pPr lvl="2"/>
            <a:r>
              <a:rPr lang="en-US" altLang="ja-JP" sz="1400" dirty="0" smtClean="0">
                <a:sym typeface="Wingdings" pitchFamily="2" charset="2"/>
              </a:rPr>
              <a:t>Proposal 2:  1.5% (AIHE10), 1.1%(RAHE10), 0.9% (LBHE10)</a:t>
            </a:r>
          </a:p>
          <a:p>
            <a:pPr lvl="1"/>
            <a:endParaRPr lang="en-US" altLang="ja-JP" sz="1600" dirty="0" smtClean="0">
              <a:sym typeface="Wingdings" pitchFamily="2" charset="2"/>
            </a:endParaRP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Cross-checked results are provided by BBC.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C5EE1F-EC16-4A4F-898D-97AA2E294057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686800" cy="416032"/>
          </a:xfrm>
        </p:spPr>
        <p:txBody>
          <a:bodyPr>
            <a:noAutofit/>
          </a:bodyPr>
          <a:lstStyle/>
          <a:p>
            <a:r>
              <a:rPr lang="en-US" altLang="ja-JP" sz="2400" dirty="0" smtClean="0"/>
              <a:t>Proposal 1 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614987"/>
          </a:xfrm>
        </p:spPr>
        <p:txBody>
          <a:bodyPr/>
          <a:lstStyle/>
          <a:p>
            <a:pPr>
              <a:buNone/>
            </a:pPr>
            <a:endParaRPr kumimoji="1" lang="en-US" altLang="ja-JP" sz="2800" dirty="0" smtClean="0"/>
          </a:p>
          <a:p>
            <a:endParaRPr lang="en-US" altLang="ja-JP" sz="2800" dirty="0" smtClean="0"/>
          </a:p>
          <a:p>
            <a:endParaRPr kumimoji="1" lang="en-US" altLang="ja-JP" sz="2800" dirty="0" smtClean="0"/>
          </a:p>
          <a:p>
            <a:endParaRPr lang="en-US" altLang="ja-JP" sz="2800" dirty="0" smtClean="0"/>
          </a:p>
          <a:p>
            <a:endParaRPr kumimoji="1" lang="en-US" altLang="ja-JP" sz="2800" dirty="0" smtClean="0"/>
          </a:p>
          <a:p>
            <a:endParaRPr lang="en-US" altLang="ja-JP" sz="2800" dirty="0" smtClean="0"/>
          </a:p>
          <a:p>
            <a:endParaRPr kumimoji="1" lang="en-US" altLang="ja-JP" sz="2800" dirty="0" smtClean="0"/>
          </a:p>
          <a:p>
            <a:pPr>
              <a:buNone/>
            </a:pPr>
            <a:endParaRPr lang="en-US" altLang="ja-JP" sz="2800" dirty="0" smtClean="0"/>
          </a:p>
          <a:p>
            <a:pPr>
              <a:buNone/>
            </a:pPr>
            <a:endParaRPr lang="en-US" altLang="ja-JP" sz="2800" dirty="0" smtClean="0"/>
          </a:p>
          <a:p>
            <a:pPr lvl="1"/>
            <a:r>
              <a:rPr lang="en-US" altLang="ja-JP" sz="1800" dirty="0" smtClean="0">
                <a:sym typeface="Wingdings" pitchFamily="2" charset="2"/>
              </a:rPr>
              <a:t>A constant context for </a:t>
            </a:r>
            <a:r>
              <a:rPr lang="en-US" altLang="ja-JP" sz="1800" dirty="0" err="1" smtClean="0">
                <a:sym typeface="Wingdings" pitchFamily="2" charset="2"/>
              </a:rPr>
              <a:t>significant_coeff_flag</a:t>
            </a:r>
            <a:r>
              <a:rPr lang="en-US" altLang="ja-JP" sz="1800" dirty="0" smtClean="0">
                <a:sym typeface="Wingdings" pitchFamily="2" charset="2"/>
              </a:rPr>
              <a:t>(SIG) is used irrespective of the coefficient position in a block when transform skip is used.</a:t>
            </a:r>
          </a:p>
          <a:p>
            <a:pPr lvl="1"/>
            <a:r>
              <a:rPr lang="en-US" altLang="ja-JP" sz="1800" dirty="0" smtClean="0">
                <a:sym typeface="Wingdings" pitchFamily="2" charset="2"/>
              </a:rPr>
              <a:t>Introduce two additional contexts for SIG ( one for </a:t>
            </a:r>
            <a:r>
              <a:rPr lang="en-US" altLang="ja-JP" sz="1800" dirty="0" err="1" smtClean="0">
                <a:sym typeface="Wingdings" pitchFamily="2" charset="2"/>
              </a:rPr>
              <a:t>luma</a:t>
            </a:r>
            <a:r>
              <a:rPr lang="en-US" altLang="ja-JP" sz="1800" dirty="0" smtClean="0">
                <a:sym typeface="Wingdings" pitchFamily="2" charset="2"/>
              </a:rPr>
              <a:t> and one for </a:t>
            </a:r>
            <a:r>
              <a:rPr lang="en-US" altLang="ja-JP" sz="1800" dirty="0" err="1" smtClean="0">
                <a:sym typeface="Wingdings" pitchFamily="2" charset="2"/>
              </a:rPr>
              <a:t>chroma</a:t>
            </a:r>
            <a:r>
              <a:rPr lang="en-US" altLang="ja-JP" sz="1800" dirty="0" smtClean="0">
                <a:sym typeface="Wingdings" pitchFamily="2" charset="2"/>
              </a:rPr>
              <a:t> )</a:t>
            </a:r>
            <a:endParaRPr lang="en-US" altLang="ja-JP" sz="24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3788" y="1016732"/>
            <a:ext cx="3511550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7" name="テキスト ボックス 176"/>
          <p:cNvSpPr txBox="1"/>
          <p:nvPr/>
        </p:nvSpPr>
        <p:spPr>
          <a:xfrm>
            <a:off x="1835696" y="4113076"/>
            <a:ext cx="5010401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Flowchar</a:t>
            </a:r>
            <a:r>
              <a:rPr lang="en-US" altLang="ja-JP" sz="1200" dirty="0" smtClean="0"/>
              <a:t>t of derivation process of context index for </a:t>
            </a:r>
            <a:r>
              <a:rPr lang="en-US" altLang="ja-JP" sz="1200" dirty="0" err="1" smtClean="0"/>
              <a:t>significant_coeff_flag</a:t>
            </a:r>
            <a:endParaRPr kumimoji="1"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686800" cy="416032"/>
          </a:xfrm>
        </p:spPr>
        <p:txBody>
          <a:bodyPr>
            <a:noAutofit/>
          </a:bodyPr>
          <a:lstStyle/>
          <a:p>
            <a:r>
              <a:rPr lang="en-US" altLang="ja-JP" sz="2400" dirty="0" smtClean="0"/>
              <a:t>Proposal 2 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614987"/>
          </a:xfrm>
        </p:spPr>
        <p:txBody>
          <a:bodyPr/>
          <a:lstStyle/>
          <a:p>
            <a:pPr>
              <a:buNone/>
            </a:pPr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In addition to proposal 1, a constant context for coeff_abs_level_greater1_flag(GR1) is used irrespective of the coefficient position in a block when transform skip is used.</a:t>
            </a: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Introduce two additional contexts for GR1</a:t>
            </a: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Note</a:t>
            </a:r>
          </a:p>
          <a:p>
            <a:pPr lvl="2"/>
            <a:r>
              <a:rPr lang="en-US" altLang="ja-JP" sz="1600" dirty="0" smtClean="0"/>
              <a:t>Parameters  ( </a:t>
            </a:r>
            <a:r>
              <a:rPr lang="en-US" altLang="ja-JP" sz="1600" dirty="0" err="1" smtClean="0"/>
              <a:t>ctxSet</a:t>
            </a:r>
            <a:r>
              <a:rPr lang="en-US" altLang="ja-JP" sz="1600" dirty="0" smtClean="0"/>
              <a:t>, greater1Ctx and numGreater1 ) are not updated except of each parameter initialization process</a:t>
            </a: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177" name="テキスト ボックス 176"/>
          <p:cNvSpPr txBox="1"/>
          <p:nvPr/>
        </p:nvSpPr>
        <p:spPr>
          <a:xfrm>
            <a:off x="2087724" y="4257092"/>
            <a:ext cx="5231616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Flowchar</a:t>
            </a:r>
            <a:r>
              <a:rPr lang="en-US" altLang="ja-JP" sz="1200" dirty="0" smtClean="0"/>
              <a:t>t of derivation process of context index for coeff_abs_greater1_flag</a:t>
            </a:r>
            <a:endParaRPr kumimoji="1" lang="ja-JP" altLang="en-US" sz="1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016732"/>
            <a:ext cx="5934075" cy="316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pPr eaLnBrk="1" hangingPunct="1"/>
            <a:r>
              <a:rPr lang="en-US" altLang="ja-JP" sz="2400" dirty="0" smtClean="0"/>
              <a:t>Experimental result ( Proposal 1, normal QPs)</a:t>
            </a:r>
            <a:endParaRPr lang="ja-JP" altLang="en-US" sz="24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9055A-D628-47B8-8AF3-CAE8166889EE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sp>
        <p:nvSpPr>
          <p:cNvPr id="11268" name="テキスト ボックス 6"/>
          <p:cNvSpPr txBox="1">
            <a:spLocks noChangeArrowheads="1"/>
          </p:cNvSpPr>
          <p:nvPr/>
        </p:nvSpPr>
        <p:spPr bwMode="auto">
          <a:xfrm>
            <a:off x="359532" y="800708"/>
            <a:ext cx="8784468" cy="1180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altLang="ja-JP" dirty="0" smtClean="0"/>
              <a:t>+ Proposal 1 was implemented on the HM-7.0</a:t>
            </a:r>
          </a:p>
          <a:p>
            <a:r>
              <a:rPr lang="en-US" altLang="ja-JP" dirty="0" smtClean="0"/>
              <a:t>+ Average BD-rate gain : 0.0~0.1%(Y), 0.0~0.1%(U), 0.1~0.3%(V) (Class A to E)</a:t>
            </a:r>
          </a:p>
          <a:p>
            <a:r>
              <a:rPr lang="en-US" altLang="ja-JP" dirty="0" smtClean="0"/>
              <a:t>                                         0.6~1.0%(Y), 0.5~1.4%(U), 0.0~1.2%(V) (Class F)        </a:t>
            </a:r>
          </a:p>
          <a:p>
            <a:r>
              <a:rPr lang="en-US" altLang="ja-JP" dirty="0" smtClean="0"/>
              <a:t>+ No significant encoding / decoding time increase</a:t>
            </a:r>
            <a:endParaRPr lang="ja-JP" altLang="en-US" dirty="0"/>
          </a:p>
        </p:txBody>
      </p:sp>
      <p:grpSp>
        <p:nvGrpSpPr>
          <p:cNvPr id="17" name="グループ化 16"/>
          <p:cNvGrpSpPr/>
          <p:nvPr/>
        </p:nvGrpSpPr>
        <p:grpSpPr>
          <a:xfrm>
            <a:off x="949474" y="2600908"/>
            <a:ext cx="6898890" cy="1885950"/>
            <a:chOff x="755576" y="2695178"/>
            <a:chExt cx="6898890" cy="1885950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5576" y="2695178"/>
              <a:ext cx="83820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83668" y="2695178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13770" y="2695178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616116" y="2695178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pPr eaLnBrk="1" hangingPunct="1"/>
            <a:r>
              <a:rPr lang="en-US" altLang="ja-JP" sz="2400" dirty="0" smtClean="0"/>
              <a:t>Experimental result ( Proposal 2, normal QPs)</a:t>
            </a:r>
            <a:endParaRPr lang="ja-JP" altLang="en-US" sz="24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9055A-D628-47B8-8AF3-CAE8166889EE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sp>
        <p:nvSpPr>
          <p:cNvPr id="11268" name="テキスト ボックス 6"/>
          <p:cNvSpPr txBox="1">
            <a:spLocks noChangeArrowheads="1"/>
          </p:cNvSpPr>
          <p:nvPr/>
        </p:nvSpPr>
        <p:spPr bwMode="auto">
          <a:xfrm>
            <a:off x="359532" y="800708"/>
            <a:ext cx="8784468" cy="1180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altLang="ja-JP" dirty="0" smtClean="0"/>
              <a:t>+ Proposal 2 was implemented on the HM-7.0</a:t>
            </a:r>
          </a:p>
          <a:p>
            <a:r>
              <a:rPr lang="en-US" altLang="ja-JP" dirty="0" smtClean="0"/>
              <a:t>+ Average BD-rate gain :  0.0~0.1%(Y), 0.0~0.1%(U), 0.1~0.3%(V) (Class A to E)</a:t>
            </a:r>
          </a:p>
          <a:p>
            <a:r>
              <a:rPr lang="en-US" altLang="ja-JP" dirty="0" smtClean="0"/>
              <a:t>                                         0.9~1.5%(Y), 0.2~1.7%(U), -0.1~1.6%(V) (Class F)        </a:t>
            </a:r>
          </a:p>
          <a:p>
            <a:r>
              <a:rPr lang="en-US" altLang="ja-JP" dirty="0" smtClean="0"/>
              <a:t>+ No significant encoding / decoding time increase</a:t>
            </a:r>
            <a:endParaRPr lang="ja-JP" altLang="en-US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9474" y="2600908"/>
            <a:ext cx="8382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600908"/>
            <a:ext cx="20383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2600908"/>
            <a:ext cx="20383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2600908"/>
            <a:ext cx="20383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pPr eaLnBrk="1" hangingPunct="1"/>
            <a:r>
              <a:rPr lang="en-US" altLang="ja-JP" sz="2000" dirty="0" smtClean="0"/>
              <a:t>Experimental result ( Proposal 1 and 2, low QPs AIHE10 only)</a:t>
            </a:r>
            <a:endParaRPr lang="ja-JP" altLang="en-US" sz="20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9055A-D628-47B8-8AF3-CAE8166889EE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sp>
        <p:nvSpPr>
          <p:cNvPr id="11268" name="テキスト ボックス 6"/>
          <p:cNvSpPr txBox="1">
            <a:spLocks noChangeArrowheads="1"/>
          </p:cNvSpPr>
          <p:nvPr/>
        </p:nvSpPr>
        <p:spPr bwMode="auto">
          <a:xfrm>
            <a:off x="359532" y="800708"/>
            <a:ext cx="8784468" cy="1734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altLang="ja-JP" dirty="0" smtClean="0"/>
              <a:t>+ Average BD-rate gain :</a:t>
            </a:r>
          </a:p>
          <a:p>
            <a:r>
              <a:rPr lang="en-US" altLang="ja-JP" dirty="0" smtClean="0"/>
              <a:t>   proposal 1: 0.1%(Y), 0.1%(U), 0.1%(V) (Class A to E)</a:t>
            </a:r>
          </a:p>
          <a:p>
            <a:r>
              <a:rPr lang="en-US" altLang="ja-JP" dirty="0" smtClean="0"/>
              <a:t>                     1.2%(Y), 1.3%(U),  1.2%(V) (Class F)        </a:t>
            </a:r>
          </a:p>
          <a:p>
            <a:r>
              <a:rPr lang="en-US" altLang="ja-JP" dirty="0" smtClean="0"/>
              <a:t>   proposal 2: 0.1%(Y), 0.1%(U), 0.1%(V) (Class A to E)</a:t>
            </a:r>
          </a:p>
          <a:p>
            <a:r>
              <a:rPr lang="en-US" altLang="ja-JP" dirty="0" smtClean="0"/>
              <a:t>                     1.5%(Y), 1.5%(U),  1.5%(V) (Class F)        </a:t>
            </a:r>
          </a:p>
          <a:p>
            <a:r>
              <a:rPr lang="en-US" altLang="ja-JP" dirty="0" smtClean="0"/>
              <a:t>+ No significant encoding / decoding time increase</a:t>
            </a:r>
            <a:endParaRPr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104964"/>
            <a:ext cx="481012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mtClean="0"/>
              <a:t>Conclusion</a:t>
            </a:r>
            <a:endParaRPr lang="ja-JP" altLang="en-US" smtClean="0"/>
          </a:p>
        </p:txBody>
      </p:sp>
      <p:sp>
        <p:nvSpPr>
          <p:cNvPr id="12291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8471284" cy="5919788"/>
          </a:xfrm>
        </p:spPr>
        <p:txBody>
          <a:bodyPr/>
          <a:lstStyle/>
          <a:p>
            <a:r>
              <a:rPr lang="en-US" altLang="ja-JP" sz="2000" dirty="0" smtClean="0"/>
              <a:t>Proposals:</a:t>
            </a:r>
            <a:endParaRPr lang="en-US" altLang="ja-JP" dirty="0" smtClean="0"/>
          </a:p>
          <a:p>
            <a:pPr lvl="1"/>
            <a:r>
              <a:rPr lang="en-US" altLang="ja-JP" sz="1400" dirty="0" smtClean="0"/>
              <a:t>Proposal 1:</a:t>
            </a:r>
          </a:p>
          <a:p>
            <a:pPr lvl="2"/>
            <a:r>
              <a:rPr lang="en-US" altLang="ja-JP" sz="1400" dirty="0" smtClean="0">
                <a:sym typeface="Wingdings" pitchFamily="2" charset="2"/>
              </a:rPr>
              <a:t>a constant context for SIG is used irrespective of the coefficient position in a block when transform skip is used.</a:t>
            </a:r>
          </a:p>
          <a:p>
            <a:pPr lvl="2"/>
            <a:r>
              <a:rPr lang="en-US" altLang="ja-JP" sz="1400" dirty="0" smtClean="0">
                <a:sym typeface="Wingdings" pitchFamily="2" charset="2"/>
              </a:rPr>
              <a:t>Introduce two additional contexts for SIG ( one for </a:t>
            </a:r>
            <a:r>
              <a:rPr lang="en-US" altLang="ja-JP" sz="1400" dirty="0" err="1" smtClean="0">
                <a:sym typeface="Wingdings" pitchFamily="2" charset="2"/>
              </a:rPr>
              <a:t>luma</a:t>
            </a:r>
            <a:r>
              <a:rPr lang="en-US" altLang="ja-JP" sz="1400" dirty="0" smtClean="0">
                <a:sym typeface="Wingdings" pitchFamily="2" charset="2"/>
              </a:rPr>
              <a:t> and one for </a:t>
            </a:r>
            <a:r>
              <a:rPr lang="en-US" altLang="ja-JP" sz="1400" dirty="0" err="1" smtClean="0">
                <a:sym typeface="Wingdings" pitchFamily="2" charset="2"/>
              </a:rPr>
              <a:t>chroma</a:t>
            </a:r>
            <a:r>
              <a:rPr lang="en-US" altLang="ja-JP" sz="1400" dirty="0" smtClean="0">
                <a:sym typeface="Wingdings" pitchFamily="2" charset="2"/>
              </a:rPr>
              <a:t> )</a:t>
            </a:r>
          </a:p>
          <a:p>
            <a:pPr lvl="1"/>
            <a:r>
              <a:rPr lang="en-US" altLang="ja-JP" sz="1400" dirty="0" smtClean="0"/>
              <a:t>Proposal 2:</a:t>
            </a:r>
          </a:p>
          <a:p>
            <a:pPr lvl="2"/>
            <a:r>
              <a:rPr lang="en-US" altLang="ja-JP" sz="1400" dirty="0" smtClean="0">
                <a:sym typeface="Wingdings" pitchFamily="2" charset="2"/>
              </a:rPr>
              <a:t>a constant context for SIG and GR1 is used irrespective of the coefficient position in a block when transform skip is used.</a:t>
            </a:r>
          </a:p>
          <a:p>
            <a:pPr lvl="2"/>
            <a:r>
              <a:rPr lang="en-US" altLang="ja-JP" sz="1400" dirty="0" smtClean="0">
                <a:sym typeface="Wingdings" pitchFamily="2" charset="2"/>
              </a:rPr>
              <a:t>Introduce four additional contexts for SIG and GR1 </a:t>
            </a:r>
          </a:p>
          <a:p>
            <a:pPr lvl="1">
              <a:buNone/>
            </a:pPr>
            <a:endParaRPr lang="en-US" altLang="ja-JP" dirty="0" smtClean="0">
              <a:sym typeface="Wingdings" pitchFamily="2" charset="2"/>
            </a:endParaRPr>
          </a:p>
          <a:p>
            <a:r>
              <a:rPr lang="en-US" altLang="ja-JP" sz="2000" dirty="0" smtClean="0">
                <a:sym typeface="Wingdings" pitchFamily="2" charset="2"/>
              </a:rPr>
              <a:t>Coding efficiency improvement for class F sequences:</a:t>
            </a:r>
          </a:p>
          <a:p>
            <a:pPr lvl="1"/>
            <a:r>
              <a:rPr lang="en-US" altLang="ja-JP" sz="1400" dirty="0" smtClean="0">
                <a:sym typeface="Wingdings" pitchFamily="2" charset="2"/>
              </a:rPr>
              <a:t>Proposal 1 : 1.0% (AIHE10), 0.8%(RAHE10), 0.6% (LBHE10)</a:t>
            </a:r>
          </a:p>
          <a:p>
            <a:pPr lvl="1"/>
            <a:r>
              <a:rPr lang="en-US" altLang="ja-JP" sz="1400" dirty="0" smtClean="0">
                <a:sym typeface="Wingdings" pitchFamily="2" charset="2"/>
              </a:rPr>
              <a:t>Proposal 2:  1.5% (AIHE10), 1.1%(RAHE10), 0.9% (LBHE10) </a:t>
            </a:r>
            <a:endParaRPr lang="en-US" altLang="ja-JP" sz="2000" dirty="0" smtClean="0">
              <a:sym typeface="Wingdings" pitchFamily="2" charset="2"/>
            </a:endParaRPr>
          </a:p>
          <a:p>
            <a:endParaRPr lang="en-US" altLang="ja-JP" sz="2000" dirty="0" smtClean="0">
              <a:sym typeface="Wingdings" pitchFamily="2" charset="2"/>
            </a:endParaRPr>
          </a:p>
          <a:p>
            <a:r>
              <a:rPr lang="en-US" altLang="ja-JP" sz="2000" dirty="0" smtClean="0"/>
              <a:t>Recommendation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…  adopt one of the proposals as part of  the next HM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D517D2-D66F-4A2C-A937-7417DACDD101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611052" y="5841268"/>
            <a:ext cx="85329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ym typeface="Wingdings" pitchFamily="2" charset="2"/>
              </a:rPr>
              <a:t>Many thanks to BBC for cross-checking this contribution (JCTVC-J0259)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Additional information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Proposal 1 in combination with JCTVC-J0053/JCTVC-J0093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JCTVC-J0053/JCTVC-J0093 proposes to introduce the inverse order of the transform scan for transform skipping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Average </a:t>
            </a:r>
            <a:r>
              <a:rPr lang="en-US" altLang="ja-JP" dirty="0" err="1" smtClean="0"/>
              <a:t>bdrate</a:t>
            </a:r>
            <a:r>
              <a:rPr lang="en-US" altLang="ja-JP" dirty="0" smtClean="0"/>
              <a:t> gain for AIHE10: </a:t>
            </a:r>
          </a:p>
          <a:p>
            <a:pPr lvl="1"/>
            <a:r>
              <a:rPr lang="en-US" altLang="ja-JP" dirty="0" smtClean="0"/>
              <a:t>0.25%(</a:t>
            </a:r>
            <a:r>
              <a:rPr lang="en-US" altLang="ja-JP" dirty="0" smtClean="0"/>
              <a:t>Y), </a:t>
            </a:r>
            <a:r>
              <a:rPr lang="en-US" altLang="ja-JP" dirty="0" smtClean="0"/>
              <a:t>0.57%(</a:t>
            </a:r>
            <a:r>
              <a:rPr lang="en-US" altLang="ja-JP" dirty="0" smtClean="0"/>
              <a:t>U), </a:t>
            </a:r>
            <a:r>
              <a:rPr lang="en-US" altLang="ja-JP" dirty="0" smtClean="0"/>
              <a:t>0.69 %(</a:t>
            </a:r>
            <a:r>
              <a:rPr lang="en-US" altLang="ja-JP" dirty="0" smtClean="0"/>
              <a:t>V) (Class A to E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smtClean="0"/>
              <a:t>2.17%(</a:t>
            </a:r>
            <a:r>
              <a:rPr lang="en-US" altLang="ja-JP" dirty="0" smtClean="0"/>
              <a:t>Y), </a:t>
            </a:r>
            <a:r>
              <a:rPr lang="en-US" altLang="ja-JP" dirty="0" smtClean="0"/>
              <a:t>2.74%(</a:t>
            </a:r>
            <a:r>
              <a:rPr lang="en-US" altLang="ja-JP" dirty="0" smtClean="0"/>
              <a:t>U), </a:t>
            </a:r>
            <a:r>
              <a:rPr lang="en-US" altLang="ja-JP" dirty="0" smtClean="0"/>
              <a:t>2.79%(</a:t>
            </a:r>
            <a:r>
              <a:rPr lang="en-US" altLang="ja-JP" dirty="0" smtClean="0"/>
              <a:t>V) (Class F)</a:t>
            </a:r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573016"/>
            <a:ext cx="275272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6063</TotalTime>
  <Words>915</Words>
  <Application>Microsoft Office PowerPoint</Application>
  <PresentationFormat>画面に合わせる (4:3)</PresentationFormat>
  <Paragraphs>116</Paragraphs>
  <Slides>11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符号化グループ</vt:lpstr>
      <vt:lpstr>Constant coefficient context for intra transform skipping (JCTVC-J0069)</vt:lpstr>
      <vt:lpstr>Overall summary</vt:lpstr>
      <vt:lpstr>Proposal 1 </vt:lpstr>
      <vt:lpstr>Proposal 2 </vt:lpstr>
      <vt:lpstr>Experimental result ( Proposal 1, normal QPs)</vt:lpstr>
      <vt:lpstr>Experimental result ( Proposal 2, normal QPs)</vt:lpstr>
      <vt:lpstr>Experimental result ( Proposal 1 and 2, low QPs AIHE10 only)</vt:lpstr>
      <vt:lpstr>Conclusion</vt:lpstr>
      <vt:lpstr>Additional information</vt:lpstr>
      <vt:lpstr>Additional information</vt:lpstr>
      <vt:lpstr>Additional information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Takeshi Tsukuba</cp:lastModifiedBy>
  <cp:revision>2726</cp:revision>
  <dcterms:created xsi:type="dcterms:W3CDTF">2011-03-24T05:19:20Z</dcterms:created>
  <dcterms:modified xsi:type="dcterms:W3CDTF">2012-07-10T05:04:07Z</dcterms:modified>
</cp:coreProperties>
</file>