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67" r:id="rId3"/>
    <p:sldId id="283" r:id="rId4"/>
    <p:sldId id="278" r:id="rId5"/>
    <p:sldId id="270" r:id="rId6"/>
  </p:sldIdLst>
  <p:sldSz cx="9144000" cy="6858000" type="screen4x3"/>
  <p:notesSz cx="7099300" cy="102346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8F0"/>
    <a:srgbClr val="66F153"/>
    <a:srgbClr val="7BCBF3"/>
  </p:clrMru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27" autoAdjust="0"/>
    <p:restoredTop sz="94660"/>
  </p:normalViewPr>
  <p:slideViewPr>
    <p:cSldViewPr>
      <p:cViewPr>
        <p:scale>
          <a:sx n="100" d="100"/>
          <a:sy n="100" d="100"/>
        </p:scale>
        <p:origin x="-162" y="-7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F411214-10D1-4335-B5EF-095B376D528C}" type="datetimeFigureOut">
              <a:rPr lang="ja-JP" altLang="en-US"/>
              <a:pPr>
                <a:defRPr/>
              </a:pPr>
              <a:t>2012/7/10</a:t>
            </a:fld>
            <a:endParaRPr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pPr lvl="0"/>
            <a:endParaRPr lang="ja-JP" altLang="en-US" noProof="0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4768" tIns="47384" rIns="94768" bIns="47384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6575" cy="5127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138" y="9720263"/>
            <a:ext cx="3076575" cy="5127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5487424-4F12-43FD-9D67-797371138C79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71612"/>
            <a:ext cx="8077200" cy="787532"/>
          </a:xfrm>
        </p:spPr>
        <p:txBody>
          <a:bodyPr tIns="0" bIns="0" anchor="t"/>
          <a:lstStyle>
            <a:lvl1pPr algn="ctr">
              <a:defRPr sz="3600" b="1">
                <a:solidFill>
                  <a:schemeClr val="tx1"/>
                </a:solidFill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1" y="3143248"/>
            <a:ext cx="8077200" cy="1113862"/>
          </a:xfrm>
        </p:spPr>
        <p:txBody>
          <a:bodyPr lIns="118872" tIns="0" rIns="45720" bIns="0" anchor="b"/>
          <a:lstStyle>
            <a:lvl1pPr marL="0" indent="0" algn="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15" name="コンテンツ プレースホルダ 14"/>
          <p:cNvSpPr>
            <a:spLocks noGrp="1"/>
          </p:cNvSpPr>
          <p:nvPr>
            <p:ph sz="quarter" idx="10"/>
          </p:nvPr>
        </p:nvSpPr>
        <p:spPr>
          <a:xfrm>
            <a:off x="571472" y="6429396"/>
            <a:ext cx="2428875" cy="285750"/>
          </a:xfrm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229600" cy="416032"/>
          </a:xfrm>
        </p:spPr>
        <p:txBody>
          <a:bodyPr/>
          <a:lstStyle>
            <a:lvl1pPr>
              <a:defRPr sz="2800"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901BCA6F-7E12-4952-972F-7A006C7FFD5C}" type="datetime1">
              <a:rPr lang="ja-JP" altLang="en-US"/>
              <a:pPr>
                <a:defRPr/>
              </a:pPr>
              <a:t>2012/7/10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C90D651E-858F-4495-ADC9-7922E391B54B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60AF01F5-8985-4CFB-AC5A-808BF2EF5893}" type="datetime1">
              <a:rPr lang="ja-JP" altLang="en-US"/>
              <a:pPr>
                <a:defRPr/>
              </a:pPr>
              <a:t>2012/7/10</a:t>
            </a:fld>
            <a:endParaRPr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D1D034A5-BB9D-4B78-9271-9EB69F909255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Documents and Settings\yasugi\My Documents\My Pictures\sharplogo.gif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950" y="6488113"/>
            <a:ext cx="1543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正方形/長方形 9"/>
          <p:cNvSpPr/>
          <p:nvPr/>
        </p:nvSpPr>
        <p:spPr bwMode="invGray">
          <a:xfrm>
            <a:off x="0" y="596900"/>
            <a:ext cx="9144000" cy="17463"/>
          </a:xfrm>
          <a:prstGeom prst="rect">
            <a:avLst/>
          </a:prstGeom>
          <a:solidFill>
            <a:srgbClr val="002060"/>
          </a:solidFill>
          <a:ln w="48000" cap="flat" cmpd="thickThin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7" name="正方形/長方形 6"/>
          <p:cNvSpPr/>
          <p:nvPr/>
        </p:nvSpPr>
        <p:spPr bwMode="ltGray">
          <a:xfrm>
            <a:off x="0" y="0"/>
            <a:ext cx="9144000" cy="5715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1028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84138"/>
            <a:ext cx="822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マスタタイトル </a:t>
            </a:r>
            <a:r>
              <a:rPr lang="en-US" altLang="ja-JP" smtClean="0"/>
              <a:t>(Master Title)</a:t>
            </a:r>
            <a:endParaRPr lang="ja-JP" altLang="en-US" smtClean="0"/>
          </a:p>
        </p:txBody>
      </p:sp>
      <p:sp>
        <p:nvSpPr>
          <p:cNvPr id="1029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785813"/>
            <a:ext cx="8229600" cy="561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3516AB99-F586-4AA3-B7A5-43F854553020}" type="datetime1">
              <a:rPr lang="ja-JP" altLang="en-US"/>
              <a:pPr>
                <a:defRPr/>
              </a:pPr>
              <a:t>2012/7/10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400">
                <a:solidFill>
                  <a:schemeClr val="tx2">
                    <a:shade val="50000"/>
                  </a:schemeClr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94EA9006-7528-46C7-9D90-8D71DCC2BD72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9pPr>
      <a:extLst/>
    </p:titleStyle>
    <p:bodyStyle>
      <a:lvl1pPr marL="360363" indent="-241300" algn="l" rtl="0" eaLnBrk="0" fontAlgn="base" hangingPunct="0">
        <a:spcBef>
          <a:spcPct val="0"/>
        </a:spcBef>
        <a:spcAft>
          <a:spcPct val="0"/>
        </a:spcAft>
        <a:buClr>
          <a:srgbClr val="0E2C3E"/>
        </a:buClr>
        <a:buSzPct val="80000"/>
        <a:buFont typeface="Wingdings 2" pitchFamily="18" charset="2"/>
        <a:buChar char="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2300" indent="-261938" algn="l" rtl="0" eaLnBrk="0" fontAlgn="base" hangingPunct="0">
        <a:spcBef>
          <a:spcPct val="20000"/>
        </a:spcBef>
        <a:spcAft>
          <a:spcPct val="0"/>
        </a:spcAft>
        <a:buClr>
          <a:srgbClr val="14425D"/>
        </a:buClr>
        <a:buSzPct val="90000"/>
        <a:buFont typeface="Wingdings" pitchFamily="2" charset="2"/>
        <a:buChar char="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185738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982663" indent="-174625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166813" indent="-184150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Wingdings 3" pitchFamily="18" charset="2"/>
        <a:buChar char=""/>
        <a:defRPr kumimoji="1" lang="en-US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image" Target="../media/image4.emf"/><Relationship Id="rId7" Type="http://schemas.openxmlformats.org/officeDocument/2006/relationships/image" Target="../media/image8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w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3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8077200" cy="1208087"/>
          </a:xfrm>
        </p:spPr>
        <p:txBody>
          <a:bodyPr/>
          <a:lstStyle/>
          <a:p>
            <a:pPr eaLnBrk="1" hangingPunct="1"/>
            <a:r>
              <a:rPr lang="en-US" altLang="ja-JP" sz="3200" dirty="0" smtClean="0"/>
              <a:t>Refined significance map context derivation for Large TU</a:t>
            </a:r>
            <a:br>
              <a:rPr lang="en-US" altLang="ja-JP" sz="3200" dirty="0" smtClean="0"/>
            </a:br>
            <a:r>
              <a:rPr lang="en-US" altLang="ja-JP" sz="3200" dirty="0" smtClean="0"/>
              <a:t>(JCTVC-J0068)</a:t>
            </a:r>
            <a:endParaRPr lang="ja-JP" altLang="en-US" sz="3200" dirty="0" smtClean="0"/>
          </a:p>
        </p:txBody>
      </p:sp>
      <p:sp>
        <p:nvSpPr>
          <p:cNvPr id="5123" name="コンテンツ プレースホルダ 5"/>
          <p:cNvSpPr>
            <a:spLocks noGrp="1"/>
          </p:cNvSpPr>
          <p:nvPr>
            <p:ph sz="quarter" idx="10"/>
          </p:nvPr>
        </p:nvSpPr>
        <p:spPr>
          <a:xfrm>
            <a:off x="571500" y="6429375"/>
            <a:ext cx="4360540" cy="428625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ja-JP" dirty="0" smtClean="0"/>
              <a:t>JCT-VC 10th Meeting in Stockholm, SE, </a:t>
            </a:r>
            <a:r>
              <a:rPr lang="en-CA" altLang="ja-JP" dirty="0" smtClean="0"/>
              <a:t>11 – 20 July 2012</a:t>
            </a:r>
            <a:endParaRPr lang="ja-JP" altLang="en-US" dirty="0" smtClean="0"/>
          </a:p>
        </p:txBody>
      </p:sp>
      <p:sp>
        <p:nvSpPr>
          <p:cNvPr id="5124" name="サブタイトル 6"/>
          <p:cNvSpPr>
            <a:spLocks noGrp="1"/>
          </p:cNvSpPr>
          <p:nvPr>
            <p:ph type="subTitle" idx="1"/>
          </p:nvPr>
        </p:nvSpPr>
        <p:spPr>
          <a:xfrm>
            <a:off x="1258888" y="3357563"/>
            <a:ext cx="7561262" cy="1366837"/>
          </a:xfrm>
        </p:spPr>
        <p:txBody>
          <a:bodyPr/>
          <a:lstStyle/>
          <a:p>
            <a:pPr eaLnBrk="1" hangingPunct="1"/>
            <a:endParaRPr lang="en-US" altLang="ja-JP" dirty="0" smtClean="0"/>
          </a:p>
          <a:p>
            <a:pPr eaLnBrk="1" hangingPunct="1"/>
            <a:r>
              <a:rPr lang="en-US" altLang="ja-JP" dirty="0" smtClean="0"/>
              <a:t>Takeshi Tsukuba, </a:t>
            </a:r>
            <a:r>
              <a:rPr lang="en-US" altLang="ja-JP" u="sng" dirty="0" smtClean="0"/>
              <a:t>Tomohiro </a:t>
            </a:r>
            <a:r>
              <a:rPr lang="en-US" altLang="ja-JP" u="sng" dirty="0" err="1" smtClean="0"/>
              <a:t>Ikai</a:t>
            </a:r>
            <a:r>
              <a:rPr lang="en-US" altLang="ja-JP" dirty="0" smtClean="0"/>
              <a:t> </a:t>
            </a:r>
          </a:p>
          <a:p>
            <a:pPr eaLnBrk="1" hangingPunct="1"/>
            <a:r>
              <a:rPr lang="en-US" altLang="ja-JP" dirty="0" smtClean="0"/>
              <a:t>SHARP Corporation</a:t>
            </a:r>
          </a:p>
          <a:p>
            <a:pPr eaLnBrk="1" hangingPunct="1"/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415925"/>
          </a:xfrm>
        </p:spPr>
        <p:txBody>
          <a:bodyPr/>
          <a:lstStyle/>
          <a:p>
            <a:r>
              <a:rPr lang="en-US" altLang="ja-JP" smtClean="0"/>
              <a:t>Overall summary</a:t>
            </a:r>
            <a:endParaRPr lang="ja-JP" altLang="en-US" smtClean="0"/>
          </a:p>
        </p:txBody>
      </p:sp>
      <p:sp>
        <p:nvSpPr>
          <p:cNvPr id="6147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657225"/>
            <a:ext cx="8470900" cy="5919788"/>
          </a:xfrm>
        </p:spPr>
        <p:txBody>
          <a:bodyPr/>
          <a:lstStyle/>
          <a:p>
            <a:r>
              <a:rPr lang="en-US" altLang="ja-JP" sz="1800" dirty="0" smtClean="0"/>
              <a:t>Motivation</a:t>
            </a:r>
          </a:p>
          <a:p>
            <a:pPr lvl="1"/>
            <a:r>
              <a:rPr lang="en-US" altLang="ja-JP" sz="1600" dirty="0" smtClean="0"/>
              <a:t>In the last meeting, significance map context derivation based on adjacent </a:t>
            </a:r>
            <a:r>
              <a:rPr lang="en-US" altLang="ja-JP" sz="1600" dirty="0" err="1" smtClean="0"/>
              <a:t>significant_coeff_group_flag</a:t>
            </a:r>
            <a:r>
              <a:rPr lang="en-US" altLang="ja-JP" sz="1600" dirty="0" smtClean="0"/>
              <a:t> and coefficient position in a subset for Large TU was adopted.</a:t>
            </a:r>
          </a:p>
          <a:p>
            <a:pPr lvl="1"/>
            <a:r>
              <a:rPr lang="en-US" altLang="ja-JP" sz="1600" dirty="0" smtClean="0"/>
              <a:t>To further study context assignment for each pattern of adjacent </a:t>
            </a:r>
            <a:r>
              <a:rPr lang="en-US" altLang="ja-JP" sz="1600" dirty="0" err="1" smtClean="0"/>
              <a:t>significant_coeff_group_flag</a:t>
            </a:r>
            <a:r>
              <a:rPr lang="en-US" altLang="ja-JP" sz="1600" dirty="0" smtClean="0"/>
              <a:t> </a:t>
            </a:r>
          </a:p>
          <a:p>
            <a:pPr lvl="1">
              <a:buNone/>
            </a:pPr>
            <a:endParaRPr lang="en-US" altLang="ja-JP" sz="2000" dirty="0" smtClean="0"/>
          </a:p>
          <a:p>
            <a:r>
              <a:rPr lang="en-US" altLang="ja-JP" sz="1800" dirty="0" smtClean="0"/>
              <a:t>Proposal </a:t>
            </a:r>
            <a:endParaRPr lang="en-US" altLang="ja-JP" sz="2000" dirty="0" smtClean="0"/>
          </a:p>
          <a:p>
            <a:pPr lvl="1"/>
            <a:r>
              <a:rPr lang="en-US" altLang="ja-JP" sz="1600" dirty="0" smtClean="0"/>
              <a:t>Refine context assignment for each pattern of adjacent </a:t>
            </a:r>
            <a:r>
              <a:rPr lang="en-US" altLang="ja-JP" sz="1600" dirty="0" err="1" smtClean="0"/>
              <a:t>significant_coeff_gruop_flag</a:t>
            </a:r>
            <a:endParaRPr lang="en-US" altLang="ja-JP" sz="1600" dirty="0" smtClean="0">
              <a:sym typeface="Wingdings" pitchFamily="2" charset="2"/>
            </a:endParaRPr>
          </a:p>
          <a:p>
            <a:pPr lvl="1"/>
            <a:endParaRPr lang="en-US" altLang="ja-JP" sz="1800" dirty="0" smtClean="0">
              <a:sym typeface="Wingdings" pitchFamily="2" charset="2"/>
            </a:endParaRPr>
          </a:p>
          <a:p>
            <a:r>
              <a:rPr lang="en-US" altLang="ja-JP" sz="1800" dirty="0" smtClean="0">
                <a:sym typeface="Wingdings" pitchFamily="2" charset="2"/>
              </a:rPr>
              <a:t>Experimental result</a:t>
            </a:r>
          </a:p>
          <a:p>
            <a:pPr lvl="1"/>
            <a:r>
              <a:rPr lang="en-US" altLang="ja-JP" sz="1600" dirty="0" smtClean="0">
                <a:sym typeface="Wingdings" pitchFamily="2" charset="2"/>
              </a:rPr>
              <a:t>Average luminance BD-rate gain:</a:t>
            </a:r>
          </a:p>
          <a:p>
            <a:pPr lvl="2"/>
            <a:endParaRPr lang="en-US" altLang="ja-JP" sz="1400" dirty="0" smtClean="0">
              <a:sym typeface="Wingdings" pitchFamily="2" charset="2"/>
            </a:endParaRPr>
          </a:p>
          <a:p>
            <a:pPr lvl="2"/>
            <a:endParaRPr lang="en-US" altLang="ja-JP" sz="1400" dirty="0" smtClean="0">
              <a:sym typeface="Wingdings" pitchFamily="2" charset="2"/>
            </a:endParaRPr>
          </a:p>
          <a:p>
            <a:pPr lvl="2"/>
            <a:endParaRPr lang="en-US" altLang="ja-JP" sz="1400" dirty="0" smtClean="0">
              <a:sym typeface="Wingdings" pitchFamily="2" charset="2"/>
            </a:endParaRPr>
          </a:p>
          <a:p>
            <a:pPr lvl="2"/>
            <a:endParaRPr lang="en-US" altLang="ja-JP" sz="1400" dirty="0" smtClean="0">
              <a:sym typeface="Wingdings" pitchFamily="2" charset="2"/>
            </a:endParaRPr>
          </a:p>
          <a:p>
            <a:pPr lvl="2"/>
            <a:endParaRPr lang="en-US" altLang="ja-JP" sz="1400" dirty="0" smtClean="0">
              <a:sym typeface="Wingdings" pitchFamily="2" charset="2"/>
            </a:endParaRPr>
          </a:p>
          <a:p>
            <a:pPr lvl="1">
              <a:buNone/>
            </a:pPr>
            <a:endParaRPr lang="en-US" altLang="ja-JP" sz="1600" dirty="0" smtClean="0">
              <a:sym typeface="Wingdings" pitchFamily="2" charset="2"/>
            </a:endParaRPr>
          </a:p>
          <a:p>
            <a:pPr lvl="1"/>
            <a:r>
              <a:rPr lang="en-US" altLang="ja-JP" sz="1600" dirty="0" smtClean="0">
                <a:sym typeface="Wingdings" pitchFamily="2" charset="2"/>
              </a:rPr>
              <a:t>Cross-checked results are provided by JVC Kenwood.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C5EE1F-EC16-4A4F-898D-97AA2E294057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  <p:graphicFrame>
        <p:nvGraphicFramePr>
          <p:cNvPr id="6" name="表 5"/>
          <p:cNvGraphicFramePr>
            <a:graphicFrameLocks noGrp="1"/>
          </p:cNvGraphicFramePr>
          <p:nvPr/>
        </p:nvGraphicFramePr>
        <p:xfrm>
          <a:off x="899593" y="4221088"/>
          <a:ext cx="7308812" cy="86976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044116"/>
                <a:gridCol w="1044116"/>
                <a:gridCol w="1044116"/>
                <a:gridCol w="1044116"/>
                <a:gridCol w="1044116"/>
                <a:gridCol w="1044116"/>
                <a:gridCol w="1044116"/>
              </a:tblGrid>
              <a:tr h="369821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AI_MA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RA_MA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LB_MA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AI_HE10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RA_HE10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LB_HE10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499943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Normal QPs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0.1%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0.1%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0.0%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0.1%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0.0%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0.0%</a:t>
                      </a:r>
                      <a:endParaRPr kumimoji="1" lang="ja-JP" alt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686800" cy="416032"/>
          </a:xfrm>
        </p:spPr>
        <p:txBody>
          <a:bodyPr>
            <a:noAutofit/>
          </a:bodyPr>
          <a:lstStyle/>
          <a:p>
            <a:r>
              <a:rPr lang="en-US" altLang="ja-JP" sz="2400" dirty="0" smtClean="0"/>
              <a:t>Proposal </a:t>
            </a:r>
            <a:endParaRPr kumimoji="1" lang="ja-JP" altLang="en-US" sz="24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614987"/>
          </a:xfrm>
        </p:spPr>
        <p:txBody>
          <a:bodyPr/>
          <a:lstStyle/>
          <a:p>
            <a:pPr>
              <a:buNone/>
            </a:pPr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pPr>
              <a:buNone/>
            </a:pPr>
            <a:endParaRPr lang="en-US" altLang="ja-JP" dirty="0" smtClean="0"/>
          </a:p>
          <a:p>
            <a:pPr>
              <a:buNone/>
            </a:pPr>
            <a:endParaRPr lang="en-US" altLang="ja-JP" dirty="0" smtClean="0"/>
          </a:p>
          <a:p>
            <a:pPr>
              <a:buNone/>
            </a:pPr>
            <a:endParaRPr lang="en-US" altLang="ja-JP" dirty="0" smtClean="0"/>
          </a:p>
          <a:p>
            <a:pPr>
              <a:buNone/>
            </a:pPr>
            <a:endParaRPr lang="en-US" altLang="ja-JP" dirty="0" smtClean="0"/>
          </a:p>
          <a:p>
            <a:pPr>
              <a:buNone/>
            </a:pPr>
            <a:endParaRPr lang="en-US" altLang="ja-JP" dirty="0" smtClean="0"/>
          </a:p>
          <a:p>
            <a:endParaRPr lang="en-US" altLang="ja-JP" dirty="0" smtClean="0"/>
          </a:p>
          <a:p>
            <a:r>
              <a:rPr lang="en-US" altLang="ja-JP" dirty="0" smtClean="0"/>
              <a:t>Refine significance map context assignment for Large TU</a:t>
            </a:r>
          </a:p>
          <a:p>
            <a:pPr lvl="1">
              <a:buFont typeface="Wingdings" pitchFamily="2" charset="2"/>
              <a:buChar char="ü"/>
            </a:pPr>
            <a:r>
              <a:rPr lang="en-US" altLang="ja-JP" dirty="0" smtClean="0"/>
              <a:t>Improve coding efficiency for intra</a:t>
            </a:r>
          </a:p>
          <a:p>
            <a:pPr lvl="1">
              <a:buFont typeface="Wingdings" pitchFamily="2" charset="2"/>
              <a:buChar char="ü"/>
            </a:pPr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3</a:t>
            </a:fld>
            <a:endParaRPr lang="ja-JP" altLang="en-US" dirty="0"/>
          </a:p>
        </p:txBody>
      </p:sp>
      <p:grpSp>
        <p:nvGrpSpPr>
          <p:cNvPr id="313" name="グループ化 312"/>
          <p:cNvGrpSpPr/>
          <p:nvPr/>
        </p:nvGrpSpPr>
        <p:grpSpPr>
          <a:xfrm>
            <a:off x="1799692" y="3599728"/>
            <a:ext cx="5760639" cy="1917504"/>
            <a:chOff x="1799692" y="3599728"/>
            <a:chExt cx="5760639" cy="1917504"/>
          </a:xfrm>
        </p:grpSpPr>
        <p:sp>
          <p:nvSpPr>
            <p:cNvPr id="91" name="CustomShape 21"/>
            <p:cNvSpPr>
              <a:spLocks noChangeArrowheads="1"/>
            </p:cNvSpPr>
            <p:nvPr/>
          </p:nvSpPr>
          <p:spPr bwMode="auto">
            <a:xfrm>
              <a:off x="1859223" y="3599728"/>
              <a:ext cx="228600" cy="228600"/>
            </a:xfrm>
            <a:prstGeom prst="rect">
              <a:avLst/>
            </a:prstGeom>
            <a:solidFill>
              <a:srgbClr val="FFC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200" dirty="0">
                  <a:solidFill>
                    <a:srgbClr val="000000"/>
                  </a:solidFill>
                  <a:ea typeface="ＭＳ Ｐゴシック" pitchFamily="50" charset="-128"/>
                </a:rPr>
                <a:t>2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92" name="CustomShape 22"/>
            <p:cNvSpPr>
              <a:spLocks noChangeArrowheads="1"/>
            </p:cNvSpPr>
            <p:nvPr/>
          </p:nvSpPr>
          <p:spPr bwMode="auto">
            <a:xfrm>
              <a:off x="2087823" y="3599728"/>
              <a:ext cx="228600" cy="22860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1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93" name="CustomShape 23"/>
            <p:cNvSpPr>
              <a:spLocks noChangeArrowheads="1"/>
            </p:cNvSpPr>
            <p:nvPr/>
          </p:nvSpPr>
          <p:spPr bwMode="auto">
            <a:xfrm>
              <a:off x="1859223" y="3828328"/>
              <a:ext cx="228600" cy="22860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200" dirty="0" smtClean="0">
                  <a:solidFill>
                    <a:srgbClr val="000000"/>
                  </a:solidFill>
                  <a:ea typeface="ＭＳ Ｐゴシック" pitchFamily="50" charset="-128"/>
                </a:rPr>
                <a:t>1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94" name="CustomShape 24"/>
            <p:cNvSpPr>
              <a:spLocks noChangeArrowheads="1"/>
            </p:cNvSpPr>
            <p:nvPr/>
          </p:nvSpPr>
          <p:spPr bwMode="auto">
            <a:xfrm>
              <a:off x="2087823" y="3828328"/>
              <a:ext cx="228600" cy="22860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200" dirty="0" smtClean="0">
                  <a:solidFill>
                    <a:srgbClr val="000000"/>
                  </a:solidFill>
                  <a:ea typeface="ＭＳ Ｐゴシック" pitchFamily="50" charset="-128"/>
                </a:rPr>
                <a:t>1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95" name="CustomShape 25"/>
            <p:cNvSpPr>
              <a:spLocks noChangeArrowheads="1"/>
            </p:cNvSpPr>
            <p:nvPr/>
          </p:nvSpPr>
          <p:spPr bwMode="auto">
            <a:xfrm>
              <a:off x="1859223" y="4056928"/>
              <a:ext cx="228600" cy="22860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1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96" name="CustomShape 26"/>
            <p:cNvSpPr>
              <a:spLocks noChangeArrowheads="1"/>
            </p:cNvSpPr>
            <p:nvPr/>
          </p:nvSpPr>
          <p:spPr bwMode="auto">
            <a:xfrm>
              <a:off x="2087823" y="4056928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0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97" name="CustomShape 27"/>
            <p:cNvSpPr>
              <a:spLocks noChangeArrowheads="1"/>
            </p:cNvSpPr>
            <p:nvPr/>
          </p:nvSpPr>
          <p:spPr bwMode="auto">
            <a:xfrm>
              <a:off x="1859223" y="4285528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0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98" name="CustomShape 28"/>
            <p:cNvSpPr>
              <a:spLocks noChangeArrowheads="1"/>
            </p:cNvSpPr>
            <p:nvPr/>
          </p:nvSpPr>
          <p:spPr bwMode="auto">
            <a:xfrm>
              <a:off x="2087823" y="4285528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0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99" name="CustomShape 29"/>
            <p:cNvSpPr>
              <a:spLocks noChangeArrowheads="1"/>
            </p:cNvSpPr>
            <p:nvPr/>
          </p:nvSpPr>
          <p:spPr bwMode="auto">
            <a:xfrm>
              <a:off x="2316423" y="3599728"/>
              <a:ext cx="228600" cy="22860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200" dirty="0" smtClean="0">
                  <a:solidFill>
                    <a:srgbClr val="000000"/>
                  </a:solidFill>
                  <a:ea typeface="ＭＳ Ｐゴシック" pitchFamily="50" charset="-128"/>
                </a:rPr>
                <a:t>1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00" name="CustomShape 30"/>
            <p:cNvSpPr>
              <a:spLocks noChangeArrowheads="1"/>
            </p:cNvSpPr>
            <p:nvPr/>
          </p:nvSpPr>
          <p:spPr bwMode="auto">
            <a:xfrm>
              <a:off x="2545023" y="3599728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0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01" name="CustomShape 31"/>
            <p:cNvSpPr>
              <a:spLocks noChangeArrowheads="1"/>
            </p:cNvSpPr>
            <p:nvPr/>
          </p:nvSpPr>
          <p:spPr bwMode="auto">
            <a:xfrm>
              <a:off x="2316423" y="3828328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0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02" name="CustomShape 32"/>
            <p:cNvSpPr>
              <a:spLocks noChangeArrowheads="1"/>
            </p:cNvSpPr>
            <p:nvPr/>
          </p:nvSpPr>
          <p:spPr bwMode="auto">
            <a:xfrm>
              <a:off x="2545023" y="3828328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0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03" name="CustomShape 33"/>
            <p:cNvSpPr>
              <a:spLocks noChangeArrowheads="1"/>
            </p:cNvSpPr>
            <p:nvPr/>
          </p:nvSpPr>
          <p:spPr bwMode="auto">
            <a:xfrm>
              <a:off x="2316423" y="4056928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0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04" name="CustomShape 34"/>
            <p:cNvSpPr>
              <a:spLocks noChangeArrowheads="1"/>
            </p:cNvSpPr>
            <p:nvPr/>
          </p:nvSpPr>
          <p:spPr bwMode="auto">
            <a:xfrm>
              <a:off x="2545023" y="4056928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0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05" name="CustomShape 35"/>
            <p:cNvSpPr>
              <a:spLocks noChangeArrowheads="1"/>
            </p:cNvSpPr>
            <p:nvPr/>
          </p:nvSpPr>
          <p:spPr bwMode="auto">
            <a:xfrm>
              <a:off x="2316423" y="4285528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0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06" name="CustomShape 36"/>
            <p:cNvSpPr>
              <a:spLocks noChangeArrowheads="1"/>
            </p:cNvSpPr>
            <p:nvPr/>
          </p:nvSpPr>
          <p:spPr bwMode="auto">
            <a:xfrm>
              <a:off x="2545023" y="4285528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en-US" altLang="ja-JP" sz="1100" dirty="0" smtClean="0"/>
                <a:t>0</a:t>
              </a:r>
              <a:endParaRPr lang="ja-JP" altLang="ja-JP" sz="1100" dirty="0"/>
            </a:p>
          </p:txBody>
        </p:sp>
        <p:sp>
          <p:nvSpPr>
            <p:cNvPr id="107" name="CustomShape 37"/>
            <p:cNvSpPr>
              <a:spLocks noChangeArrowheads="1"/>
            </p:cNvSpPr>
            <p:nvPr/>
          </p:nvSpPr>
          <p:spPr bwMode="auto">
            <a:xfrm>
              <a:off x="1799692" y="4571278"/>
              <a:ext cx="1057275" cy="319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5000" rIns="90000" bIns="45000"/>
            <a:lstStyle/>
            <a:p>
              <a:pPr algn="ctr"/>
              <a:r>
                <a:rPr lang="en-US" altLang="ja-JP" sz="1100" dirty="0" smtClean="0">
                  <a:solidFill>
                    <a:srgbClr val="000000"/>
                  </a:solidFill>
                  <a:ea typeface="ＭＳ Ｐゴシック" pitchFamily="50" charset="-128"/>
                </a:rPr>
                <a:t>(a) Pattern 0</a:t>
              </a:r>
              <a:br>
                <a:rPr lang="en-US" altLang="ja-JP" sz="1100" dirty="0" smtClean="0">
                  <a:solidFill>
                    <a:srgbClr val="000000"/>
                  </a:solidFill>
                  <a:ea typeface="ＭＳ Ｐゴシック" pitchFamily="50" charset="-128"/>
                </a:rPr>
              </a:br>
              <a:r>
                <a:rPr lang="en-US" altLang="ja-JP" sz="1100" dirty="0" smtClean="0">
                  <a:solidFill>
                    <a:srgbClr val="000000"/>
                  </a:solidFill>
                  <a:ea typeface="ＭＳ Ｐゴシック" pitchFamily="50" charset="-128"/>
                </a:rPr>
                <a:t>no </a:t>
              </a:r>
              <a:r>
                <a:rPr lang="en-US" altLang="ja-JP" sz="1100" dirty="0" err="1" smtClean="0">
                  <a:solidFill>
                    <a:srgbClr val="000000"/>
                  </a:solidFill>
                  <a:ea typeface="ＭＳ Ｐゴシック" pitchFamily="50" charset="-128"/>
                </a:rPr>
                <a:t>coeffs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08" name="CustomShape 21"/>
            <p:cNvSpPr>
              <a:spLocks noChangeArrowheads="1"/>
            </p:cNvSpPr>
            <p:nvPr/>
          </p:nvSpPr>
          <p:spPr bwMode="auto">
            <a:xfrm>
              <a:off x="3466243" y="3599728"/>
              <a:ext cx="228600" cy="228600"/>
            </a:xfrm>
            <a:prstGeom prst="rect">
              <a:avLst/>
            </a:prstGeom>
            <a:solidFill>
              <a:srgbClr val="FFC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200" dirty="0">
                  <a:solidFill>
                    <a:srgbClr val="000000"/>
                  </a:solidFill>
                  <a:ea typeface="ＭＳ Ｐゴシック" pitchFamily="50" charset="-128"/>
                </a:rPr>
                <a:t>2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09" name="CustomShape 22"/>
            <p:cNvSpPr>
              <a:spLocks noChangeArrowheads="1"/>
            </p:cNvSpPr>
            <p:nvPr/>
          </p:nvSpPr>
          <p:spPr bwMode="auto">
            <a:xfrm>
              <a:off x="3694843" y="3599728"/>
              <a:ext cx="228600" cy="228600"/>
            </a:xfrm>
            <a:prstGeom prst="rect">
              <a:avLst/>
            </a:prstGeom>
            <a:solidFill>
              <a:srgbClr val="FFC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2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10" name="CustomShape 23"/>
            <p:cNvSpPr>
              <a:spLocks noChangeArrowheads="1"/>
            </p:cNvSpPr>
            <p:nvPr/>
          </p:nvSpPr>
          <p:spPr bwMode="auto">
            <a:xfrm>
              <a:off x="3466243" y="3828328"/>
              <a:ext cx="228600" cy="22860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200" dirty="0" smtClean="0">
                  <a:solidFill>
                    <a:srgbClr val="000000"/>
                  </a:solidFill>
                  <a:ea typeface="ＭＳ Ｐゴシック" pitchFamily="50" charset="-128"/>
                </a:rPr>
                <a:t>1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11" name="CustomShape 24"/>
            <p:cNvSpPr>
              <a:spLocks noChangeArrowheads="1"/>
            </p:cNvSpPr>
            <p:nvPr/>
          </p:nvSpPr>
          <p:spPr bwMode="auto">
            <a:xfrm>
              <a:off x="3694843" y="3828328"/>
              <a:ext cx="228600" cy="22860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200" dirty="0" smtClean="0">
                  <a:solidFill>
                    <a:srgbClr val="000000"/>
                  </a:solidFill>
                  <a:ea typeface="ＭＳ Ｐゴシック" pitchFamily="50" charset="-128"/>
                </a:rPr>
                <a:t>1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12" name="CustomShape 25"/>
            <p:cNvSpPr>
              <a:spLocks noChangeArrowheads="1"/>
            </p:cNvSpPr>
            <p:nvPr/>
          </p:nvSpPr>
          <p:spPr bwMode="auto">
            <a:xfrm>
              <a:off x="3466243" y="4056928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0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13" name="CustomShape 26"/>
            <p:cNvSpPr>
              <a:spLocks noChangeArrowheads="1"/>
            </p:cNvSpPr>
            <p:nvPr/>
          </p:nvSpPr>
          <p:spPr bwMode="auto">
            <a:xfrm>
              <a:off x="3694843" y="4056928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0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14" name="CustomShape 27"/>
            <p:cNvSpPr>
              <a:spLocks noChangeArrowheads="1"/>
            </p:cNvSpPr>
            <p:nvPr/>
          </p:nvSpPr>
          <p:spPr bwMode="auto">
            <a:xfrm>
              <a:off x="3466243" y="4285528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0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15" name="CustomShape 28"/>
            <p:cNvSpPr>
              <a:spLocks noChangeArrowheads="1"/>
            </p:cNvSpPr>
            <p:nvPr/>
          </p:nvSpPr>
          <p:spPr bwMode="auto">
            <a:xfrm>
              <a:off x="3694843" y="4285528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0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16" name="CustomShape 29"/>
            <p:cNvSpPr>
              <a:spLocks noChangeArrowheads="1"/>
            </p:cNvSpPr>
            <p:nvPr/>
          </p:nvSpPr>
          <p:spPr bwMode="auto">
            <a:xfrm>
              <a:off x="3923443" y="3599728"/>
              <a:ext cx="228600" cy="228600"/>
            </a:xfrm>
            <a:prstGeom prst="rect">
              <a:avLst/>
            </a:prstGeom>
            <a:solidFill>
              <a:srgbClr val="FFC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200" dirty="0" smtClean="0">
                  <a:solidFill>
                    <a:srgbClr val="000000"/>
                  </a:solidFill>
                  <a:ea typeface="ＭＳ Ｐゴシック" pitchFamily="50" charset="-128"/>
                </a:rPr>
                <a:t>2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17" name="CustomShape 30"/>
            <p:cNvSpPr>
              <a:spLocks noChangeArrowheads="1"/>
            </p:cNvSpPr>
            <p:nvPr/>
          </p:nvSpPr>
          <p:spPr bwMode="auto">
            <a:xfrm>
              <a:off x="4152043" y="3599728"/>
              <a:ext cx="228600" cy="228600"/>
            </a:xfrm>
            <a:prstGeom prst="rect">
              <a:avLst/>
            </a:prstGeom>
            <a:solidFill>
              <a:srgbClr val="FFC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2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18" name="CustomShape 31"/>
            <p:cNvSpPr>
              <a:spLocks noChangeArrowheads="1"/>
            </p:cNvSpPr>
            <p:nvPr/>
          </p:nvSpPr>
          <p:spPr bwMode="auto">
            <a:xfrm>
              <a:off x="3923443" y="3828328"/>
              <a:ext cx="228600" cy="22860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1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19" name="CustomShape 32"/>
            <p:cNvSpPr>
              <a:spLocks noChangeArrowheads="1"/>
            </p:cNvSpPr>
            <p:nvPr/>
          </p:nvSpPr>
          <p:spPr bwMode="auto">
            <a:xfrm>
              <a:off x="4152043" y="3828328"/>
              <a:ext cx="228600" cy="22860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1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20" name="CustomShape 33"/>
            <p:cNvSpPr>
              <a:spLocks noChangeArrowheads="1"/>
            </p:cNvSpPr>
            <p:nvPr/>
          </p:nvSpPr>
          <p:spPr bwMode="auto">
            <a:xfrm>
              <a:off x="3923443" y="4056928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0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21" name="CustomShape 34"/>
            <p:cNvSpPr>
              <a:spLocks noChangeArrowheads="1"/>
            </p:cNvSpPr>
            <p:nvPr/>
          </p:nvSpPr>
          <p:spPr bwMode="auto">
            <a:xfrm>
              <a:off x="4152043" y="4056928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0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22" name="CustomShape 35"/>
            <p:cNvSpPr>
              <a:spLocks noChangeArrowheads="1"/>
            </p:cNvSpPr>
            <p:nvPr/>
          </p:nvSpPr>
          <p:spPr bwMode="auto">
            <a:xfrm>
              <a:off x="3923443" y="4285528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0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23" name="CustomShape 36"/>
            <p:cNvSpPr>
              <a:spLocks noChangeArrowheads="1"/>
            </p:cNvSpPr>
            <p:nvPr/>
          </p:nvSpPr>
          <p:spPr bwMode="auto">
            <a:xfrm>
              <a:off x="4152043" y="4285528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en-US" altLang="ja-JP" sz="1100" dirty="0" smtClean="0"/>
                <a:t>0</a:t>
              </a:r>
              <a:endParaRPr lang="ja-JP" altLang="ja-JP" sz="1100" dirty="0"/>
            </a:p>
          </p:txBody>
        </p:sp>
        <p:sp>
          <p:nvSpPr>
            <p:cNvPr id="124" name="CustomShape 37"/>
            <p:cNvSpPr>
              <a:spLocks noChangeArrowheads="1"/>
            </p:cNvSpPr>
            <p:nvPr/>
          </p:nvSpPr>
          <p:spPr bwMode="auto">
            <a:xfrm>
              <a:off x="3406712" y="4571278"/>
              <a:ext cx="1057275" cy="319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5000" rIns="90000" bIns="45000"/>
            <a:lstStyle/>
            <a:p>
              <a:pPr marL="228600" indent="-228600" algn="ctr"/>
              <a:r>
                <a:rPr lang="en-US" altLang="ja-JP" sz="1100" dirty="0" smtClean="0">
                  <a:solidFill>
                    <a:srgbClr val="000000"/>
                  </a:solidFill>
                  <a:ea typeface="ＭＳ Ｐゴシック" pitchFamily="50" charset="-128"/>
                </a:rPr>
                <a:t>(b) Pattern 1</a:t>
              </a:r>
              <a:br>
                <a:rPr lang="en-US" altLang="ja-JP" sz="1100" dirty="0" smtClean="0">
                  <a:solidFill>
                    <a:srgbClr val="000000"/>
                  </a:solidFill>
                  <a:ea typeface="ＭＳ Ｐゴシック" pitchFamily="50" charset="-128"/>
                </a:rPr>
              </a:br>
              <a:r>
                <a:rPr lang="en-US" altLang="ja-JP" sz="1100" dirty="0" err="1" smtClean="0">
                  <a:solidFill>
                    <a:srgbClr val="000000"/>
                  </a:solidFill>
                  <a:ea typeface="ＭＳ Ｐゴシック" pitchFamily="50" charset="-128"/>
                </a:rPr>
                <a:t>coeffs</a:t>
              </a:r>
              <a:r>
                <a:rPr lang="en-US" altLang="ja-JP" sz="1100" dirty="0" smtClean="0">
                  <a:solidFill>
                    <a:srgbClr val="000000"/>
                  </a:solidFill>
                  <a:ea typeface="ＭＳ Ｐゴシック" pitchFamily="50" charset="-128"/>
                </a:rPr>
                <a:t> in only right subset</a:t>
              </a:r>
            </a:p>
          </p:txBody>
        </p:sp>
        <p:sp>
          <p:nvSpPr>
            <p:cNvPr id="125" name="CustomShape 21"/>
            <p:cNvSpPr>
              <a:spLocks noChangeArrowheads="1"/>
            </p:cNvSpPr>
            <p:nvPr/>
          </p:nvSpPr>
          <p:spPr bwMode="auto">
            <a:xfrm>
              <a:off x="4978411" y="3605234"/>
              <a:ext cx="228600" cy="228600"/>
            </a:xfrm>
            <a:prstGeom prst="rect">
              <a:avLst/>
            </a:prstGeom>
            <a:solidFill>
              <a:srgbClr val="FFC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200" dirty="0">
                  <a:solidFill>
                    <a:srgbClr val="000000"/>
                  </a:solidFill>
                  <a:ea typeface="ＭＳ Ｐゴシック" pitchFamily="50" charset="-128"/>
                </a:rPr>
                <a:t>2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26" name="CustomShape 22"/>
            <p:cNvSpPr>
              <a:spLocks noChangeArrowheads="1"/>
            </p:cNvSpPr>
            <p:nvPr/>
          </p:nvSpPr>
          <p:spPr bwMode="auto">
            <a:xfrm>
              <a:off x="5207011" y="3605234"/>
              <a:ext cx="228600" cy="22860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1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27" name="CustomShape 23"/>
            <p:cNvSpPr>
              <a:spLocks noChangeArrowheads="1"/>
            </p:cNvSpPr>
            <p:nvPr/>
          </p:nvSpPr>
          <p:spPr bwMode="auto">
            <a:xfrm>
              <a:off x="4978411" y="3833834"/>
              <a:ext cx="228600" cy="228600"/>
            </a:xfrm>
            <a:prstGeom prst="rect">
              <a:avLst/>
            </a:prstGeom>
            <a:solidFill>
              <a:srgbClr val="FFC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200" dirty="0" smtClean="0">
                  <a:solidFill>
                    <a:srgbClr val="000000"/>
                  </a:solidFill>
                  <a:ea typeface="ＭＳ Ｐゴシック" pitchFamily="50" charset="-128"/>
                </a:rPr>
                <a:t>2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28" name="CustomShape 24"/>
            <p:cNvSpPr>
              <a:spLocks noChangeArrowheads="1"/>
            </p:cNvSpPr>
            <p:nvPr/>
          </p:nvSpPr>
          <p:spPr bwMode="auto">
            <a:xfrm>
              <a:off x="5207011" y="3833834"/>
              <a:ext cx="228600" cy="22860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200" dirty="0" smtClean="0">
                  <a:solidFill>
                    <a:srgbClr val="000000"/>
                  </a:solidFill>
                  <a:ea typeface="ＭＳ Ｐゴシック" pitchFamily="50" charset="-128"/>
                </a:rPr>
                <a:t>1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29" name="CustomShape 25"/>
            <p:cNvSpPr>
              <a:spLocks noChangeArrowheads="1"/>
            </p:cNvSpPr>
            <p:nvPr/>
          </p:nvSpPr>
          <p:spPr bwMode="auto">
            <a:xfrm>
              <a:off x="4978411" y="4062434"/>
              <a:ext cx="228600" cy="228600"/>
            </a:xfrm>
            <a:prstGeom prst="rect">
              <a:avLst/>
            </a:prstGeom>
            <a:solidFill>
              <a:srgbClr val="FFC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2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30" name="CustomShape 26"/>
            <p:cNvSpPr>
              <a:spLocks noChangeArrowheads="1"/>
            </p:cNvSpPr>
            <p:nvPr/>
          </p:nvSpPr>
          <p:spPr bwMode="auto">
            <a:xfrm>
              <a:off x="5207011" y="4062434"/>
              <a:ext cx="228600" cy="22860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1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31" name="CustomShape 27"/>
            <p:cNvSpPr>
              <a:spLocks noChangeArrowheads="1"/>
            </p:cNvSpPr>
            <p:nvPr/>
          </p:nvSpPr>
          <p:spPr bwMode="auto">
            <a:xfrm>
              <a:off x="4978411" y="4291034"/>
              <a:ext cx="228600" cy="228600"/>
            </a:xfrm>
            <a:prstGeom prst="rect">
              <a:avLst/>
            </a:prstGeom>
            <a:solidFill>
              <a:srgbClr val="FFC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2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32" name="CustomShape 28"/>
            <p:cNvSpPr>
              <a:spLocks noChangeArrowheads="1"/>
            </p:cNvSpPr>
            <p:nvPr/>
          </p:nvSpPr>
          <p:spPr bwMode="auto">
            <a:xfrm>
              <a:off x="5207011" y="4291034"/>
              <a:ext cx="228600" cy="22860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1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33" name="CustomShape 29"/>
            <p:cNvSpPr>
              <a:spLocks noChangeArrowheads="1"/>
            </p:cNvSpPr>
            <p:nvPr/>
          </p:nvSpPr>
          <p:spPr bwMode="auto">
            <a:xfrm>
              <a:off x="5435611" y="3605234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0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34" name="CustomShape 30"/>
            <p:cNvSpPr>
              <a:spLocks noChangeArrowheads="1"/>
            </p:cNvSpPr>
            <p:nvPr/>
          </p:nvSpPr>
          <p:spPr bwMode="auto">
            <a:xfrm>
              <a:off x="5664211" y="3605234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0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35" name="CustomShape 31"/>
            <p:cNvSpPr>
              <a:spLocks noChangeArrowheads="1"/>
            </p:cNvSpPr>
            <p:nvPr/>
          </p:nvSpPr>
          <p:spPr bwMode="auto">
            <a:xfrm>
              <a:off x="5435611" y="3833834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0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36" name="CustomShape 32"/>
            <p:cNvSpPr>
              <a:spLocks noChangeArrowheads="1"/>
            </p:cNvSpPr>
            <p:nvPr/>
          </p:nvSpPr>
          <p:spPr bwMode="auto">
            <a:xfrm>
              <a:off x="5664211" y="3833834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0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37" name="CustomShape 33"/>
            <p:cNvSpPr>
              <a:spLocks noChangeArrowheads="1"/>
            </p:cNvSpPr>
            <p:nvPr/>
          </p:nvSpPr>
          <p:spPr bwMode="auto">
            <a:xfrm>
              <a:off x="5435611" y="4062434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0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38" name="CustomShape 34"/>
            <p:cNvSpPr>
              <a:spLocks noChangeArrowheads="1"/>
            </p:cNvSpPr>
            <p:nvPr/>
          </p:nvSpPr>
          <p:spPr bwMode="auto">
            <a:xfrm>
              <a:off x="5664211" y="4062434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0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39" name="CustomShape 35"/>
            <p:cNvSpPr>
              <a:spLocks noChangeArrowheads="1"/>
            </p:cNvSpPr>
            <p:nvPr/>
          </p:nvSpPr>
          <p:spPr bwMode="auto">
            <a:xfrm>
              <a:off x="5435611" y="4291034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0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40" name="CustomShape 36"/>
            <p:cNvSpPr>
              <a:spLocks noChangeArrowheads="1"/>
            </p:cNvSpPr>
            <p:nvPr/>
          </p:nvSpPr>
          <p:spPr bwMode="auto">
            <a:xfrm>
              <a:off x="5664211" y="4291034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en-US" altLang="ja-JP" sz="1100" dirty="0" smtClean="0"/>
                <a:t>0</a:t>
              </a:r>
              <a:endParaRPr lang="ja-JP" altLang="ja-JP" sz="1100" dirty="0"/>
            </a:p>
          </p:txBody>
        </p:sp>
        <p:sp>
          <p:nvSpPr>
            <p:cNvPr id="141" name="CustomShape 37"/>
            <p:cNvSpPr>
              <a:spLocks noChangeArrowheads="1"/>
            </p:cNvSpPr>
            <p:nvPr/>
          </p:nvSpPr>
          <p:spPr bwMode="auto">
            <a:xfrm>
              <a:off x="4918880" y="4576784"/>
              <a:ext cx="1057275" cy="319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5000" rIns="90000" bIns="45000"/>
            <a:lstStyle/>
            <a:p>
              <a:pPr marL="228600" indent="-228600" algn="ctr"/>
              <a:r>
                <a:rPr lang="en-US" altLang="ja-JP" sz="1100" dirty="0" smtClean="0">
                  <a:solidFill>
                    <a:srgbClr val="000000"/>
                  </a:solidFill>
                  <a:ea typeface="ＭＳ Ｐゴシック" pitchFamily="50" charset="-128"/>
                </a:rPr>
                <a:t>(c) Pattern 2</a:t>
              </a:r>
              <a:br>
                <a:rPr lang="en-US" altLang="ja-JP" sz="1100" dirty="0" smtClean="0">
                  <a:solidFill>
                    <a:srgbClr val="000000"/>
                  </a:solidFill>
                  <a:ea typeface="ＭＳ Ｐゴシック" pitchFamily="50" charset="-128"/>
                </a:rPr>
              </a:br>
              <a:r>
                <a:rPr lang="en-US" altLang="ja-JP" sz="1100" dirty="0" err="1" smtClean="0">
                  <a:solidFill>
                    <a:srgbClr val="000000"/>
                  </a:solidFill>
                  <a:ea typeface="ＭＳ Ｐゴシック" pitchFamily="50" charset="-128"/>
                </a:rPr>
                <a:t>coeffs</a:t>
              </a:r>
              <a:r>
                <a:rPr lang="en-US" altLang="ja-JP" sz="1100" dirty="0" smtClean="0">
                  <a:solidFill>
                    <a:srgbClr val="000000"/>
                  </a:solidFill>
                  <a:ea typeface="ＭＳ Ｐゴシック" pitchFamily="50" charset="-128"/>
                </a:rPr>
                <a:t> in only bottom </a:t>
              </a:r>
              <a:br>
                <a:rPr lang="en-US" altLang="ja-JP" sz="1100" dirty="0" smtClean="0">
                  <a:solidFill>
                    <a:srgbClr val="000000"/>
                  </a:solidFill>
                  <a:ea typeface="ＭＳ Ｐゴシック" pitchFamily="50" charset="-128"/>
                </a:rPr>
              </a:br>
              <a:r>
                <a:rPr lang="en-US" altLang="ja-JP" sz="1100" dirty="0" smtClean="0">
                  <a:solidFill>
                    <a:srgbClr val="000000"/>
                  </a:solidFill>
                  <a:ea typeface="ＭＳ Ｐゴシック" pitchFamily="50" charset="-128"/>
                </a:rPr>
                <a:t>subset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42" name="CustomShape 21"/>
            <p:cNvSpPr>
              <a:spLocks noChangeArrowheads="1"/>
            </p:cNvSpPr>
            <p:nvPr/>
          </p:nvSpPr>
          <p:spPr bwMode="auto">
            <a:xfrm>
              <a:off x="6562587" y="3605234"/>
              <a:ext cx="228600" cy="228600"/>
            </a:xfrm>
            <a:prstGeom prst="rect">
              <a:avLst/>
            </a:prstGeom>
            <a:solidFill>
              <a:srgbClr val="FFC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200" dirty="0">
                  <a:solidFill>
                    <a:srgbClr val="000000"/>
                  </a:solidFill>
                  <a:ea typeface="ＭＳ Ｐゴシック" pitchFamily="50" charset="-128"/>
                </a:rPr>
                <a:t>2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43" name="CustomShape 22"/>
            <p:cNvSpPr>
              <a:spLocks noChangeArrowheads="1"/>
            </p:cNvSpPr>
            <p:nvPr/>
          </p:nvSpPr>
          <p:spPr bwMode="auto">
            <a:xfrm>
              <a:off x="6791187" y="3605234"/>
              <a:ext cx="228600" cy="228600"/>
            </a:xfrm>
            <a:prstGeom prst="rect">
              <a:avLst/>
            </a:prstGeom>
            <a:solidFill>
              <a:srgbClr val="FFC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2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44" name="CustomShape 23"/>
            <p:cNvSpPr>
              <a:spLocks noChangeArrowheads="1"/>
            </p:cNvSpPr>
            <p:nvPr/>
          </p:nvSpPr>
          <p:spPr bwMode="auto">
            <a:xfrm>
              <a:off x="6562587" y="3833834"/>
              <a:ext cx="228600" cy="228600"/>
            </a:xfrm>
            <a:prstGeom prst="rect">
              <a:avLst/>
            </a:prstGeom>
            <a:solidFill>
              <a:srgbClr val="FFC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200" dirty="0" smtClean="0">
                  <a:solidFill>
                    <a:srgbClr val="000000"/>
                  </a:solidFill>
                  <a:ea typeface="ＭＳ Ｐゴシック" pitchFamily="50" charset="-128"/>
                </a:rPr>
                <a:t>2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45" name="CustomShape 24"/>
            <p:cNvSpPr>
              <a:spLocks noChangeArrowheads="1"/>
            </p:cNvSpPr>
            <p:nvPr/>
          </p:nvSpPr>
          <p:spPr bwMode="auto">
            <a:xfrm>
              <a:off x="6791187" y="3833834"/>
              <a:ext cx="228600" cy="228600"/>
            </a:xfrm>
            <a:prstGeom prst="rect">
              <a:avLst/>
            </a:prstGeom>
            <a:solidFill>
              <a:srgbClr val="FFC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2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46" name="CustomShape 25"/>
            <p:cNvSpPr>
              <a:spLocks noChangeArrowheads="1"/>
            </p:cNvSpPr>
            <p:nvPr/>
          </p:nvSpPr>
          <p:spPr bwMode="auto">
            <a:xfrm>
              <a:off x="6562587" y="4062434"/>
              <a:ext cx="228600" cy="228600"/>
            </a:xfrm>
            <a:prstGeom prst="rect">
              <a:avLst/>
            </a:prstGeom>
            <a:solidFill>
              <a:srgbClr val="FFC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2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47" name="CustomShape 26"/>
            <p:cNvSpPr>
              <a:spLocks noChangeArrowheads="1"/>
            </p:cNvSpPr>
            <p:nvPr/>
          </p:nvSpPr>
          <p:spPr bwMode="auto">
            <a:xfrm>
              <a:off x="6791187" y="4062434"/>
              <a:ext cx="228600" cy="228600"/>
            </a:xfrm>
            <a:prstGeom prst="rect">
              <a:avLst/>
            </a:prstGeom>
            <a:solidFill>
              <a:srgbClr val="FFC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2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48" name="CustomShape 27"/>
            <p:cNvSpPr>
              <a:spLocks noChangeArrowheads="1"/>
            </p:cNvSpPr>
            <p:nvPr/>
          </p:nvSpPr>
          <p:spPr bwMode="auto">
            <a:xfrm>
              <a:off x="6562587" y="4291034"/>
              <a:ext cx="228600" cy="228600"/>
            </a:xfrm>
            <a:prstGeom prst="rect">
              <a:avLst/>
            </a:prstGeom>
            <a:solidFill>
              <a:srgbClr val="FFC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2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49" name="CustomShape 28"/>
            <p:cNvSpPr>
              <a:spLocks noChangeArrowheads="1"/>
            </p:cNvSpPr>
            <p:nvPr/>
          </p:nvSpPr>
          <p:spPr bwMode="auto">
            <a:xfrm>
              <a:off x="6791187" y="4291034"/>
              <a:ext cx="228600" cy="228600"/>
            </a:xfrm>
            <a:prstGeom prst="rect">
              <a:avLst/>
            </a:prstGeom>
            <a:solidFill>
              <a:srgbClr val="FFC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2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50" name="CustomShape 29"/>
            <p:cNvSpPr>
              <a:spLocks noChangeArrowheads="1"/>
            </p:cNvSpPr>
            <p:nvPr/>
          </p:nvSpPr>
          <p:spPr bwMode="auto">
            <a:xfrm>
              <a:off x="7019787" y="3605234"/>
              <a:ext cx="228600" cy="228600"/>
            </a:xfrm>
            <a:prstGeom prst="rect">
              <a:avLst/>
            </a:prstGeom>
            <a:solidFill>
              <a:srgbClr val="FFC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2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51" name="CustomShape 30"/>
            <p:cNvSpPr>
              <a:spLocks noChangeArrowheads="1"/>
            </p:cNvSpPr>
            <p:nvPr/>
          </p:nvSpPr>
          <p:spPr bwMode="auto">
            <a:xfrm>
              <a:off x="7248387" y="3605234"/>
              <a:ext cx="228600" cy="228600"/>
            </a:xfrm>
            <a:prstGeom prst="rect">
              <a:avLst/>
            </a:prstGeom>
            <a:solidFill>
              <a:srgbClr val="FFC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2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52" name="CustomShape 31"/>
            <p:cNvSpPr>
              <a:spLocks noChangeArrowheads="1"/>
            </p:cNvSpPr>
            <p:nvPr/>
          </p:nvSpPr>
          <p:spPr bwMode="auto">
            <a:xfrm>
              <a:off x="7019787" y="3833834"/>
              <a:ext cx="228600" cy="228600"/>
            </a:xfrm>
            <a:prstGeom prst="rect">
              <a:avLst/>
            </a:prstGeom>
            <a:solidFill>
              <a:srgbClr val="FFC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2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53" name="CustomShape 32"/>
            <p:cNvSpPr>
              <a:spLocks noChangeArrowheads="1"/>
            </p:cNvSpPr>
            <p:nvPr/>
          </p:nvSpPr>
          <p:spPr bwMode="auto">
            <a:xfrm>
              <a:off x="7248387" y="3833834"/>
              <a:ext cx="228600" cy="228600"/>
            </a:xfrm>
            <a:prstGeom prst="rect">
              <a:avLst/>
            </a:prstGeom>
            <a:solidFill>
              <a:srgbClr val="FFC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2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54" name="CustomShape 33"/>
            <p:cNvSpPr>
              <a:spLocks noChangeArrowheads="1"/>
            </p:cNvSpPr>
            <p:nvPr/>
          </p:nvSpPr>
          <p:spPr bwMode="auto">
            <a:xfrm>
              <a:off x="7019787" y="4062434"/>
              <a:ext cx="228600" cy="228600"/>
            </a:xfrm>
            <a:prstGeom prst="rect">
              <a:avLst/>
            </a:prstGeom>
            <a:solidFill>
              <a:srgbClr val="FFC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2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55" name="CustomShape 34"/>
            <p:cNvSpPr>
              <a:spLocks noChangeArrowheads="1"/>
            </p:cNvSpPr>
            <p:nvPr/>
          </p:nvSpPr>
          <p:spPr bwMode="auto">
            <a:xfrm>
              <a:off x="7248387" y="4062434"/>
              <a:ext cx="228600" cy="228600"/>
            </a:xfrm>
            <a:prstGeom prst="rect">
              <a:avLst/>
            </a:prstGeom>
            <a:solidFill>
              <a:srgbClr val="FFC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2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56" name="CustomShape 35"/>
            <p:cNvSpPr>
              <a:spLocks noChangeArrowheads="1"/>
            </p:cNvSpPr>
            <p:nvPr/>
          </p:nvSpPr>
          <p:spPr bwMode="auto">
            <a:xfrm>
              <a:off x="7019787" y="4291034"/>
              <a:ext cx="228600" cy="228600"/>
            </a:xfrm>
            <a:prstGeom prst="rect">
              <a:avLst/>
            </a:prstGeom>
            <a:solidFill>
              <a:srgbClr val="FFC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2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57" name="CustomShape 36"/>
            <p:cNvSpPr>
              <a:spLocks noChangeArrowheads="1"/>
            </p:cNvSpPr>
            <p:nvPr/>
          </p:nvSpPr>
          <p:spPr bwMode="auto">
            <a:xfrm>
              <a:off x="7248387" y="4291034"/>
              <a:ext cx="228600" cy="228600"/>
            </a:xfrm>
            <a:prstGeom prst="rect">
              <a:avLst/>
            </a:prstGeom>
            <a:solidFill>
              <a:srgbClr val="FFC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en-US" altLang="ja-JP" sz="1100" dirty="0" smtClean="0"/>
                <a:t>2</a:t>
              </a:r>
              <a:endParaRPr lang="ja-JP" altLang="ja-JP" sz="1100" dirty="0"/>
            </a:p>
          </p:txBody>
        </p:sp>
        <p:sp>
          <p:nvSpPr>
            <p:cNvPr id="158" name="CustomShape 37"/>
            <p:cNvSpPr>
              <a:spLocks noChangeArrowheads="1"/>
            </p:cNvSpPr>
            <p:nvPr/>
          </p:nvSpPr>
          <p:spPr bwMode="auto">
            <a:xfrm>
              <a:off x="6503056" y="4576784"/>
              <a:ext cx="1057275" cy="319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5000" rIns="90000" bIns="45000"/>
            <a:lstStyle/>
            <a:p>
              <a:pPr algn="ctr"/>
              <a:r>
                <a:rPr lang="en-US" altLang="ja-JP" sz="1100" dirty="0" smtClean="0">
                  <a:solidFill>
                    <a:srgbClr val="000000"/>
                  </a:solidFill>
                  <a:ea typeface="ＭＳ Ｐゴシック" pitchFamily="50" charset="-128"/>
                </a:rPr>
                <a:t>(d) Pattern 3</a:t>
              </a:r>
              <a:br>
                <a:rPr lang="en-US" altLang="ja-JP" sz="1100" dirty="0" smtClean="0">
                  <a:solidFill>
                    <a:srgbClr val="000000"/>
                  </a:solidFill>
                  <a:ea typeface="ＭＳ Ｐゴシック" pitchFamily="50" charset="-128"/>
                </a:rPr>
              </a:br>
              <a:r>
                <a:rPr lang="en-US" altLang="ja-JP" sz="1100" dirty="0" err="1" smtClean="0">
                  <a:solidFill>
                    <a:srgbClr val="000000"/>
                  </a:solidFill>
                  <a:ea typeface="ＭＳ Ｐゴシック" pitchFamily="50" charset="-128"/>
                </a:rPr>
                <a:t>coeffs</a:t>
              </a:r>
              <a:r>
                <a:rPr lang="en-US" altLang="ja-JP" sz="1100" dirty="0" smtClean="0">
                  <a:solidFill>
                    <a:srgbClr val="000000"/>
                  </a:solidFill>
                  <a:ea typeface="ＭＳ Ｐゴシック" pitchFamily="50" charset="-128"/>
                </a:rPr>
                <a:t> in right and bottom</a:t>
              </a:r>
              <a:br>
                <a:rPr lang="en-US" altLang="ja-JP" sz="1100" dirty="0" smtClean="0">
                  <a:solidFill>
                    <a:srgbClr val="000000"/>
                  </a:solidFill>
                  <a:ea typeface="ＭＳ Ｐゴシック" pitchFamily="50" charset="-128"/>
                </a:rPr>
              </a:br>
              <a:r>
                <a:rPr lang="en-US" altLang="ja-JP" sz="1100" dirty="0" smtClean="0">
                  <a:solidFill>
                    <a:srgbClr val="000000"/>
                  </a:solidFill>
                  <a:ea typeface="ＭＳ Ｐゴシック" pitchFamily="50" charset="-128"/>
                </a:rPr>
                <a:t>subsets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311" name="テキスト ボックス 310"/>
            <p:cNvSpPr txBox="1"/>
            <p:nvPr/>
          </p:nvSpPr>
          <p:spPr>
            <a:xfrm>
              <a:off x="3023828" y="5147900"/>
              <a:ext cx="40981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Proposed contex</a:t>
              </a:r>
              <a:r>
                <a:rPr lang="en-US" altLang="ja-JP" dirty="0" smtClean="0"/>
                <a:t>t assignment for large TU</a:t>
              </a:r>
              <a:endParaRPr kumimoji="1" lang="ja-JP" altLang="en-US" dirty="0"/>
            </a:p>
          </p:txBody>
        </p:sp>
      </p:grpSp>
      <p:grpSp>
        <p:nvGrpSpPr>
          <p:cNvPr id="314" name="グループ化 313"/>
          <p:cNvGrpSpPr/>
          <p:nvPr/>
        </p:nvGrpSpPr>
        <p:grpSpPr>
          <a:xfrm>
            <a:off x="1799692" y="980728"/>
            <a:ext cx="5760639" cy="1953508"/>
            <a:chOff x="1799692" y="980728"/>
            <a:chExt cx="5760639" cy="1953508"/>
          </a:xfrm>
        </p:grpSpPr>
        <p:sp>
          <p:nvSpPr>
            <p:cNvPr id="159" name="CustomShape 21"/>
            <p:cNvSpPr>
              <a:spLocks noChangeArrowheads="1"/>
            </p:cNvSpPr>
            <p:nvPr/>
          </p:nvSpPr>
          <p:spPr bwMode="auto">
            <a:xfrm>
              <a:off x="1859223" y="980728"/>
              <a:ext cx="228600" cy="22860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200" dirty="0">
                  <a:solidFill>
                    <a:srgbClr val="000000"/>
                  </a:solidFill>
                  <a:ea typeface="ＭＳ Ｐゴシック" pitchFamily="50" charset="-128"/>
                </a:rPr>
                <a:t>1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60" name="CustomShape 22"/>
            <p:cNvSpPr>
              <a:spLocks noChangeArrowheads="1"/>
            </p:cNvSpPr>
            <p:nvPr/>
          </p:nvSpPr>
          <p:spPr bwMode="auto">
            <a:xfrm>
              <a:off x="2087823" y="980728"/>
              <a:ext cx="228600" cy="22860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1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61" name="CustomShape 23"/>
            <p:cNvSpPr>
              <a:spLocks noChangeArrowheads="1"/>
            </p:cNvSpPr>
            <p:nvPr/>
          </p:nvSpPr>
          <p:spPr bwMode="auto">
            <a:xfrm>
              <a:off x="1859223" y="1209328"/>
              <a:ext cx="228600" cy="22860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200" dirty="0" smtClean="0">
                  <a:solidFill>
                    <a:srgbClr val="000000"/>
                  </a:solidFill>
                  <a:ea typeface="ＭＳ Ｐゴシック" pitchFamily="50" charset="-128"/>
                </a:rPr>
                <a:t>1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62" name="CustomShape 24"/>
            <p:cNvSpPr>
              <a:spLocks noChangeArrowheads="1"/>
            </p:cNvSpPr>
            <p:nvPr/>
          </p:nvSpPr>
          <p:spPr bwMode="auto">
            <a:xfrm>
              <a:off x="2087823" y="1209328"/>
              <a:ext cx="228600" cy="22860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200" dirty="0" smtClean="0">
                  <a:solidFill>
                    <a:srgbClr val="000000"/>
                  </a:solidFill>
                  <a:ea typeface="ＭＳ Ｐゴシック" pitchFamily="50" charset="-128"/>
                </a:rPr>
                <a:t>1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63" name="CustomShape 25"/>
            <p:cNvSpPr>
              <a:spLocks noChangeArrowheads="1"/>
            </p:cNvSpPr>
            <p:nvPr/>
          </p:nvSpPr>
          <p:spPr bwMode="auto">
            <a:xfrm>
              <a:off x="1859223" y="1437928"/>
              <a:ext cx="228600" cy="22860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1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64" name="CustomShape 26"/>
            <p:cNvSpPr>
              <a:spLocks noChangeArrowheads="1"/>
            </p:cNvSpPr>
            <p:nvPr/>
          </p:nvSpPr>
          <p:spPr bwMode="auto">
            <a:xfrm>
              <a:off x="2087823" y="1437928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0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65" name="CustomShape 27"/>
            <p:cNvSpPr>
              <a:spLocks noChangeArrowheads="1"/>
            </p:cNvSpPr>
            <p:nvPr/>
          </p:nvSpPr>
          <p:spPr bwMode="auto">
            <a:xfrm>
              <a:off x="1859223" y="1666528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0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66" name="CustomShape 28"/>
            <p:cNvSpPr>
              <a:spLocks noChangeArrowheads="1"/>
            </p:cNvSpPr>
            <p:nvPr/>
          </p:nvSpPr>
          <p:spPr bwMode="auto">
            <a:xfrm>
              <a:off x="2087823" y="1666528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0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67" name="CustomShape 29"/>
            <p:cNvSpPr>
              <a:spLocks noChangeArrowheads="1"/>
            </p:cNvSpPr>
            <p:nvPr/>
          </p:nvSpPr>
          <p:spPr bwMode="auto">
            <a:xfrm>
              <a:off x="2316423" y="980728"/>
              <a:ext cx="228600" cy="22860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200" dirty="0" smtClean="0">
                  <a:solidFill>
                    <a:srgbClr val="000000"/>
                  </a:solidFill>
                  <a:ea typeface="ＭＳ Ｐゴシック" pitchFamily="50" charset="-128"/>
                </a:rPr>
                <a:t>1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68" name="CustomShape 30"/>
            <p:cNvSpPr>
              <a:spLocks noChangeArrowheads="1"/>
            </p:cNvSpPr>
            <p:nvPr/>
          </p:nvSpPr>
          <p:spPr bwMode="auto">
            <a:xfrm>
              <a:off x="2545023" y="980728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0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69" name="CustomShape 31"/>
            <p:cNvSpPr>
              <a:spLocks noChangeArrowheads="1"/>
            </p:cNvSpPr>
            <p:nvPr/>
          </p:nvSpPr>
          <p:spPr bwMode="auto">
            <a:xfrm>
              <a:off x="2316423" y="1209328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0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70" name="CustomShape 32"/>
            <p:cNvSpPr>
              <a:spLocks noChangeArrowheads="1"/>
            </p:cNvSpPr>
            <p:nvPr/>
          </p:nvSpPr>
          <p:spPr bwMode="auto">
            <a:xfrm>
              <a:off x="2545023" y="1209328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0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71" name="CustomShape 33"/>
            <p:cNvSpPr>
              <a:spLocks noChangeArrowheads="1"/>
            </p:cNvSpPr>
            <p:nvPr/>
          </p:nvSpPr>
          <p:spPr bwMode="auto">
            <a:xfrm>
              <a:off x="2316423" y="1437928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0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72" name="CustomShape 34"/>
            <p:cNvSpPr>
              <a:spLocks noChangeArrowheads="1"/>
            </p:cNvSpPr>
            <p:nvPr/>
          </p:nvSpPr>
          <p:spPr bwMode="auto">
            <a:xfrm>
              <a:off x="2545023" y="1437928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0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73" name="CustomShape 35"/>
            <p:cNvSpPr>
              <a:spLocks noChangeArrowheads="1"/>
            </p:cNvSpPr>
            <p:nvPr/>
          </p:nvSpPr>
          <p:spPr bwMode="auto">
            <a:xfrm>
              <a:off x="2316423" y="1666528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0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74" name="CustomShape 36"/>
            <p:cNvSpPr>
              <a:spLocks noChangeArrowheads="1"/>
            </p:cNvSpPr>
            <p:nvPr/>
          </p:nvSpPr>
          <p:spPr bwMode="auto">
            <a:xfrm>
              <a:off x="2545023" y="1666528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en-US" altLang="ja-JP" sz="1100" dirty="0" smtClean="0"/>
                <a:t>0</a:t>
              </a:r>
              <a:endParaRPr lang="ja-JP" altLang="ja-JP" sz="1100" dirty="0"/>
            </a:p>
          </p:txBody>
        </p:sp>
        <p:sp>
          <p:nvSpPr>
            <p:cNvPr id="176" name="CustomShape 37"/>
            <p:cNvSpPr>
              <a:spLocks noChangeArrowheads="1"/>
            </p:cNvSpPr>
            <p:nvPr/>
          </p:nvSpPr>
          <p:spPr bwMode="auto">
            <a:xfrm>
              <a:off x="1799692" y="1952278"/>
              <a:ext cx="1057275" cy="319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5000" rIns="90000" bIns="45000"/>
            <a:lstStyle/>
            <a:p>
              <a:pPr algn="ctr"/>
              <a:r>
                <a:rPr lang="en-US" altLang="ja-JP" sz="1100" dirty="0" smtClean="0">
                  <a:solidFill>
                    <a:srgbClr val="000000"/>
                  </a:solidFill>
                  <a:ea typeface="ＭＳ Ｐゴシック" pitchFamily="50" charset="-128"/>
                </a:rPr>
                <a:t>(a) Pattern 0</a:t>
              </a:r>
              <a:br>
                <a:rPr lang="en-US" altLang="ja-JP" sz="1100" dirty="0" smtClean="0">
                  <a:solidFill>
                    <a:srgbClr val="000000"/>
                  </a:solidFill>
                  <a:ea typeface="ＭＳ Ｐゴシック" pitchFamily="50" charset="-128"/>
                </a:rPr>
              </a:br>
              <a:r>
                <a:rPr lang="en-US" altLang="ja-JP" sz="1100" dirty="0" smtClean="0">
                  <a:solidFill>
                    <a:srgbClr val="000000"/>
                  </a:solidFill>
                  <a:ea typeface="ＭＳ Ｐゴシック" pitchFamily="50" charset="-128"/>
                </a:rPr>
                <a:t>no </a:t>
              </a:r>
              <a:r>
                <a:rPr lang="en-US" altLang="ja-JP" sz="1100" dirty="0" err="1" smtClean="0">
                  <a:solidFill>
                    <a:srgbClr val="000000"/>
                  </a:solidFill>
                  <a:ea typeface="ＭＳ Ｐゴシック" pitchFamily="50" charset="-128"/>
                </a:rPr>
                <a:t>coeffs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78" name="CustomShape 21"/>
            <p:cNvSpPr>
              <a:spLocks noChangeArrowheads="1"/>
            </p:cNvSpPr>
            <p:nvPr/>
          </p:nvSpPr>
          <p:spPr bwMode="auto">
            <a:xfrm>
              <a:off x="3466243" y="980728"/>
              <a:ext cx="228600" cy="22860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200" dirty="0">
                  <a:solidFill>
                    <a:srgbClr val="000000"/>
                  </a:solidFill>
                  <a:ea typeface="ＭＳ Ｐゴシック" pitchFamily="50" charset="-128"/>
                </a:rPr>
                <a:t>1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79" name="CustomShape 22"/>
            <p:cNvSpPr>
              <a:spLocks noChangeArrowheads="1"/>
            </p:cNvSpPr>
            <p:nvPr/>
          </p:nvSpPr>
          <p:spPr bwMode="auto">
            <a:xfrm>
              <a:off x="3694843" y="980728"/>
              <a:ext cx="228600" cy="22860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1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80" name="CustomShape 23"/>
            <p:cNvSpPr>
              <a:spLocks noChangeArrowheads="1"/>
            </p:cNvSpPr>
            <p:nvPr/>
          </p:nvSpPr>
          <p:spPr bwMode="auto">
            <a:xfrm>
              <a:off x="3466243" y="1209328"/>
              <a:ext cx="228600" cy="22860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200" dirty="0" smtClean="0">
                  <a:solidFill>
                    <a:srgbClr val="000000"/>
                  </a:solidFill>
                  <a:ea typeface="ＭＳ Ｐゴシック" pitchFamily="50" charset="-128"/>
                </a:rPr>
                <a:t>1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81" name="CustomShape 24"/>
            <p:cNvSpPr>
              <a:spLocks noChangeArrowheads="1"/>
            </p:cNvSpPr>
            <p:nvPr/>
          </p:nvSpPr>
          <p:spPr bwMode="auto">
            <a:xfrm>
              <a:off x="3694843" y="1209328"/>
              <a:ext cx="228600" cy="22860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200" dirty="0" smtClean="0">
                  <a:solidFill>
                    <a:srgbClr val="000000"/>
                  </a:solidFill>
                  <a:ea typeface="ＭＳ Ｐゴシック" pitchFamily="50" charset="-128"/>
                </a:rPr>
                <a:t>1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82" name="CustomShape 25"/>
            <p:cNvSpPr>
              <a:spLocks noChangeArrowheads="1"/>
            </p:cNvSpPr>
            <p:nvPr/>
          </p:nvSpPr>
          <p:spPr bwMode="auto">
            <a:xfrm>
              <a:off x="3466243" y="1437928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0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83" name="CustomShape 26"/>
            <p:cNvSpPr>
              <a:spLocks noChangeArrowheads="1"/>
            </p:cNvSpPr>
            <p:nvPr/>
          </p:nvSpPr>
          <p:spPr bwMode="auto">
            <a:xfrm>
              <a:off x="3694843" y="1437928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0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84" name="CustomShape 27"/>
            <p:cNvSpPr>
              <a:spLocks noChangeArrowheads="1"/>
            </p:cNvSpPr>
            <p:nvPr/>
          </p:nvSpPr>
          <p:spPr bwMode="auto">
            <a:xfrm>
              <a:off x="3466243" y="1666528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0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85" name="CustomShape 28"/>
            <p:cNvSpPr>
              <a:spLocks noChangeArrowheads="1"/>
            </p:cNvSpPr>
            <p:nvPr/>
          </p:nvSpPr>
          <p:spPr bwMode="auto">
            <a:xfrm>
              <a:off x="3694843" y="1666528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0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86" name="CustomShape 29"/>
            <p:cNvSpPr>
              <a:spLocks noChangeArrowheads="1"/>
            </p:cNvSpPr>
            <p:nvPr/>
          </p:nvSpPr>
          <p:spPr bwMode="auto">
            <a:xfrm>
              <a:off x="3923443" y="980728"/>
              <a:ext cx="228600" cy="22860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200" dirty="0" smtClean="0">
                  <a:solidFill>
                    <a:srgbClr val="000000"/>
                  </a:solidFill>
                  <a:ea typeface="ＭＳ Ｐゴシック" pitchFamily="50" charset="-128"/>
                </a:rPr>
                <a:t>1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87" name="CustomShape 30"/>
            <p:cNvSpPr>
              <a:spLocks noChangeArrowheads="1"/>
            </p:cNvSpPr>
            <p:nvPr/>
          </p:nvSpPr>
          <p:spPr bwMode="auto">
            <a:xfrm>
              <a:off x="4152043" y="980728"/>
              <a:ext cx="228600" cy="22860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1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88" name="CustomShape 31"/>
            <p:cNvSpPr>
              <a:spLocks noChangeArrowheads="1"/>
            </p:cNvSpPr>
            <p:nvPr/>
          </p:nvSpPr>
          <p:spPr bwMode="auto">
            <a:xfrm>
              <a:off x="3923443" y="1209328"/>
              <a:ext cx="228600" cy="22860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1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89" name="CustomShape 32"/>
            <p:cNvSpPr>
              <a:spLocks noChangeArrowheads="1"/>
            </p:cNvSpPr>
            <p:nvPr/>
          </p:nvSpPr>
          <p:spPr bwMode="auto">
            <a:xfrm>
              <a:off x="4152043" y="1209328"/>
              <a:ext cx="228600" cy="22860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1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90" name="CustomShape 33"/>
            <p:cNvSpPr>
              <a:spLocks noChangeArrowheads="1"/>
            </p:cNvSpPr>
            <p:nvPr/>
          </p:nvSpPr>
          <p:spPr bwMode="auto">
            <a:xfrm>
              <a:off x="3923443" y="1437928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0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91" name="CustomShape 34"/>
            <p:cNvSpPr>
              <a:spLocks noChangeArrowheads="1"/>
            </p:cNvSpPr>
            <p:nvPr/>
          </p:nvSpPr>
          <p:spPr bwMode="auto">
            <a:xfrm>
              <a:off x="4152043" y="1437928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0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92" name="CustomShape 35"/>
            <p:cNvSpPr>
              <a:spLocks noChangeArrowheads="1"/>
            </p:cNvSpPr>
            <p:nvPr/>
          </p:nvSpPr>
          <p:spPr bwMode="auto">
            <a:xfrm>
              <a:off x="3923443" y="1666528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0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193" name="CustomShape 36"/>
            <p:cNvSpPr>
              <a:spLocks noChangeArrowheads="1"/>
            </p:cNvSpPr>
            <p:nvPr/>
          </p:nvSpPr>
          <p:spPr bwMode="auto">
            <a:xfrm>
              <a:off x="4152043" y="1666528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en-US" altLang="ja-JP" sz="1100" dirty="0" smtClean="0"/>
                <a:t>0</a:t>
              </a:r>
              <a:endParaRPr lang="ja-JP" altLang="ja-JP" sz="1100" dirty="0"/>
            </a:p>
          </p:txBody>
        </p:sp>
        <p:sp>
          <p:nvSpPr>
            <p:cNvPr id="194" name="CustomShape 37"/>
            <p:cNvSpPr>
              <a:spLocks noChangeArrowheads="1"/>
            </p:cNvSpPr>
            <p:nvPr/>
          </p:nvSpPr>
          <p:spPr bwMode="auto">
            <a:xfrm>
              <a:off x="3406712" y="1952278"/>
              <a:ext cx="1057275" cy="319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5000" rIns="90000" bIns="45000"/>
            <a:lstStyle/>
            <a:p>
              <a:pPr marL="228600" indent="-228600" algn="ctr"/>
              <a:r>
                <a:rPr lang="en-US" altLang="ja-JP" sz="1100" dirty="0" smtClean="0">
                  <a:solidFill>
                    <a:srgbClr val="000000"/>
                  </a:solidFill>
                  <a:ea typeface="ＭＳ Ｐゴシック" pitchFamily="50" charset="-128"/>
                </a:rPr>
                <a:t>(b) Pattern 1</a:t>
              </a:r>
              <a:br>
                <a:rPr lang="en-US" altLang="ja-JP" sz="1100" dirty="0" smtClean="0">
                  <a:solidFill>
                    <a:srgbClr val="000000"/>
                  </a:solidFill>
                  <a:ea typeface="ＭＳ Ｐゴシック" pitchFamily="50" charset="-128"/>
                </a:rPr>
              </a:br>
              <a:r>
                <a:rPr lang="en-US" altLang="ja-JP" sz="1100" dirty="0" err="1" smtClean="0">
                  <a:solidFill>
                    <a:srgbClr val="000000"/>
                  </a:solidFill>
                  <a:ea typeface="ＭＳ Ｐゴシック" pitchFamily="50" charset="-128"/>
                </a:rPr>
                <a:t>coeffs</a:t>
              </a:r>
              <a:r>
                <a:rPr lang="en-US" altLang="ja-JP" sz="1100" dirty="0" smtClean="0">
                  <a:solidFill>
                    <a:srgbClr val="000000"/>
                  </a:solidFill>
                  <a:ea typeface="ＭＳ Ｐゴシック" pitchFamily="50" charset="-128"/>
                </a:rPr>
                <a:t> in only right subset</a:t>
              </a:r>
            </a:p>
          </p:txBody>
        </p:sp>
        <p:sp>
          <p:nvSpPr>
            <p:cNvPr id="213" name="CustomShape 21"/>
            <p:cNvSpPr>
              <a:spLocks noChangeArrowheads="1"/>
            </p:cNvSpPr>
            <p:nvPr/>
          </p:nvSpPr>
          <p:spPr bwMode="auto">
            <a:xfrm>
              <a:off x="4978411" y="986234"/>
              <a:ext cx="228600" cy="22860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200" dirty="0">
                  <a:solidFill>
                    <a:srgbClr val="000000"/>
                  </a:solidFill>
                  <a:ea typeface="ＭＳ Ｐゴシック" pitchFamily="50" charset="-128"/>
                </a:rPr>
                <a:t>1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278" name="CustomShape 22"/>
            <p:cNvSpPr>
              <a:spLocks noChangeArrowheads="1"/>
            </p:cNvSpPr>
            <p:nvPr/>
          </p:nvSpPr>
          <p:spPr bwMode="auto">
            <a:xfrm>
              <a:off x="5207011" y="986234"/>
              <a:ext cx="228600" cy="22860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1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279" name="CustomShape 23"/>
            <p:cNvSpPr>
              <a:spLocks noChangeArrowheads="1"/>
            </p:cNvSpPr>
            <p:nvPr/>
          </p:nvSpPr>
          <p:spPr bwMode="auto">
            <a:xfrm>
              <a:off x="4978411" y="1214834"/>
              <a:ext cx="228600" cy="22860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200" dirty="0" smtClean="0">
                  <a:solidFill>
                    <a:srgbClr val="000000"/>
                  </a:solidFill>
                  <a:ea typeface="ＭＳ Ｐゴシック" pitchFamily="50" charset="-128"/>
                </a:rPr>
                <a:t>1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280" name="CustomShape 24"/>
            <p:cNvSpPr>
              <a:spLocks noChangeArrowheads="1"/>
            </p:cNvSpPr>
            <p:nvPr/>
          </p:nvSpPr>
          <p:spPr bwMode="auto">
            <a:xfrm>
              <a:off x="5207011" y="1214834"/>
              <a:ext cx="228600" cy="22860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200" dirty="0" smtClean="0">
                  <a:solidFill>
                    <a:srgbClr val="000000"/>
                  </a:solidFill>
                  <a:ea typeface="ＭＳ Ｐゴシック" pitchFamily="50" charset="-128"/>
                </a:rPr>
                <a:t>1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281" name="CustomShape 25"/>
            <p:cNvSpPr>
              <a:spLocks noChangeArrowheads="1"/>
            </p:cNvSpPr>
            <p:nvPr/>
          </p:nvSpPr>
          <p:spPr bwMode="auto">
            <a:xfrm>
              <a:off x="4978411" y="1443434"/>
              <a:ext cx="228600" cy="22860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1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282" name="CustomShape 26"/>
            <p:cNvSpPr>
              <a:spLocks noChangeArrowheads="1"/>
            </p:cNvSpPr>
            <p:nvPr/>
          </p:nvSpPr>
          <p:spPr bwMode="auto">
            <a:xfrm>
              <a:off x="5207011" y="1443434"/>
              <a:ext cx="228600" cy="22860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1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283" name="CustomShape 27"/>
            <p:cNvSpPr>
              <a:spLocks noChangeArrowheads="1"/>
            </p:cNvSpPr>
            <p:nvPr/>
          </p:nvSpPr>
          <p:spPr bwMode="auto">
            <a:xfrm>
              <a:off x="4978411" y="1672034"/>
              <a:ext cx="228600" cy="22860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1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284" name="CustomShape 28"/>
            <p:cNvSpPr>
              <a:spLocks noChangeArrowheads="1"/>
            </p:cNvSpPr>
            <p:nvPr/>
          </p:nvSpPr>
          <p:spPr bwMode="auto">
            <a:xfrm>
              <a:off x="5207011" y="1672034"/>
              <a:ext cx="228600" cy="22860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1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285" name="CustomShape 29"/>
            <p:cNvSpPr>
              <a:spLocks noChangeArrowheads="1"/>
            </p:cNvSpPr>
            <p:nvPr/>
          </p:nvSpPr>
          <p:spPr bwMode="auto">
            <a:xfrm>
              <a:off x="5435611" y="986234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0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286" name="CustomShape 30"/>
            <p:cNvSpPr>
              <a:spLocks noChangeArrowheads="1"/>
            </p:cNvSpPr>
            <p:nvPr/>
          </p:nvSpPr>
          <p:spPr bwMode="auto">
            <a:xfrm>
              <a:off x="5664211" y="986234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0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287" name="CustomShape 31"/>
            <p:cNvSpPr>
              <a:spLocks noChangeArrowheads="1"/>
            </p:cNvSpPr>
            <p:nvPr/>
          </p:nvSpPr>
          <p:spPr bwMode="auto">
            <a:xfrm>
              <a:off x="5435611" y="1214834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0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288" name="CustomShape 32"/>
            <p:cNvSpPr>
              <a:spLocks noChangeArrowheads="1"/>
            </p:cNvSpPr>
            <p:nvPr/>
          </p:nvSpPr>
          <p:spPr bwMode="auto">
            <a:xfrm>
              <a:off x="5664211" y="1214834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0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289" name="CustomShape 33"/>
            <p:cNvSpPr>
              <a:spLocks noChangeArrowheads="1"/>
            </p:cNvSpPr>
            <p:nvPr/>
          </p:nvSpPr>
          <p:spPr bwMode="auto">
            <a:xfrm>
              <a:off x="5435611" y="1443434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0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290" name="CustomShape 34"/>
            <p:cNvSpPr>
              <a:spLocks noChangeArrowheads="1"/>
            </p:cNvSpPr>
            <p:nvPr/>
          </p:nvSpPr>
          <p:spPr bwMode="auto">
            <a:xfrm>
              <a:off x="5664211" y="1443434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0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291" name="CustomShape 35"/>
            <p:cNvSpPr>
              <a:spLocks noChangeArrowheads="1"/>
            </p:cNvSpPr>
            <p:nvPr/>
          </p:nvSpPr>
          <p:spPr bwMode="auto">
            <a:xfrm>
              <a:off x="5435611" y="1672034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0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292" name="CustomShape 36"/>
            <p:cNvSpPr>
              <a:spLocks noChangeArrowheads="1"/>
            </p:cNvSpPr>
            <p:nvPr/>
          </p:nvSpPr>
          <p:spPr bwMode="auto">
            <a:xfrm>
              <a:off x="5664211" y="1672034"/>
              <a:ext cx="2286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en-US" altLang="ja-JP" sz="1100" dirty="0" smtClean="0"/>
                <a:t>0</a:t>
              </a:r>
              <a:endParaRPr lang="ja-JP" altLang="ja-JP" sz="1100" dirty="0"/>
            </a:p>
          </p:txBody>
        </p:sp>
        <p:sp>
          <p:nvSpPr>
            <p:cNvPr id="293" name="CustomShape 37"/>
            <p:cNvSpPr>
              <a:spLocks noChangeArrowheads="1"/>
            </p:cNvSpPr>
            <p:nvPr/>
          </p:nvSpPr>
          <p:spPr bwMode="auto">
            <a:xfrm>
              <a:off x="4918880" y="1957784"/>
              <a:ext cx="1057275" cy="319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5000" rIns="90000" bIns="45000"/>
            <a:lstStyle/>
            <a:p>
              <a:pPr marL="228600" indent="-228600" algn="ctr"/>
              <a:r>
                <a:rPr lang="en-US" altLang="ja-JP" sz="1100" dirty="0" smtClean="0">
                  <a:solidFill>
                    <a:srgbClr val="000000"/>
                  </a:solidFill>
                  <a:ea typeface="ＭＳ Ｐゴシック" pitchFamily="50" charset="-128"/>
                </a:rPr>
                <a:t>(c) Pattern 2</a:t>
              </a:r>
              <a:br>
                <a:rPr lang="en-US" altLang="ja-JP" sz="1100" dirty="0" smtClean="0">
                  <a:solidFill>
                    <a:srgbClr val="000000"/>
                  </a:solidFill>
                  <a:ea typeface="ＭＳ Ｐゴシック" pitchFamily="50" charset="-128"/>
                </a:rPr>
              </a:br>
              <a:r>
                <a:rPr lang="en-US" altLang="ja-JP" sz="1100" dirty="0" err="1" smtClean="0">
                  <a:solidFill>
                    <a:srgbClr val="000000"/>
                  </a:solidFill>
                  <a:ea typeface="ＭＳ Ｐゴシック" pitchFamily="50" charset="-128"/>
                </a:rPr>
                <a:t>coeffs</a:t>
              </a:r>
              <a:r>
                <a:rPr lang="en-US" altLang="ja-JP" sz="1100" dirty="0" smtClean="0">
                  <a:solidFill>
                    <a:srgbClr val="000000"/>
                  </a:solidFill>
                  <a:ea typeface="ＭＳ Ｐゴシック" pitchFamily="50" charset="-128"/>
                </a:rPr>
                <a:t> in only bottom </a:t>
              </a:r>
              <a:br>
                <a:rPr lang="en-US" altLang="ja-JP" sz="1100" dirty="0" smtClean="0">
                  <a:solidFill>
                    <a:srgbClr val="000000"/>
                  </a:solidFill>
                  <a:ea typeface="ＭＳ Ｐゴシック" pitchFamily="50" charset="-128"/>
                </a:rPr>
              </a:br>
              <a:r>
                <a:rPr lang="en-US" altLang="ja-JP" sz="1100" dirty="0" smtClean="0">
                  <a:solidFill>
                    <a:srgbClr val="000000"/>
                  </a:solidFill>
                  <a:ea typeface="ＭＳ Ｐゴシック" pitchFamily="50" charset="-128"/>
                </a:rPr>
                <a:t>subset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294" name="CustomShape 21"/>
            <p:cNvSpPr>
              <a:spLocks noChangeArrowheads="1"/>
            </p:cNvSpPr>
            <p:nvPr/>
          </p:nvSpPr>
          <p:spPr bwMode="auto">
            <a:xfrm>
              <a:off x="6562587" y="986234"/>
              <a:ext cx="228600" cy="228600"/>
            </a:xfrm>
            <a:prstGeom prst="rect">
              <a:avLst/>
            </a:prstGeom>
            <a:solidFill>
              <a:srgbClr val="FFC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200" dirty="0">
                  <a:solidFill>
                    <a:srgbClr val="000000"/>
                  </a:solidFill>
                  <a:ea typeface="ＭＳ Ｐゴシック" pitchFamily="50" charset="-128"/>
                </a:rPr>
                <a:t>2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295" name="CustomShape 22"/>
            <p:cNvSpPr>
              <a:spLocks noChangeArrowheads="1"/>
            </p:cNvSpPr>
            <p:nvPr/>
          </p:nvSpPr>
          <p:spPr bwMode="auto">
            <a:xfrm>
              <a:off x="6791187" y="986234"/>
              <a:ext cx="228600" cy="228600"/>
            </a:xfrm>
            <a:prstGeom prst="rect">
              <a:avLst/>
            </a:prstGeom>
            <a:solidFill>
              <a:srgbClr val="FFC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2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296" name="CustomShape 23"/>
            <p:cNvSpPr>
              <a:spLocks noChangeArrowheads="1"/>
            </p:cNvSpPr>
            <p:nvPr/>
          </p:nvSpPr>
          <p:spPr bwMode="auto">
            <a:xfrm>
              <a:off x="6562587" y="1214834"/>
              <a:ext cx="228600" cy="228600"/>
            </a:xfrm>
            <a:prstGeom prst="rect">
              <a:avLst/>
            </a:prstGeom>
            <a:solidFill>
              <a:srgbClr val="FFC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200" dirty="0" smtClean="0">
                  <a:solidFill>
                    <a:srgbClr val="000000"/>
                  </a:solidFill>
                  <a:ea typeface="ＭＳ Ｐゴシック" pitchFamily="50" charset="-128"/>
                </a:rPr>
                <a:t>2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297" name="CustomShape 24"/>
            <p:cNvSpPr>
              <a:spLocks noChangeArrowheads="1"/>
            </p:cNvSpPr>
            <p:nvPr/>
          </p:nvSpPr>
          <p:spPr bwMode="auto">
            <a:xfrm>
              <a:off x="6791187" y="1214834"/>
              <a:ext cx="228600" cy="228600"/>
            </a:xfrm>
            <a:prstGeom prst="rect">
              <a:avLst/>
            </a:prstGeom>
            <a:solidFill>
              <a:srgbClr val="FFC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2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298" name="CustomShape 25"/>
            <p:cNvSpPr>
              <a:spLocks noChangeArrowheads="1"/>
            </p:cNvSpPr>
            <p:nvPr/>
          </p:nvSpPr>
          <p:spPr bwMode="auto">
            <a:xfrm>
              <a:off x="6562587" y="1443434"/>
              <a:ext cx="228600" cy="228600"/>
            </a:xfrm>
            <a:prstGeom prst="rect">
              <a:avLst/>
            </a:prstGeom>
            <a:solidFill>
              <a:srgbClr val="FFC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2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299" name="CustomShape 26"/>
            <p:cNvSpPr>
              <a:spLocks noChangeArrowheads="1"/>
            </p:cNvSpPr>
            <p:nvPr/>
          </p:nvSpPr>
          <p:spPr bwMode="auto">
            <a:xfrm>
              <a:off x="6791187" y="1443434"/>
              <a:ext cx="228600" cy="228600"/>
            </a:xfrm>
            <a:prstGeom prst="rect">
              <a:avLst/>
            </a:prstGeom>
            <a:solidFill>
              <a:srgbClr val="FFC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2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300" name="CustomShape 27"/>
            <p:cNvSpPr>
              <a:spLocks noChangeArrowheads="1"/>
            </p:cNvSpPr>
            <p:nvPr/>
          </p:nvSpPr>
          <p:spPr bwMode="auto">
            <a:xfrm>
              <a:off x="6562587" y="1672034"/>
              <a:ext cx="228600" cy="228600"/>
            </a:xfrm>
            <a:prstGeom prst="rect">
              <a:avLst/>
            </a:prstGeom>
            <a:solidFill>
              <a:srgbClr val="FFC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2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301" name="CustomShape 28"/>
            <p:cNvSpPr>
              <a:spLocks noChangeArrowheads="1"/>
            </p:cNvSpPr>
            <p:nvPr/>
          </p:nvSpPr>
          <p:spPr bwMode="auto">
            <a:xfrm>
              <a:off x="6791187" y="1672034"/>
              <a:ext cx="228600" cy="228600"/>
            </a:xfrm>
            <a:prstGeom prst="rect">
              <a:avLst/>
            </a:prstGeom>
            <a:solidFill>
              <a:srgbClr val="FFC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2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302" name="CustomShape 29"/>
            <p:cNvSpPr>
              <a:spLocks noChangeArrowheads="1"/>
            </p:cNvSpPr>
            <p:nvPr/>
          </p:nvSpPr>
          <p:spPr bwMode="auto">
            <a:xfrm>
              <a:off x="7019787" y="986234"/>
              <a:ext cx="228600" cy="228600"/>
            </a:xfrm>
            <a:prstGeom prst="rect">
              <a:avLst/>
            </a:prstGeom>
            <a:solidFill>
              <a:srgbClr val="FFC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2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303" name="CustomShape 30"/>
            <p:cNvSpPr>
              <a:spLocks noChangeArrowheads="1"/>
            </p:cNvSpPr>
            <p:nvPr/>
          </p:nvSpPr>
          <p:spPr bwMode="auto">
            <a:xfrm>
              <a:off x="7248387" y="986234"/>
              <a:ext cx="228600" cy="228600"/>
            </a:xfrm>
            <a:prstGeom prst="rect">
              <a:avLst/>
            </a:prstGeom>
            <a:solidFill>
              <a:srgbClr val="FFC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2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304" name="CustomShape 31"/>
            <p:cNvSpPr>
              <a:spLocks noChangeArrowheads="1"/>
            </p:cNvSpPr>
            <p:nvPr/>
          </p:nvSpPr>
          <p:spPr bwMode="auto">
            <a:xfrm>
              <a:off x="7019787" y="1214834"/>
              <a:ext cx="228600" cy="228600"/>
            </a:xfrm>
            <a:prstGeom prst="rect">
              <a:avLst/>
            </a:prstGeom>
            <a:solidFill>
              <a:srgbClr val="FFC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2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305" name="CustomShape 32"/>
            <p:cNvSpPr>
              <a:spLocks noChangeArrowheads="1"/>
            </p:cNvSpPr>
            <p:nvPr/>
          </p:nvSpPr>
          <p:spPr bwMode="auto">
            <a:xfrm>
              <a:off x="7248387" y="1214834"/>
              <a:ext cx="228600" cy="228600"/>
            </a:xfrm>
            <a:prstGeom prst="rect">
              <a:avLst/>
            </a:prstGeom>
            <a:solidFill>
              <a:srgbClr val="FFC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2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306" name="CustomShape 33"/>
            <p:cNvSpPr>
              <a:spLocks noChangeArrowheads="1"/>
            </p:cNvSpPr>
            <p:nvPr/>
          </p:nvSpPr>
          <p:spPr bwMode="auto">
            <a:xfrm>
              <a:off x="7019787" y="1443434"/>
              <a:ext cx="228600" cy="228600"/>
            </a:xfrm>
            <a:prstGeom prst="rect">
              <a:avLst/>
            </a:prstGeom>
            <a:solidFill>
              <a:srgbClr val="FFC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2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307" name="CustomShape 34"/>
            <p:cNvSpPr>
              <a:spLocks noChangeArrowheads="1"/>
            </p:cNvSpPr>
            <p:nvPr/>
          </p:nvSpPr>
          <p:spPr bwMode="auto">
            <a:xfrm>
              <a:off x="7248387" y="1443434"/>
              <a:ext cx="228600" cy="22860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1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308" name="CustomShape 35"/>
            <p:cNvSpPr>
              <a:spLocks noChangeArrowheads="1"/>
            </p:cNvSpPr>
            <p:nvPr/>
          </p:nvSpPr>
          <p:spPr bwMode="auto">
            <a:xfrm>
              <a:off x="7019787" y="1672034"/>
              <a:ext cx="228600" cy="22860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altLang="ja-JP" sz="1100" dirty="0" smtClean="0">
                  <a:ea typeface="ＭＳ Ｐゴシック" pitchFamily="50" charset="-128"/>
                </a:rPr>
                <a:t>1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309" name="CustomShape 36"/>
            <p:cNvSpPr>
              <a:spLocks noChangeArrowheads="1"/>
            </p:cNvSpPr>
            <p:nvPr/>
          </p:nvSpPr>
          <p:spPr bwMode="auto">
            <a:xfrm>
              <a:off x="7248387" y="1672034"/>
              <a:ext cx="228600" cy="228600"/>
            </a:xfrm>
            <a:prstGeom prst="rect">
              <a:avLst/>
            </a:prstGeom>
            <a:solidFill>
              <a:srgbClr val="92D05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en-US" altLang="ja-JP" sz="1100" dirty="0" smtClean="0"/>
                <a:t>1</a:t>
              </a:r>
              <a:endParaRPr lang="ja-JP" altLang="ja-JP" sz="1100" dirty="0"/>
            </a:p>
          </p:txBody>
        </p:sp>
        <p:sp>
          <p:nvSpPr>
            <p:cNvPr id="310" name="CustomShape 37"/>
            <p:cNvSpPr>
              <a:spLocks noChangeArrowheads="1"/>
            </p:cNvSpPr>
            <p:nvPr/>
          </p:nvSpPr>
          <p:spPr bwMode="auto">
            <a:xfrm>
              <a:off x="6503056" y="1957784"/>
              <a:ext cx="1057275" cy="319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5000" rIns="90000" bIns="45000"/>
            <a:lstStyle/>
            <a:p>
              <a:pPr algn="ctr"/>
              <a:r>
                <a:rPr lang="en-US" altLang="ja-JP" sz="1100" dirty="0" smtClean="0">
                  <a:solidFill>
                    <a:srgbClr val="000000"/>
                  </a:solidFill>
                  <a:ea typeface="ＭＳ Ｐゴシック" pitchFamily="50" charset="-128"/>
                </a:rPr>
                <a:t>(d) Pattern 3</a:t>
              </a:r>
              <a:br>
                <a:rPr lang="en-US" altLang="ja-JP" sz="1100" dirty="0" smtClean="0">
                  <a:solidFill>
                    <a:srgbClr val="000000"/>
                  </a:solidFill>
                  <a:ea typeface="ＭＳ Ｐゴシック" pitchFamily="50" charset="-128"/>
                </a:rPr>
              </a:br>
              <a:r>
                <a:rPr lang="en-US" altLang="ja-JP" sz="1100" dirty="0" err="1" smtClean="0">
                  <a:solidFill>
                    <a:srgbClr val="000000"/>
                  </a:solidFill>
                  <a:ea typeface="ＭＳ Ｐゴシック" pitchFamily="50" charset="-128"/>
                </a:rPr>
                <a:t>coeffs</a:t>
              </a:r>
              <a:r>
                <a:rPr lang="en-US" altLang="ja-JP" sz="1100" dirty="0" smtClean="0">
                  <a:solidFill>
                    <a:srgbClr val="000000"/>
                  </a:solidFill>
                  <a:ea typeface="ＭＳ Ｐゴシック" pitchFamily="50" charset="-128"/>
                </a:rPr>
                <a:t> in right and bottom</a:t>
              </a:r>
              <a:br>
                <a:rPr lang="en-US" altLang="ja-JP" sz="1100" dirty="0" smtClean="0">
                  <a:solidFill>
                    <a:srgbClr val="000000"/>
                  </a:solidFill>
                  <a:ea typeface="ＭＳ Ｐゴシック" pitchFamily="50" charset="-128"/>
                </a:rPr>
              </a:br>
              <a:r>
                <a:rPr lang="en-US" altLang="ja-JP" sz="1100" dirty="0" smtClean="0">
                  <a:solidFill>
                    <a:srgbClr val="000000"/>
                  </a:solidFill>
                  <a:ea typeface="ＭＳ Ｐゴシック" pitchFamily="50" charset="-128"/>
                </a:rPr>
                <a:t>subsets</a:t>
              </a:r>
              <a:endParaRPr lang="en-US" altLang="ja-JP" sz="1100" dirty="0">
                <a:ea typeface="ＭＳ Ｐゴシック" pitchFamily="50" charset="-128"/>
              </a:endParaRPr>
            </a:p>
          </p:txBody>
        </p:sp>
        <p:sp>
          <p:nvSpPr>
            <p:cNvPr id="312" name="テキスト ボックス 311"/>
            <p:cNvSpPr txBox="1"/>
            <p:nvPr/>
          </p:nvSpPr>
          <p:spPr>
            <a:xfrm>
              <a:off x="2879812" y="2564904"/>
              <a:ext cx="39771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HM7.0’s contex</a:t>
              </a:r>
              <a:r>
                <a:rPr lang="en-US" altLang="ja-JP" dirty="0" smtClean="0"/>
                <a:t>t assignment for large TU</a:t>
              </a:r>
              <a:endParaRPr kumimoji="1" lang="ja-JP" altLang="en-US" dirty="0"/>
            </a:p>
          </p:txBody>
        </p:sp>
      </p:grpSp>
      <p:sp>
        <p:nvSpPr>
          <p:cNvPr id="315" name="下矢印 314"/>
          <p:cNvSpPr/>
          <p:nvPr/>
        </p:nvSpPr>
        <p:spPr>
          <a:xfrm>
            <a:off x="4427984" y="2924944"/>
            <a:ext cx="396044" cy="504056"/>
          </a:xfrm>
          <a:prstGeom prst="downArrow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タイトル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415925"/>
          </a:xfrm>
        </p:spPr>
        <p:txBody>
          <a:bodyPr/>
          <a:lstStyle/>
          <a:p>
            <a:pPr eaLnBrk="1" hangingPunct="1"/>
            <a:r>
              <a:rPr lang="en-US" altLang="ja-JP" sz="2400" dirty="0" smtClean="0"/>
              <a:t>Experimental result ( Proposal, normal QPs)</a:t>
            </a:r>
            <a:endParaRPr lang="ja-JP" altLang="en-US" sz="240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19055A-D628-47B8-8AF3-CAE8166889EE}" type="slidenum">
              <a:rPr lang="ja-JP" altLang="en-US" smtClean="0"/>
              <a:pPr>
                <a:defRPr/>
              </a:pPr>
              <a:t>4</a:t>
            </a:fld>
            <a:endParaRPr lang="ja-JP" altLang="en-US" dirty="0"/>
          </a:p>
        </p:txBody>
      </p:sp>
      <p:sp>
        <p:nvSpPr>
          <p:cNvPr id="11268" name="テキスト ボックス 6"/>
          <p:cNvSpPr txBox="1">
            <a:spLocks noChangeArrowheads="1"/>
          </p:cNvSpPr>
          <p:nvPr/>
        </p:nvSpPr>
        <p:spPr bwMode="auto">
          <a:xfrm>
            <a:off x="359532" y="800708"/>
            <a:ext cx="8784468" cy="90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36000" rIns="36000" bIns="36000">
            <a:spAutoFit/>
          </a:bodyPr>
          <a:lstStyle/>
          <a:p>
            <a:r>
              <a:rPr lang="en-US" altLang="ja-JP" dirty="0" smtClean="0"/>
              <a:t>+ Proposal was implemented on the HM-7.0</a:t>
            </a:r>
          </a:p>
          <a:p>
            <a:r>
              <a:rPr lang="en-US" altLang="ja-JP" dirty="0" smtClean="0"/>
              <a:t>+ Average BD-rate gain: 0.0~0.1%(Y), 0.0~0.2%(U), 0.0~0.1%(V)</a:t>
            </a:r>
          </a:p>
          <a:p>
            <a:r>
              <a:rPr lang="en-US" altLang="ja-JP" dirty="0" smtClean="0"/>
              <a:t>+ No encoding / decoding time increase</a:t>
            </a:r>
            <a:endParaRPr lang="ja-JP" altLang="en-US" dirty="0"/>
          </a:p>
        </p:txBody>
      </p:sp>
      <p:grpSp>
        <p:nvGrpSpPr>
          <p:cNvPr id="23" name="グループ化 22"/>
          <p:cNvGrpSpPr/>
          <p:nvPr/>
        </p:nvGrpSpPr>
        <p:grpSpPr>
          <a:xfrm>
            <a:off x="755576" y="1916832"/>
            <a:ext cx="6876764" cy="3758158"/>
            <a:chOff x="755576" y="1916832"/>
            <a:chExt cx="6876764" cy="3758158"/>
          </a:xfrm>
        </p:grpSpPr>
        <p:pic>
          <p:nvPicPr>
            <p:cNvPr id="3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55576" y="1916832"/>
              <a:ext cx="83820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55576" y="3789040"/>
              <a:ext cx="83820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61542" y="1916832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577766" y="1916832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593990" y="1916832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561542" y="3789040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577766" y="3789040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593990" y="3789040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タイトル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415925"/>
          </a:xfrm>
        </p:spPr>
        <p:txBody>
          <a:bodyPr/>
          <a:lstStyle/>
          <a:p>
            <a:r>
              <a:rPr lang="en-US" altLang="ja-JP" smtClean="0"/>
              <a:t>Conclusion</a:t>
            </a:r>
            <a:endParaRPr lang="ja-JP" altLang="en-US" smtClean="0"/>
          </a:p>
        </p:txBody>
      </p:sp>
      <p:sp>
        <p:nvSpPr>
          <p:cNvPr id="12291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657225"/>
            <a:ext cx="8471284" cy="5919788"/>
          </a:xfrm>
        </p:spPr>
        <p:txBody>
          <a:bodyPr/>
          <a:lstStyle/>
          <a:p>
            <a:r>
              <a:rPr lang="en-US" altLang="ja-JP" sz="2000" dirty="0" smtClean="0"/>
              <a:t>Proposal :</a:t>
            </a:r>
            <a:endParaRPr lang="en-US" altLang="ja-JP" dirty="0" smtClean="0"/>
          </a:p>
          <a:p>
            <a:pPr lvl="1"/>
            <a:r>
              <a:rPr lang="en-US" altLang="ja-JP" sz="1800" dirty="0" smtClean="0"/>
              <a:t>Refine context assignment for each pattern of adjacent </a:t>
            </a:r>
            <a:r>
              <a:rPr lang="en-US" altLang="ja-JP" sz="1800" dirty="0" err="1" smtClean="0"/>
              <a:t>significant_coeff_group_flag</a:t>
            </a:r>
            <a:endParaRPr lang="en-US" altLang="ja-JP" sz="1800" dirty="0" smtClean="0">
              <a:sym typeface="Wingdings" pitchFamily="2" charset="2"/>
            </a:endParaRPr>
          </a:p>
          <a:p>
            <a:pPr lvl="1">
              <a:buNone/>
            </a:pPr>
            <a:endParaRPr lang="en-US" altLang="ja-JP" sz="1600" dirty="0" smtClean="0">
              <a:sym typeface="Wingdings" pitchFamily="2" charset="2"/>
            </a:endParaRPr>
          </a:p>
          <a:p>
            <a:r>
              <a:rPr lang="en-US" altLang="ja-JP" sz="2000" dirty="0" smtClean="0">
                <a:sym typeface="Wingdings" pitchFamily="2" charset="2"/>
              </a:rPr>
              <a:t>Average BD-rate gain</a:t>
            </a:r>
          </a:p>
          <a:p>
            <a:pPr lvl="1"/>
            <a:r>
              <a:rPr lang="en-US" altLang="ja-JP" sz="1800" dirty="0" smtClean="0">
                <a:sym typeface="Wingdings" pitchFamily="2" charset="2"/>
              </a:rPr>
              <a:t>Proposal : up to 0.1% ( </a:t>
            </a:r>
            <a:r>
              <a:rPr lang="en-US" altLang="ja-JP" sz="1800" dirty="0" err="1" smtClean="0">
                <a:sym typeface="Wingdings" pitchFamily="2" charset="2"/>
              </a:rPr>
              <a:t>luma</a:t>
            </a:r>
            <a:r>
              <a:rPr lang="en-US" altLang="ja-JP" sz="1800" dirty="0" smtClean="0">
                <a:sym typeface="Wingdings" pitchFamily="2" charset="2"/>
              </a:rPr>
              <a:t>, normal QP ) </a:t>
            </a:r>
          </a:p>
          <a:p>
            <a:endParaRPr lang="en-US" altLang="ja-JP" sz="2000" dirty="0" smtClean="0">
              <a:sym typeface="Wingdings" pitchFamily="2" charset="2"/>
            </a:endParaRPr>
          </a:p>
          <a:p>
            <a:endParaRPr lang="en-US" altLang="ja-JP" sz="2000" dirty="0" smtClean="0">
              <a:sym typeface="Wingdings" pitchFamily="2" charset="2"/>
            </a:endParaRPr>
          </a:p>
          <a:p>
            <a:r>
              <a:rPr lang="en-US" altLang="ja-JP" sz="2000" dirty="0" smtClean="0"/>
              <a:t>Recommendation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…  adopt the proposal as part of  the next HM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D517D2-D66F-4A2C-A937-7417DACDD101}" type="slidenum">
              <a:rPr lang="ja-JP" altLang="en-US" smtClean="0"/>
              <a:pPr>
                <a:defRPr/>
              </a:pPr>
              <a:t>5</a:t>
            </a:fld>
            <a:endParaRPr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611052" y="5841268"/>
            <a:ext cx="85329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>
                <a:sym typeface="Wingdings" pitchFamily="2" charset="2"/>
              </a:rPr>
              <a:t>Many thanks to JVC Kenwood for cross-checking this contribution (</a:t>
            </a:r>
            <a:r>
              <a:rPr lang="en-US" altLang="ja-JP" dirty="0" smtClean="0">
                <a:sym typeface="Wingdings" pitchFamily="2" charset="2"/>
              </a:rPr>
              <a:t>JCTVC-J0200)</a:t>
            </a:r>
            <a:endParaRPr lang="en-US" altLang="ja-JP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符号化グループ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ユーザー定義 5">
      <a:majorFont>
        <a:latin typeface="Tahoma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>
        <a:noFill/>
        <a:effectLst/>
      </a:spPr>
      <a:bodyPr lIns="36000" tIns="36000" rIns="36000" bIns="36000" rtlCol="0" anchor="ctr"/>
      <a:lstStyle>
        <a:defPPr algn="ctr">
          <a:defRPr kumimoji="1"/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36000" tIns="36000" rIns="36000" bIns="36000" rtlCol="0">
        <a:spAutoFit/>
      </a:bodyPr>
      <a:lstStyle>
        <a:defPPr>
          <a:defRPr kumimoji="1" sz="12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シック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符号化グループ</Template>
  <TotalTime>5868</TotalTime>
  <Words>399</Words>
  <Application>Microsoft Office PowerPoint</Application>
  <PresentationFormat>画面に合わせる (4:3)</PresentationFormat>
  <Paragraphs>207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符号化グループ</vt:lpstr>
      <vt:lpstr>Refined significance map context derivation for Large TU (JCTVC-J0068)</vt:lpstr>
      <vt:lpstr>Overall summary</vt:lpstr>
      <vt:lpstr>Proposal </vt:lpstr>
      <vt:lpstr>Experimental result ( Proposal, normal QPs)</vt:lpstr>
      <vt:lpstr>Conclusion</vt:lpstr>
    </vt:vector>
  </TitlesOfParts>
  <Company>SHARP Corp.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.</dc:creator>
  <cp:lastModifiedBy>Takeshi Tsukuba</cp:lastModifiedBy>
  <cp:revision>2677</cp:revision>
  <dcterms:created xsi:type="dcterms:W3CDTF">2011-03-24T05:19:20Z</dcterms:created>
  <dcterms:modified xsi:type="dcterms:W3CDTF">2012-07-10T03:55:53Z</dcterms:modified>
</cp:coreProperties>
</file>