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865" autoAdjust="0"/>
  </p:normalViewPr>
  <p:slideViewPr>
    <p:cSldViewPr showGuides="1">
      <p:cViewPr>
        <p:scale>
          <a:sx n="100" d="100"/>
          <a:sy n="100" d="100"/>
        </p:scale>
        <p:origin x="-1932" y="-432"/>
      </p:cViewPr>
      <p:guideLst>
        <p:guide orient="horz" pos="2160"/>
        <p:guide orient="horz" pos="408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B611F-9AE3-4C58-931B-C9263E04A72D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F45929-6DD9-4272-8E72-10AEA9AE94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313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Covers-01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669"/>
            <a:ext cx="6858000" cy="25711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587375"/>
            <a:ext cx="510540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301992"/>
            <a:ext cx="4191000" cy="653816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57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101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70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756724"/>
            <a:ext cx="4876800" cy="334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228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00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7079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883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314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009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9368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3765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8297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t" anchorCtr="1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</p:txBody>
      </p:sp>
      <p:pic>
        <p:nvPicPr>
          <p:cNvPr id="7" name="Picture 6" descr="intel_rgb_3000.png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276035"/>
            <a:ext cx="609600" cy="40193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4346432" y="6534150"/>
            <a:ext cx="421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05A0D27-2188-4AAC-B857-7D8D74B33119}" type="slidenum">
              <a:rPr lang="en-US" sz="1400" smtClean="0">
                <a:solidFill>
                  <a:srgbClr val="0070C0"/>
                </a:solidFill>
              </a:rPr>
              <a:pPr algn="ctr"/>
              <a:t>‹#›</a:t>
            </a:fld>
            <a:endParaRPr lang="en-US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361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70C0"/>
          </a:solidFill>
          <a:latin typeface="Neo Sans Intel Medium" pitchFamily="34" charset="0"/>
          <a:ea typeface="+mj-ea"/>
          <a:cs typeface="+mj-cs"/>
        </a:defRPr>
      </a:lvl1pPr>
    </p:titleStyle>
    <p:bodyStyle>
      <a:lvl1pPr marL="231775" indent="-231775" algn="l" defTabSz="914400" rtl="0" eaLnBrk="1" latinLnBrk="0" hangingPunct="1">
        <a:spcBef>
          <a:spcPct val="20000"/>
        </a:spcBef>
        <a:buClr>
          <a:srgbClr val="0070C0"/>
        </a:buClr>
        <a:buFont typeface="Arial" pitchFamily="34" charset="0"/>
        <a:buChar char="•"/>
        <a:defRPr sz="2400" kern="1200">
          <a:solidFill>
            <a:schemeClr val="tx1"/>
          </a:solidFill>
          <a:latin typeface="Neo Sans Intel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70C0"/>
        </a:buClr>
        <a:buFont typeface="Arial" pitchFamily="34" charset="0"/>
        <a:buChar char="–"/>
        <a:defRPr sz="2000" kern="1200">
          <a:solidFill>
            <a:schemeClr val="tx1"/>
          </a:solidFill>
          <a:latin typeface="Neo Sans Intel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70C0"/>
        </a:buClr>
        <a:buFont typeface="Arial" pitchFamily="34" charset="0"/>
        <a:buChar char="•"/>
        <a:defRPr sz="1800" kern="1200">
          <a:solidFill>
            <a:schemeClr val="tx1"/>
          </a:solidFill>
          <a:latin typeface="Neo Sans Intel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Neo Sans Intel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Neo Sans Inte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28600" y="533400"/>
            <a:ext cx="6088205" cy="1354217"/>
          </a:xfrm>
        </p:spPr>
        <p:txBody>
          <a:bodyPr>
            <a:normAutofit fontScale="90000"/>
          </a:bodyPr>
          <a:lstStyle/>
          <a:p>
            <a:r>
              <a:rPr lang="en-US" sz="4400"/>
              <a:t>J0066 </a:t>
            </a:r>
            <a:r>
              <a:rPr lang="en-US" sz="4400" smtClean="0"/>
              <a:t/>
            </a:r>
            <a:br>
              <a:rPr lang="en-US" sz="4400" smtClean="0"/>
            </a:br>
            <a:r>
              <a:rPr lang="en-US" sz="4400" smtClean="0"/>
              <a:t>Cross </a:t>
            </a:r>
            <a:r>
              <a:rPr lang="en-US" sz="4400"/>
              <a:t>Slice Deblocking</a:t>
            </a:r>
            <a:endParaRPr lang="en-US" sz="44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163654" y="2217357"/>
            <a:ext cx="4993432" cy="881270"/>
          </a:xfrm>
        </p:spPr>
        <p:txBody>
          <a:bodyPr/>
          <a:lstStyle/>
          <a:p>
            <a:pPr algn="l"/>
            <a:r>
              <a:rPr lang="en-US" sz="2400" dirty="0" smtClean="0">
                <a:latin typeface="Neo Sans Intel Medium" pitchFamily="34" charset="0"/>
              </a:rPr>
              <a:t>Pieter Kapsenberg</a:t>
            </a:r>
            <a:r>
              <a:rPr lang="en-US" sz="2400" dirty="0" smtClean="0">
                <a:latin typeface="Neo Sans Intel Medium" pitchFamily="34" charset="0"/>
              </a:rPr>
              <a:t/>
            </a:r>
            <a:br>
              <a:rPr lang="en-US" sz="2400" dirty="0" smtClean="0">
                <a:latin typeface="Neo Sans Intel Medium" pitchFamily="34" charset="0"/>
              </a:rPr>
            </a:br>
            <a:r>
              <a:rPr lang="en-US" sz="1800" dirty="0" smtClean="0"/>
              <a:t>Intel </a:t>
            </a:r>
            <a:r>
              <a:rPr lang="en-US" sz="1800" dirty="0" smtClean="0"/>
              <a:t>Corp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1747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 anchorCtr="0"/>
          <a:lstStyle/>
          <a:p>
            <a:r>
              <a:rPr lang="en-US" dirty="0" smtClean="0"/>
              <a:t>HEVC In-loop filtering specifies all vertical edges are filtered prior to filtering horizontal edges.</a:t>
            </a:r>
          </a:p>
          <a:p>
            <a:r>
              <a:rPr lang="en-US" dirty="0" smtClean="0"/>
              <a:t>This creates a dependency on previous slice data regarding the following slice header syntax elements:</a:t>
            </a:r>
          </a:p>
          <a:p>
            <a:pPr lvl="1"/>
            <a:r>
              <a:rPr lang="en-US" dirty="0" smtClean="0"/>
              <a:t>tc_offset_div2</a:t>
            </a:r>
          </a:p>
          <a:p>
            <a:pPr lvl="1"/>
            <a:r>
              <a:rPr lang="en-US" dirty="0" smtClean="0"/>
              <a:t>beta_offest_div2</a:t>
            </a:r>
          </a:p>
          <a:p>
            <a:r>
              <a:rPr lang="en-US" dirty="0" smtClean="0"/>
              <a:t>Common conditions does not vary these per slice.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20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65150"/>
          </a:xfrm>
        </p:spPr>
        <p:txBody>
          <a:bodyPr>
            <a:noAutofit/>
          </a:bodyPr>
          <a:lstStyle/>
          <a:p>
            <a:r>
              <a:rPr lang="en-US" sz="3200" dirty="0" smtClean="0"/>
              <a:t>Diagram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143000"/>
            <a:ext cx="3352800" cy="4386263"/>
          </a:xfrm>
        </p:spPr>
        <p:txBody>
          <a:bodyPr anchor="t" anchorCtr="0"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In this diagram, the red dashed lines indicate </a:t>
            </a:r>
            <a:r>
              <a:rPr lang="en-US" sz="1600" dirty="0" smtClean="0"/>
              <a:t>an LCU boundary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Edge 0 and 1 must be processed before 2 and 3 can be.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Edge 0 and 2 require tc_offset_div2 and beta_offset_div2 from potentially 2 previous slices</a:t>
            </a:r>
            <a:endParaRPr lang="en-US" sz="1600" dirty="0"/>
          </a:p>
          <a:p>
            <a:pPr marL="285750" indent="-285750">
              <a:buFont typeface="Arial" pitchFamily="34" charset="0"/>
              <a:buChar char="•"/>
            </a:pPr>
            <a:endParaRPr lang="en-US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838200"/>
            <a:ext cx="5270500" cy="527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63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65150"/>
          </a:xfrm>
        </p:spPr>
        <p:txBody>
          <a:bodyPr>
            <a:noAutofit/>
          </a:bodyPr>
          <a:lstStyle/>
          <a:p>
            <a:r>
              <a:rPr lang="en-US" sz="3200" dirty="0" smtClean="0"/>
              <a:t>Worst Case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143000"/>
            <a:ext cx="3352800" cy="4386263"/>
          </a:xfrm>
        </p:spPr>
        <p:txBody>
          <a:bodyPr anchor="t" anchorCtr="0"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In this diagram, the </a:t>
            </a:r>
            <a:r>
              <a:rPr lang="en-US" sz="1600" dirty="0" smtClean="0"/>
              <a:t>green line is a tile boundary, the squares indicate LCUs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Here potentially every left and upper neighboring LCU could belong to a different slice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Necessary to load a whole column of beta/</a:t>
            </a:r>
            <a:r>
              <a:rPr lang="en-US" sz="1600" dirty="0" err="1" smtClean="0"/>
              <a:t>tc</a:t>
            </a:r>
            <a:r>
              <a:rPr lang="en-US" sz="1600" dirty="0" smtClean="0"/>
              <a:t> parameters from disjointed previous slices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For 16x16 LCU in a 1080P picture, a slice could need data from as many as (68+119) previous slices.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81000"/>
            <a:ext cx="5136266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861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Solution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Mandate that tc_offset_div2 and beta_offset_div2 are identical for all slices in a picture. </a:t>
            </a:r>
          </a:p>
          <a:p>
            <a:r>
              <a:rPr lang="en-US" dirty="0" smtClean="0"/>
              <a:t>Text edit (addition highlighted):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Possible issue with slice-level flexibility / adaptability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791553"/>
            <a:ext cx="7008814" cy="1030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051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dirty="0" smtClean="0"/>
              <a:t>Follow edge order 1, 4, 3, 5</a:t>
            </a:r>
          </a:p>
          <a:p>
            <a:pPr lvl="1"/>
            <a:r>
              <a:rPr lang="en-US" dirty="0" smtClean="0"/>
              <a:t>Not as easy to multi-thread</a:t>
            </a:r>
          </a:p>
          <a:p>
            <a:pPr lvl="1"/>
            <a:r>
              <a:rPr lang="en-US" dirty="0" smtClean="0"/>
              <a:t>More invasive text edit</a:t>
            </a:r>
          </a:p>
          <a:p>
            <a:pPr lvl="1"/>
            <a:r>
              <a:rPr lang="en-US" dirty="0" smtClean="0"/>
              <a:t>Algorithm change</a:t>
            </a:r>
          </a:p>
          <a:p>
            <a:pPr lvl="2"/>
            <a:r>
              <a:rPr lang="en-US" dirty="0" smtClean="0"/>
              <a:t>Likely minimal BD impact</a:t>
            </a:r>
          </a:p>
          <a:p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676400"/>
            <a:ext cx="4672013" cy="467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177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ntel Colors_2011">
      <a:dk1>
        <a:sysClr val="windowText" lastClr="000000"/>
      </a:dk1>
      <a:lt1>
        <a:sysClr val="window" lastClr="FFFFFF"/>
      </a:lt1>
      <a:dk2>
        <a:srgbClr val="004280"/>
      </a:dk2>
      <a:lt2>
        <a:srgbClr val="939895"/>
      </a:lt2>
      <a:accent1>
        <a:srgbClr val="00AEEF"/>
      </a:accent1>
      <a:accent2>
        <a:srgbClr val="A6CE39"/>
      </a:accent2>
      <a:accent3>
        <a:srgbClr val="FDB813"/>
      </a:accent3>
      <a:accent4>
        <a:srgbClr val="F37021"/>
      </a:accent4>
      <a:accent5>
        <a:srgbClr val="C00000"/>
      </a:accent5>
      <a:accent6>
        <a:srgbClr val="7030A0"/>
      </a:accent6>
      <a:hlink>
        <a:srgbClr val="085CA8"/>
      </a:hlink>
      <a:folHlink>
        <a:srgbClr val="939598"/>
      </a:folHlink>
    </a:clrScheme>
    <a:fontScheme name="Custom 1">
      <a:majorFont>
        <a:latin typeface="Neo Sans Intel Medium"/>
        <a:ea typeface=""/>
        <a:cs typeface=""/>
      </a:majorFont>
      <a:minorFont>
        <a:latin typeface="Neo Sans Inte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WebPage xmlns="http://schemas.microsoft.com/sharepoint/v3">
      <Url xsi:nil="true"/>
      <Description xsi:nil="true"/>
    </WebPage>
    <Hyperlink xmlns="3dc88326-9d6f-4373-abef-b92916743ede">
      <Url xsi:nil="true"/>
      <Description xsi:nil="true"/>
    </Hyperlink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C2A90820E0674AAFD357170B13A7C9" ma:contentTypeVersion="2" ma:contentTypeDescription="Create a new document." ma:contentTypeScope="" ma:versionID="23203764c1f187126811da0f7c94096d">
  <xsd:schema xmlns:xsd="http://www.w3.org/2001/XMLSchema" xmlns:p="http://schemas.microsoft.com/office/2006/metadata/properties" xmlns:ns1="http://schemas.microsoft.com/sharepoint/v3" xmlns:ns2="3dc88326-9d6f-4373-abef-b92916743ede" targetNamespace="http://schemas.microsoft.com/office/2006/metadata/properties" ma:root="true" ma:fieldsID="7e16f2241459233622823fd057b7e230" ns1:_="" ns2:_="">
    <xsd:import namespace="http://schemas.microsoft.com/sharepoint/v3"/>
    <xsd:import namespace="3dc88326-9d6f-4373-abef-b92916743ede"/>
    <xsd:element name="properties">
      <xsd:complexType>
        <xsd:sequence>
          <xsd:element name="documentManagement">
            <xsd:complexType>
              <xsd:all>
                <xsd:element ref="ns2:Hyperlink" minOccurs="0"/>
                <xsd:element ref="ns1:WebPag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WebPage" ma:index="9" nillable="true" ma:displayName="Web Page" ma:internalName="WebP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dms="http://schemas.microsoft.com/office/2006/documentManagement/types" targetNamespace="3dc88326-9d6f-4373-abef-b92916743ede" elementFormDefault="qualified">
    <xsd:import namespace="http://schemas.microsoft.com/office/2006/documentManagement/types"/>
    <xsd:element name="Hyperlink" ma:index="8" nillable="true" ma:displayName="Hyperlink" ma:format="Hyperlink" ma:internalName="Hyper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672527F-A906-4975-A032-E1BC981F17C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23CB0F-B4D9-42AD-AA26-F8D3EDBC2B5E}">
  <ds:schemaRefs>
    <ds:schemaRef ds:uri="http://purl.org/dc/terms/"/>
    <ds:schemaRef ds:uri="http://schemas.microsoft.com/office/2006/documentManagement/types"/>
    <ds:schemaRef ds:uri="http://schemas.microsoft.com/sharepoint/v3"/>
    <ds:schemaRef ds:uri="http://www.w3.org/XML/1998/namespace"/>
    <ds:schemaRef ds:uri="http://purl.org/dc/elements/1.1/"/>
    <ds:schemaRef ds:uri="http://schemas.openxmlformats.org/package/2006/metadata/core-properties"/>
    <ds:schemaRef ds:uri="3dc88326-9d6f-4373-abef-b92916743ede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A56461F-E8A5-4121-9A52-FC20487862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dc88326-9d6f-4373-abef-b92916743ed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662</TotalTime>
  <Words>211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J0066  Cross Slice Deblocking</vt:lpstr>
      <vt:lpstr>Problem Statement</vt:lpstr>
      <vt:lpstr>Diagram</vt:lpstr>
      <vt:lpstr>Worst Case</vt:lpstr>
      <vt:lpstr>Proposed Solution</vt:lpstr>
      <vt:lpstr>Alternative Idea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O'Dell, David W</dc:creator>
  <cp:lastModifiedBy>Pieter Kapsenberg</cp:lastModifiedBy>
  <cp:revision>35</cp:revision>
  <dcterms:created xsi:type="dcterms:W3CDTF">2011-03-10T17:38:00Z</dcterms:created>
  <dcterms:modified xsi:type="dcterms:W3CDTF">2012-07-12T04:44:36Z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0x0101008FC2A90820E0674AAFD357170B13A7C9</vt:lpwstr>
  </property>
</Properties>
</file>