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7" r:id="rId4"/>
    <p:sldId id="269" r:id="rId5"/>
    <p:sldId id="265" r:id="rId6"/>
    <p:sldId id="27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67"/>
            <p14:sldId id="269"/>
            <p14:sldId id="265"/>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002"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5</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38600"/>
            <a:ext cx="8153400" cy="1470025"/>
          </a:xfrm>
        </p:spPr>
        <p:txBody>
          <a:bodyPr/>
          <a:lstStyle/>
          <a:p>
            <a:pPr algn="ctr"/>
            <a:r>
              <a:rPr lang="en-CA" b="1" dirty="0"/>
              <a:t>AhG6: Bypass bins grouping in SAO</a:t>
            </a:r>
            <a:r>
              <a:rPr lang="en-CA" b="1" dirty="0" smtClean="0"/>
              <a:t/>
            </a:r>
            <a:br>
              <a:rPr lang="en-CA" b="1" dirty="0" smtClean="0"/>
            </a:br>
            <a:r>
              <a:rPr lang="en-CA" b="1" dirty="0"/>
              <a:t/>
            </a:r>
            <a:br>
              <a:rPr lang="en-CA" b="1" dirty="0"/>
            </a:br>
            <a:r>
              <a:rPr lang="en-CA" b="1" dirty="0" smtClean="0"/>
              <a:t>JCTVC-J0054</a:t>
            </a:r>
            <a:endParaRPr lang="en-US" dirty="0"/>
          </a:p>
        </p:txBody>
      </p:sp>
      <p:sp>
        <p:nvSpPr>
          <p:cNvPr id="3" name="Subtitle 2"/>
          <p:cNvSpPr>
            <a:spLocks noGrp="1"/>
          </p:cNvSpPr>
          <p:nvPr>
            <p:ph type="subTitle" idx="1"/>
          </p:nvPr>
        </p:nvSpPr>
        <p:spPr>
          <a:xfrm>
            <a:off x="2286000" y="5715000"/>
            <a:ext cx="4648200" cy="364390"/>
          </a:xfrm>
        </p:spPr>
        <p:txBody>
          <a:bodyPr/>
          <a:lstStyle/>
          <a:p>
            <a:pPr hangingPunct="0"/>
            <a:r>
              <a:rPr lang="en-CA" sz="1800" dirty="0" smtClean="0"/>
              <a:t>Joel Sole, In Suk Chong, </a:t>
            </a:r>
            <a:r>
              <a:rPr lang="en-US" sz="1800" dirty="0" smtClean="0"/>
              <a:t>Marta </a:t>
            </a:r>
            <a:r>
              <a:rPr lang="en-US" sz="1800" dirty="0"/>
              <a:t>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r>
              <a:rPr lang="en-US" dirty="0" smtClean="0"/>
              <a:t>HEVC design principles</a:t>
            </a:r>
          </a:p>
          <a:p>
            <a:pPr lvl="1"/>
            <a:r>
              <a:rPr lang="en-US" dirty="0" smtClean="0"/>
              <a:t>Group bypass bins together</a:t>
            </a:r>
          </a:p>
          <a:p>
            <a:pPr lvl="1"/>
            <a:r>
              <a:rPr lang="en-US" dirty="0" smtClean="0"/>
              <a:t>Reduce </a:t>
            </a:r>
            <a:r>
              <a:rPr lang="en-US" dirty="0" smtClean="0"/>
              <a:t>dependencies to enable parallel processing</a:t>
            </a:r>
            <a:endParaRPr lang="en-US" dirty="0" smtClean="0"/>
          </a:p>
          <a:p>
            <a:pPr lvl="1"/>
            <a:endParaRPr lang="en-US" dirty="0" smtClean="0"/>
          </a:p>
          <a:p>
            <a:r>
              <a:rPr lang="en-US" dirty="0" smtClean="0"/>
              <a:t>SAO syntax</a:t>
            </a:r>
          </a:p>
          <a:p>
            <a:endParaRPr lang="en-US" dirty="0"/>
          </a:p>
          <a:p>
            <a:endParaRPr lang="en-US" dirty="0" smtClean="0"/>
          </a:p>
          <a:p>
            <a:endParaRPr lang="en-US" dirty="0"/>
          </a:p>
          <a:p>
            <a:endParaRPr lang="en-US" dirty="0" smtClean="0"/>
          </a:p>
          <a:p>
            <a:pPr marL="0" indent="0">
              <a:buNone/>
            </a:pPr>
            <a:endParaRPr lang="en-US" sz="2400" dirty="0" smtClean="0"/>
          </a:p>
          <a:p>
            <a:pPr marL="630237" lvl="1" indent="-342900">
              <a:buFont typeface="+mj-lt"/>
              <a:buAutoNum type="arabicPeriod"/>
            </a:pPr>
            <a:r>
              <a:rPr lang="en-US" dirty="0" err="1" smtClean="0"/>
              <a:t>Switchings</a:t>
            </a:r>
            <a:r>
              <a:rPr lang="en-US" dirty="0" smtClean="0"/>
              <a:t> </a:t>
            </a:r>
            <a:r>
              <a:rPr lang="en-US" dirty="0" smtClean="0"/>
              <a:t>between regular and bypass bin coding</a:t>
            </a:r>
          </a:p>
          <a:p>
            <a:pPr marL="630237" lvl="1" indent="-342900">
              <a:buFont typeface="+mj-lt"/>
              <a:buAutoNum type="arabicPeriod"/>
            </a:pPr>
            <a:r>
              <a:rPr lang="en-US" dirty="0" err="1"/>
              <a:t>s</a:t>
            </a:r>
            <a:r>
              <a:rPr lang="en-US" dirty="0" err="1" smtClean="0"/>
              <a:t>ao_band_position</a:t>
            </a:r>
            <a:r>
              <a:rPr lang="en-US" dirty="0" smtClean="0"/>
              <a:t> coding depends on the previous element </a:t>
            </a:r>
            <a:r>
              <a:rPr lang="en-US" dirty="0" err="1" smtClean="0"/>
              <a:t>sao_type_idx</a:t>
            </a:r>
            <a:endParaRPr lang="en-US" dirty="0"/>
          </a:p>
          <a:p>
            <a:pPr marL="630237" lvl="1" indent="-342900">
              <a:buFont typeface="+mj-lt"/>
              <a:buAutoNum type="arabicPeriod"/>
            </a:pPr>
            <a:r>
              <a:rPr lang="en-US" dirty="0" smtClean="0"/>
              <a:t>Check </a:t>
            </a:r>
            <a:r>
              <a:rPr lang="en-GB" dirty="0" err="1"/>
              <a:t>sao_type_idx</a:t>
            </a:r>
            <a:r>
              <a:rPr lang="en-GB" dirty="0"/>
              <a:t> = = 5 </a:t>
            </a:r>
            <a:r>
              <a:rPr lang="en-GB" dirty="0" smtClean="0"/>
              <a:t> is done twice</a:t>
            </a:r>
            <a:endParaRPr lang="en-US" dirty="0" smtClean="0"/>
          </a:p>
          <a:p>
            <a:pPr marL="630237" lvl="1" indent="-342900">
              <a:buFont typeface="+mj-lt"/>
              <a:buAutoNum type="arabicPeriod"/>
            </a:pPr>
            <a:endParaRPr lang="en-US" dirty="0" smtClean="0"/>
          </a:p>
          <a:p>
            <a:pPr lvl="1"/>
            <a:endParaRPr lang="en-US" dirty="0"/>
          </a:p>
          <a:p>
            <a:pPr lvl="1"/>
            <a:endParaRPr lang="en-US" dirty="0" smtClean="0"/>
          </a:p>
          <a:p>
            <a:pPr lvl="1"/>
            <a:endParaRPr lang="en-US" dirty="0" smtClean="0"/>
          </a:p>
          <a:p>
            <a:pPr lvl="1"/>
            <a:endParaRPr lang="en-US" dirty="0" smtClean="0"/>
          </a:p>
          <a:p>
            <a:pPr lvl="2" hangingPunct="0"/>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06303379"/>
              </p:ext>
            </p:extLst>
          </p:nvPr>
        </p:nvGraphicFramePr>
        <p:xfrm>
          <a:off x="609600" y="2838450"/>
          <a:ext cx="6705600" cy="1809750"/>
        </p:xfrm>
        <a:graphic>
          <a:graphicData uri="http://schemas.openxmlformats.org/drawingml/2006/table">
            <a:tbl>
              <a:tblPr>
                <a:tableStyleId>{5C22544A-7EE6-4342-B048-85BDC9FD1C3A}</a:tableStyleId>
              </a:tblPr>
              <a:tblGrid>
                <a:gridCol w="5050637"/>
                <a:gridCol w="1654963"/>
              </a:tblGrid>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effectLst/>
                        </a:rPr>
                        <a:t>Syntax element</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b="1" dirty="0">
                          <a:effectLst/>
                        </a:rPr>
                        <a:t>Bin Type</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b="1" dirty="0" err="1">
                          <a:effectLst/>
                        </a:rPr>
                        <a:t>sao_type_idx</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a:effectLst/>
                        </a:rPr>
                        <a:t>Regular</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if( </a:t>
                      </a:r>
                      <a:r>
                        <a:rPr lang="en-GB" sz="1600" dirty="0" err="1">
                          <a:effectLst/>
                        </a:rPr>
                        <a:t>sao_type_idx</a:t>
                      </a:r>
                      <a:r>
                        <a:rPr lang="en-GB" sz="1600" dirty="0">
                          <a:effectLst/>
                        </a:rPr>
                        <a:t> = = 5 </a:t>
                      </a:r>
                      <a:r>
                        <a:rPr lang="en-GB" sz="1600" dirty="0" smtClean="0">
                          <a:effectLst/>
                        </a:rPr>
                        <a:t>)  </a:t>
                      </a:r>
                      <a:r>
                        <a:rPr lang="en-GB" sz="1600" b="1" dirty="0" err="1" smtClean="0">
                          <a:effectLst/>
                        </a:rPr>
                        <a:t>sao_band_position</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smtClean="0">
                          <a:effectLst/>
                        </a:rPr>
                        <a:t>Bypass</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b="1" dirty="0" err="1">
                          <a:effectLst/>
                        </a:rPr>
                        <a:t>sao_offset</a:t>
                      </a: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a:effectLst/>
                        </a:rPr>
                        <a:t>Regular</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600" dirty="0">
                          <a:effectLst/>
                        </a:rPr>
                        <a:t>  </a:t>
                      </a:r>
                      <a:r>
                        <a:rPr lang="en-GB" sz="1600" dirty="0">
                          <a:effectLst/>
                        </a:rPr>
                        <a:t>if( </a:t>
                      </a:r>
                      <a:r>
                        <a:rPr lang="en-GB" sz="1600" dirty="0" err="1">
                          <a:effectLst/>
                        </a:rPr>
                        <a:t>sao_type_idx</a:t>
                      </a:r>
                      <a:r>
                        <a:rPr lang="en-GB" sz="1600" dirty="0">
                          <a:effectLst/>
                        </a:rPr>
                        <a:t> = = 5 )  </a:t>
                      </a:r>
                      <a:r>
                        <a:rPr lang="en-GB" sz="1600" b="1" dirty="0" err="1" smtClean="0">
                          <a:effectLst/>
                        </a:rPr>
                        <a:t>sao_offset_sign</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a:effectLst/>
                        </a:rPr>
                        <a:t>Bypass</a:t>
                      </a:r>
                      <a:endParaRPr lang="en-US" sz="1600" b="1" dirty="0">
                        <a:effectLst/>
                        <a:latin typeface="Times New Roman"/>
                        <a:ea typeface="Malgun Gothic"/>
                      </a:endParaRPr>
                    </a:p>
                  </a:txBody>
                  <a:tcPr marL="68580" marR="68580" marT="0" marB="0"/>
                </a:tc>
              </a:tr>
            </a:tbl>
          </a:graphicData>
        </a:graphic>
      </p:graphicFrame>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a:t>
            </a:r>
            <a:endParaRPr lang="en-US" dirty="0"/>
          </a:p>
        </p:txBody>
      </p:sp>
      <p:sp>
        <p:nvSpPr>
          <p:cNvPr id="3" name="Content Placeholder 2"/>
          <p:cNvSpPr>
            <a:spLocks noGrp="1"/>
          </p:cNvSpPr>
          <p:nvPr>
            <p:ph idx="1"/>
          </p:nvPr>
        </p:nvSpPr>
        <p:spPr>
          <a:xfrm>
            <a:off x="163512" y="904108"/>
            <a:ext cx="8828087" cy="5314950"/>
          </a:xfrm>
        </p:spPr>
        <p:txBody>
          <a:bodyPr>
            <a:normAutofit/>
          </a:bodyPr>
          <a:lstStyle/>
          <a:p>
            <a:r>
              <a:rPr lang="en-US" dirty="0" smtClean="0"/>
              <a:t>These issues are solved by modifying the SAO coding order</a:t>
            </a:r>
          </a:p>
          <a:p>
            <a:pPr lvl="1"/>
            <a:r>
              <a:rPr lang="en-US" dirty="0" err="1" smtClean="0"/>
              <a:t>sao_band_offset</a:t>
            </a:r>
            <a:r>
              <a:rPr lang="en-US" dirty="0" smtClean="0"/>
              <a:t> coded after the </a:t>
            </a:r>
            <a:r>
              <a:rPr lang="en-US" dirty="0" err="1" smtClean="0"/>
              <a:t>sao_offset</a:t>
            </a:r>
            <a:r>
              <a:rPr lang="en-US" dirty="0" smtClean="0"/>
              <a:t> and </a:t>
            </a:r>
            <a:r>
              <a:rPr lang="en-US" dirty="0" err="1" smtClean="0"/>
              <a:t>sao_offset_sign</a:t>
            </a:r>
            <a:endParaRPr lang="en-US" dirty="0" smtClean="0"/>
          </a:p>
          <a:p>
            <a:endParaRPr lang="en-US" dirty="0"/>
          </a:p>
          <a:p>
            <a:endParaRPr lang="en-US" dirty="0" smtClean="0"/>
          </a:p>
          <a:p>
            <a:endParaRPr lang="en-US" dirty="0"/>
          </a:p>
          <a:p>
            <a:endParaRPr lang="en-US" dirty="0" smtClean="0"/>
          </a:p>
          <a:p>
            <a:pPr marL="0" indent="0">
              <a:buNone/>
            </a:pPr>
            <a:endParaRPr lang="en-US" dirty="0" smtClean="0"/>
          </a:p>
          <a:p>
            <a:pPr marL="0" indent="0">
              <a:buNone/>
            </a:pPr>
            <a:endParaRPr lang="en-US" dirty="0" smtClean="0"/>
          </a:p>
          <a:p>
            <a:pPr marL="457200" indent="-457200">
              <a:buFont typeface="+mj-lt"/>
              <a:buAutoNum type="arabicPeriod"/>
            </a:pPr>
            <a:endParaRPr lang="en-US" dirty="0" smtClean="0"/>
          </a:p>
          <a:p>
            <a:pPr lvl="1"/>
            <a:r>
              <a:rPr lang="en-US" dirty="0" smtClean="0"/>
              <a:t>Bypass bins grouped together</a:t>
            </a:r>
          </a:p>
          <a:p>
            <a:pPr lvl="1"/>
            <a:r>
              <a:rPr lang="en-US" dirty="0" smtClean="0"/>
              <a:t>Dependency of </a:t>
            </a:r>
            <a:r>
              <a:rPr lang="en-US" dirty="0" err="1" smtClean="0"/>
              <a:t>sao_band_position</a:t>
            </a:r>
            <a:r>
              <a:rPr lang="en-US" dirty="0" smtClean="0"/>
              <a:t> coding on the previous coded bin is removed</a:t>
            </a:r>
          </a:p>
          <a:p>
            <a:pPr lvl="1"/>
            <a:r>
              <a:rPr lang="en-US" dirty="0" smtClean="0"/>
              <a:t>Removed one check</a:t>
            </a:r>
            <a:endParaRPr lang="en-US" dirty="0"/>
          </a:p>
          <a:p>
            <a:pPr lvl="1"/>
            <a:endParaRPr lang="en-US" dirty="0" smtClean="0"/>
          </a:p>
          <a:p>
            <a:pPr lvl="2" hangingPunct="0"/>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1228333"/>
              </p:ext>
            </p:extLst>
          </p:nvPr>
        </p:nvGraphicFramePr>
        <p:xfrm>
          <a:off x="533400" y="2152650"/>
          <a:ext cx="6705600" cy="1809750"/>
        </p:xfrm>
        <a:graphic>
          <a:graphicData uri="http://schemas.openxmlformats.org/drawingml/2006/table">
            <a:tbl>
              <a:tblPr>
                <a:tableStyleId>{5C22544A-7EE6-4342-B048-85BDC9FD1C3A}</a:tableStyleId>
              </a:tblPr>
              <a:tblGrid>
                <a:gridCol w="5050637"/>
                <a:gridCol w="1654963"/>
              </a:tblGrid>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effectLst/>
                        </a:rPr>
                        <a:t>Syntax element</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b="1" dirty="0">
                          <a:effectLst/>
                        </a:rPr>
                        <a:t>Bin Type</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b="1" dirty="0" err="1">
                          <a:effectLst/>
                        </a:rPr>
                        <a:t>sao_type_idx</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a:effectLst/>
                        </a:rPr>
                        <a:t>Regular</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b="1" dirty="0" err="1">
                          <a:effectLst/>
                        </a:rPr>
                        <a:t>sao_offset</a:t>
                      </a: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a:effectLst/>
                        </a:rPr>
                        <a:t>Regular</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600" dirty="0">
                          <a:effectLst/>
                        </a:rPr>
                        <a:t>  </a:t>
                      </a:r>
                      <a:r>
                        <a:rPr lang="en-GB" sz="1600" dirty="0">
                          <a:effectLst/>
                        </a:rPr>
                        <a:t>if( </a:t>
                      </a:r>
                      <a:r>
                        <a:rPr lang="en-GB" sz="1600" dirty="0" err="1">
                          <a:effectLst/>
                        </a:rPr>
                        <a:t>sao_type_idx</a:t>
                      </a:r>
                      <a:r>
                        <a:rPr lang="en-GB" sz="1600" dirty="0">
                          <a:effectLst/>
                        </a:rPr>
                        <a:t> = = 5 </a:t>
                      </a:r>
                      <a:r>
                        <a:rPr lang="en-GB" sz="1600" dirty="0" smtClean="0">
                          <a:effectLst/>
                        </a:rPr>
                        <a:t>) {  </a:t>
                      </a:r>
                      <a:r>
                        <a:rPr lang="en-GB" sz="1600" b="1" dirty="0" err="1" smtClean="0">
                          <a:effectLst/>
                        </a:rPr>
                        <a:t>sao_offset_sign</a:t>
                      </a:r>
                      <a:endParaRPr lang="en-US" sz="1600" b="1"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a:effectLst/>
                        </a:rPr>
                        <a:t>Bypass</a:t>
                      </a:r>
                      <a:endParaRPr lang="en-US" sz="1600" b="1" dirty="0">
                        <a:effectLst/>
                        <a:latin typeface="Times New Roman"/>
                        <a:ea typeface="Malgun Gothic"/>
                      </a:endParaRPr>
                    </a:p>
                  </a:txBody>
                  <a:tcPr marL="68580" marR="68580" marT="0" marB="0"/>
                </a:tc>
              </a:tr>
              <a:tr h="361950">
                <a:tc>
                  <a:txBody>
                    <a:bodyPr/>
                    <a:lstStyle/>
                    <a:p>
                      <a:pPr marL="0" marR="0" algn="l"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smtClean="0">
                          <a:effectLst/>
                        </a:rPr>
                        <a:t>                                          </a:t>
                      </a:r>
                      <a:r>
                        <a:rPr lang="en-GB" sz="1600" b="1" dirty="0" err="1" smtClean="0">
                          <a:effectLst/>
                        </a:rPr>
                        <a:t>sao_band_position</a:t>
                      </a:r>
                      <a:r>
                        <a:rPr lang="en-GB" sz="1600" b="0" dirty="0" smtClean="0">
                          <a:effectLst/>
                        </a:rPr>
                        <a:t>  }</a:t>
                      </a:r>
                      <a:endParaRPr lang="en-US" sz="1600" b="0" dirty="0">
                        <a:effectLst/>
                        <a:latin typeface="Times"/>
                        <a:ea typeface="Malgun Gothic"/>
                        <a:cs typeface="Times New Roman"/>
                      </a:endParaRPr>
                    </a:p>
                  </a:txBody>
                  <a:tcPr marL="68580" marR="68580" marT="0" marB="0"/>
                </a:tc>
                <a:tc>
                  <a:txBody>
                    <a:bodyPr/>
                    <a:lstStyle/>
                    <a:p>
                      <a:pPr marL="0" marR="0" algn="l" hangingPunct="0">
                        <a:spcBef>
                          <a:spcPts val="0"/>
                        </a:spcBef>
                        <a:spcAft>
                          <a:spcPts val="300"/>
                        </a:spcAft>
                      </a:pPr>
                      <a:r>
                        <a:rPr lang="en-GB" sz="1600" dirty="0" smtClean="0">
                          <a:effectLst/>
                        </a:rPr>
                        <a:t>Bypass</a:t>
                      </a:r>
                      <a:endParaRPr lang="en-US" sz="1600" b="1" dirty="0">
                        <a:effectLst/>
                        <a:latin typeface="Times New Roman"/>
                        <a:ea typeface="Malgun Gothic"/>
                      </a:endParaRPr>
                    </a:p>
                  </a:txBody>
                  <a:tcPr marL="68580" marR="68580" marT="0" marB="0"/>
                </a:tc>
              </a:tr>
            </a:tbl>
          </a:graphicData>
        </a:graphic>
      </p:graphicFrame>
    </p:spTree>
    <p:extLst>
      <p:ext uri="{BB962C8B-B14F-4D97-AF65-F5344CB8AC3E}">
        <p14:creationId xmlns:p14="http://schemas.microsoft.com/office/powerpoint/2010/main" val="1889379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a:t>
            </a:r>
            <a:endParaRPr lang="en-US" dirty="0"/>
          </a:p>
        </p:txBody>
      </p:sp>
      <p:sp>
        <p:nvSpPr>
          <p:cNvPr id="3" name="Content Placeholder 2"/>
          <p:cNvSpPr>
            <a:spLocks noGrp="1"/>
          </p:cNvSpPr>
          <p:nvPr>
            <p:ph idx="1"/>
          </p:nvPr>
        </p:nvSpPr>
        <p:spPr/>
        <p:txBody>
          <a:bodyPr>
            <a:normAutofit/>
          </a:bodyPr>
          <a:lstStyle/>
          <a:p>
            <a:r>
              <a:rPr lang="en-US" dirty="0" smtClean="0"/>
              <a:t>Results in common conditions</a:t>
            </a:r>
          </a:p>
          <a:p>
            <a:pPr lvl="1"/>
            <a:r>
              <a:rPr lang="en-US" dirty="0"/>
              <a:t>C</a:t>
            </a:r>
            <a:r>
              <a:rPr lang="en-US" dirty="0" smtClean="0"/>
              <a:t>ross-checked </a:t>
            </a:r>
            <a:r>
              <a:rPr lang="en-US" dirty="0"/>
              <a:t>by </a:t>
            </a:r>
            <a:r>
              <a:rPr lang="en-US" dirty="0" err="1" smtClean="0"/>
              <a:t>Mediatek</a:t>
            </a:r>
            <a:r>
              <a:rPr lang="en-US" dirty="0" smtClean="0"/>
              <a:t> in JCTVC-J0392</a:t>
            </a:r>
            <a:endParaRPr lang="en-US" dirty="0"/>
          </a:p>
          <a:p>
            <a:pPr lvl="1"/>
            <a:endParaRPr lang="en-US" dirty="0"/>
          </a:p>
          <a:p>
            <a:pPr lvl="2" hangingPunct="0"/>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2800786459"/>
              </p:ext>
            </p:extLst>
          </p:nvPr>
        </p:nvGraphicFramePr>
        <p:xfrm>
          <a:off x="533400" y="2514600"/>
          <a:ext cx="7696200" cy="1066799"/>
        </p:xfrm>
        <a:graphic>
          <a:graphicData uri="http://schemas.openxmlformats.org/drawingml/2006/table">
            <a:tbl>
              <a:tblPr firstRow="1" firstCol="1" bandRow="1">
                <a:tableStyleId>{5C22544A-7EE6-4342-B048-85BDC9FD1C3A}</a:tableStyleId>
              </a:tblPr>
              <a:tblGrid>
                <a:gridCol w="1782423"/>
                <a:gridCol w="883183"/>
                <a:gridCol w="963472"/>
                <a:gridCol w="1043760"/>
                <a:gridCol w="963472"/>
                <a:gridCol w="1124051"/>
                <a:gridCol w="935839"/>
              </a:tblGrid>
              <a:tr h="603041">
                <a:tc>
                  <a:txBody>
                    <a:bodyPr/>
                    <a:lstStyle/>
                    <a:p>
                      <a:pPr marL="0" marR="0" algn="ctr">
                        <a:spcBef>
                          <a:spcPts val="0"/>
                        </a:spcBef>
                        <a:spcAft>
                          <a:spcPts val="0"/>
                        </a:spcAft>
                      </a:pPr>
                      <a:r>
                        <a:rPr lang="en-US" sz="1400" kern="1200" dirty="0">
                          <a:effectLst/>
                        </a:rPr>
                        <a:t> </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RA-HE10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LB-HE10</a:t>
                      </a:r>
                      <a:endParaRPr lang="en-US" sz="1400" dirty="0">
                        <a:effectLst/>
                        <a:latin typeface="Times New Roman"/>
                        <a:ea typeface="Times New Roman"/>
                      </a:endParaRPr>
                    </a:p>
                  </a:txBody>
                  <a:tcPr marL="68580" marR="68580" marT="0" marB="0" anchor="ctr"/>
                </a:tc>
              </a:tr>
              <a:tr h="463758">
                <a:tc>
                  <a:txBody>
                    <a:bodyPr/>
                    <a:lstStyle/>
                    <a:p>
                      <a:pPr marL="0" marR="0" algn="ctr">
                        <a:spcBef>
                          <a:spcPts val="0"/>
                        </a:spcBef>
                        <a:spcAft>
                          <a:spcPts val="0"/>
                        </a:spcAft>
                      </a:pPr>
                      <a:r>
                        <a:rPr lang="en-US" sz="1400" kern="1200" dirty="0" smtClean="0">
                          <a:effectLst/>
                          <a:latin typeface="+mn-lt"/>
                          <a:ea typeface="+mn-ea"/>
                        </a:rPr>
                        <a:t>BD-rate</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0.00</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0.00</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0.00</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0.00</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0.00</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0.00</a:t>
                      </a:r>
                      <a:endParaRPr lang="en-US" sz="1600" dirty="0">
                        <a:effectLst/>
                        <a:latin typeface="+mn-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861815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draft text change</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59588033"/>
              </p:ext>
            </p:extLst>
          </p:nvPr>
        </p:nvGraphicFramePr>
        <p:xfrm>
          <a:off x="685800" y="1143000"/>
          <a:ext cx="7772400" cy="4648208"/>
        </p:xfrm>
        <a:graphic>
          <a:graphicData uri="http://schemas.openxmlformats.org/drawingml/2006/table">
            <a:tbl>
              <a:tblPr>
                <a:tableStyleId>{5C22544A-7EE6-4342-B048-85BDC9FD1C3A}</a:tableStyleId>
              </a:tblPr>
              <a:tblGrid>
                <a:gridCol w="6186196"/>
                <a:gridCol w="1586204"/>
              </a:tblGrid>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err="1">
                          <a:effectLst/>
                        </a:rPr>
                        <a:t>sao_offset_cabac</a:t>
                      </a:r>
                      <a:r>
                        <a:rPr lang="en-GB" sz="1600" dirty="0">
                          <a:effectLst/>
                        </a:rPr>
                        <a:t>( </a:t>
                      </a:r>
                      <a:r>
                        <a:rPr lang="en-GB" sz="1600" dirty="0" err="1">
                          <a:effectLst/>
                        </a:rPr>
                        <a:t>rx</a:t>
                      </a:r>
                      <a:r>
                        <a:rPr lang="en-GB" sz="1600" dirty="0">
                          <a:effectLst/>
                        </a:rPr>
                        <a:t>, </a:t>
                      </a:r>
                      <a:r>
                        <a:rPr lang="en-GB" sz="1600" dirty="0" err="1">
                          <a:effectLst/>
                        </a:rPr>
                        <a:t>ry</a:t>
                      </a:r>
                      <a:r>
                        <a:rPr lang="en-GB" sz="1600" dirty="0">
                          <a:effectLst/>
                        </a:rPr>
                        <a:t>, </a:t>
                      </a:r>
                      <a:r>
                        <a:rPr lang="en-GB" sz="1600" dirty="0" err="1">
                          <a:effectLst/>
                        </a:rPr>
                        <a:t>cIdx</a:t>
                      </a:r>
                      <a:r>
                        <a:rPr lang="en-GB" sz="1600" dirty="0">
                          <a:effectLst/>
                        </a:rPr>
                        <a:t> )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Descriptor</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dirty="0" err="1">
                          <a:effectLst/>
                        </a:rPr>
                        <a:t>sao_type_idx</a:t>
                      </a:r>
                      <a:r>
                        <a:rPr lang="en-GB" sz="1600" dirty="0">
                          <a:effectLst/>
                        </a:rPr>
                        <a:t>[ </a:t>
                      </a:r>
                      <a:r>
                        <a:rPr lang="en-GB" sz="1600" dirty="0" err="1">
                          <a:effectLst/>
                        </a:rPr>
                        <a:t>cIdx</a:t>
                      </a:r>
                      <a:r>
                        <a:rPr lang="en-GB" sz="1600" dirty="0">
                          <a:effectLst/>
                        </a:rPr>
                        <a:t> ][ </a:t>
                      </a:r>
                      <a:r>
                        <a:rPr lang="en-GB" sz="1600" dirty="0" err="1">
                          <a:effectLst/>
                        </a:rPr>
                        <a:t>rx</a:t>
                      </a:r>
                      <a:r>
                        <a:rPr lang="en-GB" sz="1600" dirty="0">
                          <a:effectLst/>
                        </a:rPr>
                        <a:t> ][ </a:t>
                      </a:r>
                      <a:r>
                        <a:rPr lang="en-GB" sz="1600" dirty="0" err="1">
                          <a:effectLst/>
                        </a:rPr>
                        <a:t>ry</a:t>
                      </a: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ae(v)</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strike="sngStrike" dirty="0">
                          <a:solidFill>
                            <a:srgbClr val="FF0000"/>
                          </a:solidFill>
                          <a:effectLst/>
                        </a:rPr>
                        <a:t>	if( </a:t>
                      </a:r>
                      <a:r>
                        <a:rPr lang="en-GB" sz="1600" strike="sngStrike" dirty="0" err="1">
                          <a:solidFill>
                            <a:srgbClr val="FF0000"/>
                          </a:solidFill>
                          <a:effectLst/>
                        </a:rPr>
                        <a:t>sao_type_idx</a:t>
                      </a:r>
                      <a:r>
                        <a:rPr lang="en-GB" sz="1600" strike="sngStrike" dirty="0">
                          <a:solidFill>
                            <a:srgbClr val="FF0000"/>
                          </a:solidFill>
                          <a:effectLst/>
                        </a:rPr>
                        <a:t>[ </a:t>
                      </a:r>
                      <a:r>
                        <a:rPr lang="en-GB" sz="1600" strike="sngStrike" dirty="0" err="1">
                          <a:solidFill>
                            <a:srgbClr val="FF0000"/>
                          </a:solidFill>
                          <a:effectLst/>
                        </a:rPr>
                        <a:t>cIdx</a:t>
                      </a:r>
                      <a:r>
                        <a:rPr lang="en-GB" sz="1600" strike="sngStrike" dirty="0">
                          <a:solidFill>
                            <a:srgbClr val="FF0000"/>
                          </a:solidFill>
                          <a:effectLst/>
                        </a:rPr>
                        <a:t> ][ </a:t>
                      </a:r>
                      <a:r>
                        <a:rPr lang="en-GB" sz="1600" strike="sngStrike" dirty="0" err="1">
                          <a:solidFill>
                            <a:srgbClr val="FF0000"/>
                          </a:solidFill>
                          <a:effectLst/>
                        </a:rPr>
                        <a:t>rx</a:t>
                      </a:r>
                      <a:r>
                        <a:rPr lang="en-GB" sz="1600" strike="sngStrike" dirty="0">
                          <a:solidFill>
                            <a:srgbClr val="FF0000"/>
                          </a:solidFill>
                          <a:effectLst/>
                        </a:rPr>
                        <a:t> ][ </a:t>
                      </a:r>
                      <a:r>
                        <a:rPr lang="en-GB" sz="1600" strike="sngStrike" dirty="0" err="1">
                          <a:solidFill>
                            <a:srgbClr val="FF0000"/>
                          </a:solidFill>
                          <a:effectLst/>
                        </a:rPr>
                        <a:t>ry</a:t>
                      </a:r>
                      <a:r>
                        <a:rPr lang="en-GB" sz="1600" strike="sngStrike" dirty="0">
                          <a:solidFill>
                            <a:srgbClr val="FF0000"/>
                          </a:solidFill>
                          <a:effectLst/>
                        </a:rPr>
                        <a:t> ] = = 5 ) {</a:t>
                      </a:r>
                      <a:endParaRPr lang="en-US" sz="1600" strike="sngStrike" dirty="0">
                        <a:solidFill>
                          <a:srgbClr val="FF0000"/>
                        </a:solidFill>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strike="sngStrike" dirty="0">
                          <a:solidFill>
                            <a:srgbClr val="FF0000"/>
                          </a:solidFill>
                          <a:effectLst/>
                        </a:rPr>
                        <a:t> </a:t>
                      </a:r>
                      <a:endParaRPr lang="en-US" sz="1600" b="1" strike="sngStrike" dirty="0">
                        <a:solidFill>
                          <a:srgbClr val="FF0000"/>
                        </a:solidFill>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strike="sngStrike" dirty="0">
                          <a:solidFill>
                            <a:srgbClr val="FF0000"/>
                          </a:solidFill>
                          <a:effectLst/>
                        </a:rPr>
                        <a:t> </a:t>
                      </a:r>
                      <a:r>
                        <a:rPr lang="en-GB" sz="1600" strike="sngStrike" dirty="0" smtClean="0">
                          <a:solidFill>
                            <a:srgbClr val="FF0000"/>
                          </a:solidFill>
                          <a:effectLst/>
                        </a:rPr>
                        <a:t>    </a:t>
                      </a:r>
                      <a:r>
                        <a:rPr lang="en-GB" sz="1600" strike="sngStrike" dirty="0" err="1" smtClean="0">
                          <a:solidFill>
                            <a:srgbClr val="FF0000"/>
                          </a:solidFill>
                          <a:effectLst/>
                        </a:rPr>
                        <a:t>sao_band_position</a:t>
                      </a:r>
                      <a:r>
                        <a:rPr lang="en-GB" sz="1600" strike="sngStrike" dirty="0" smtClean="0">
                          <a:solidFill>
                            <a:srgbClr val="FF0000"/>
                          </a:solidFill>
                          <a:effectLst/>
                        </a:rPr>
                        <a:t>[</a:t>
                      </a:r>
                      <a:r>
                        <a:rPr lang="en-GB" sz="1600" strike="sngStrike" baseline="0" dirty="0" smtClean="0">
                          <a:solidFill>
                            <a:srgbClr val="FF0000"/>
                          </a:solidFill>
                          <a:effectLst/>
                        </a:rPr>
                        <a:t> </a:t>
                      </a:r>
                      <a:r>
                        <a:rPr lang="en-GB" sz="1600" strike="sngStrike" baseline="0" dirty="0" err="1" smtClean="0">
                          <a:solidFill>
                            <a:srgbClr val="FF0000"/>
                          </a:solidFill>
                          <a:effectLst/>
                        </a:rPr>
                        <a:t>cIdx</a:t>
                      </a:r>
                      <a:r>
                        <a:rPr lang="en-GB" sz="1600" strike="sngStrike" baseline="0" dirty="0" smtClean="0">
                          <a:solidFill>
                            <a:srgbClr val="FF0000"/>
                          </a:solidFill>
                          <a:effectLst/>
                        </a:rPr>
                        <a:t> ][ </a:t>
                      </a:r>
                      <a:r>
                        <a:rPr lang="en-GB" sz="1600" strike="sngStrike" baseline="0" dirty="0" err="1" smtClean="0">
                          <a:solidFill>
                            <a:srgbClr val="FF0000"/>
                          </a:solidFill>
                          <a:effectLst/>
                        </a:rPr>
                        <a:t>rx</a:t>
                      </a:r>
                      <a:r>
                        <a:rPr lang="en-GB" sz="1600" strike="sngStrike" baseline="0" dirty="0" smtClean="0">
                          <a:solidFill>
                            <a:srgbClr val="FF0000"/>
                          </a:solidFill>
                          <a:effectLst/>
                        </a:rPr>
                        <a:t> ][ </a:t>
                      </a:r>
                      <a:r>
                        <a:rPr lang="en-GB" sz="1600" strike="sngStrike" baseline="0" dirty="0" err="1" smtClean="0">
                          <a:solidFill>
                            <a:srgbClr val="FF0000"/>
                          </a:solidFill>
                          <a:effectLst/>
                        </a:rPr>
                        <a:t>ry</a:t>
                      </a:r>
                      <a:r>
                        <a:rPr lang="en-GB" sz="1600" strike="sngStrike" baseline="0" dirty="0" smtClean="0">
                          <a:solidFill>
                            <a:srgbClr val="FF0000"/>
                          </a:solidFill>
                          <a:effectLst/>
                        </a:rPr>
                        <a:t> ]</a:t>
                      </a:r>
                      <a:endParaRPr lang="en-US" sz="1600" strike="sngStrike" dirty="0">
                        <a:solidFill>
                          <a:srgbClr val="FF0000"/>
                        </a:solidFill>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strike="sngStrike" dirty="0" err="1" smtClean="0">
                          <a:solidFill>
                            <a:srgbClr val="FF0000"/>
                          </a:solidFill>
                          <a:effectLst/>
                        </a:rPr>
                        <a:t>ae</a:t>
                      </a:r>
                      <a:r>
                        <a:rPr lang="en-GB" sz="1600" strike="sngStrike" dirty="0" smtClean="0">
                          <a:solidFill>
                            <a:srgbClr val="FF0000"/>
                          </a:solidFill>
                          <a:effectLst/>
                        </a:rPr>
                        <a:t>(v)</a:t>
                      </a:r>
                      <a:endParaRPr lang="en-US" sz="1600" b="1" strike="sngStrike" dirty="0">
                        <a:solidFill>
                          <a:srgbClr val="FF0000"/>
                        </a:solidFill>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if( </a:t>
                      </a:r>
                      <a:r>
                        <a:rPr lang="en-GB" sz="1600" dirty="0" err="1">
                          <a:effectLst/>
                        </a:rPr>
                        <a:t>sao_type_idx</a:t>
                      </a:r>
                      <a:r>
                        <a:rPr lang="en-GB" sz="1600" dirty="0">
                          <a:effectLst/>
                        </a:rPr>
                        <a:t>[ </a:t>
                      </a:r>
                      <a:r>
                        <a:rPr lang="en-GB" sz="1600" dirty="0" err="1">
                          <a:effectLst/>
                        </a:rPr>
                        <a:t>cIdx</a:t>
                      </a:r>
                      <a:r>
                        <a:rPr lang="en-GB" sz="1600" dirty="0">
                          <a:effectLst/>
                        </a:rPr>
                        <a:t> ][ </a:t>
                      </a:r>
                      <a:r>
                        <a:rPr lang="en-GB" sz="1600" dirty="0" err="1">
                          <a:effectLst/>
                        </a:rPr>
                        <a:t>rx</a:t>
                      </a:r>
                      <a:r>
                        <a:rPr lang="en-GB" sz="1600" dirty="0">
                          <a:effectLst/>
                        </a:rPr>
                        <a:t> ][ </a:t>
                      </a:r>
                      <a:r>
                        <a:rPr lang="en-GB" sz="1600" dirty="0" err="1">
                          <a:effectLst/>
                        </a:rPr>
                        <a:t>ry</a:t>
                      </a:r>
                      <a:r>
                        <a:rPr lang="en-GB" sz="1600" dirty="0">
                          <a:effectLst/>
                        </a:rPr>
                        <a:t> ] != 0 )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 </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for( </a:t>
                      </a:r>
                      <a:r>
                        <a:rPr lang="en-GB" sz="1600" dirty="0" err="1">
                          <a:effectLst/>
                        </a:rPr>
                        <a:t>i</a:t>
                      </a:r>
                      <a:r>
                        <a:rPr lang="en-GB" sz="1600" dirty="0">
                          <a:effectLst/>
                        </a:rPr>
                        <a:t> = 0; </a:t>
                      </a:r>
                      <a:r>
                        <a:rPr lang="en-GB" sz="1600" dirty="0" err="1">
                          <a:effectLst/>
                        </a:rPr>
                        <a:t>i</a:t>
                      </a:r>
                      <a:r>
                        <a:rPr lang="en-GB" sz="1600" dirty="0">
                          <a:effectLst/>
                        </a:rPr>
                        <a:t> &lt; 4; </a:t>
                      </a:r>
                      <a:r>
                        <a:rPr lang="en-GB" sz="1600" dirty="0" err="1">
                          <a:effectLst/>
                        </a:rPr>
                        <a:t>i</a:t>
                      </a: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 </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dirty="0" err="1">
                          <a:effectLst/>
                        </a:rPr>
                        <a:t>sao_offset</a:t>
                      </a:r>
                      <a:r>
                        <a:rPr lang="en-GB" sz="1600" dirty="0">
                          <a:effectLst/>
                        </a:rPr>
                        <a:t>[ </a:t>
                      </a:r>
                      <a:r>
                        <a:rPr lang="en-GB" sz="1600" dirty="0" err="1">
                          <a:effectLst/>
                        </a:rPr>
                        <a:t>cIdx</a:t>
                      </a:r>
                      <a:r>
                        <a:rPr lang="en-GB" sz="1600" dirty="0">
                          <a:effectLst/>
                        </a:rPr>
                        <a:t> ][ </a:t>
                      </a:r>
                      <a:r>
                        <a:rPr lang="en-GB" sz="1600" dirty="0" err="1">
                          <a:effectLst/>
                        </a:rPr>
                        <a:t>rx</a:t>
                      </a:r>
                      <a:r>
                        <a:rPr lang="en-GB" sz="1600" dirty="0">
                          <a:effectLst/>
                        </a:rPr>
                        <a:t> ][ </a:t>
                      </a:r>
                      <a:r>
                        <a:rPr lang="en-GB" sz="1600" dirty="0" err="1">
                          <a:effectLst/>
                        </a:rPr>
                        <a:t>ry</a:t>
                      </a:r>
                      <a:r>
                        <a:rPr lang="en-GB" sz="1600" dirty="0">
                          <a:effectLst/>
                        </a:rPr>
                        <a:t> ][ </a:t>
                      </a:r>
                      <a:r>
                        <a:rPr lang="en-GB" sz="1600" dirty="0" err="1">
                          <a:effectLst/>
                        </a:rPr>
                        <a:t>i</a:t>
                      </a: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ae(v)</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 </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if( </a:t>
                      </a:r>
                      <a:r>
                        <a:rPr lang="en-GB" sz="1600" dirty="0" err="1">
                          <a:effectLst/>
                        </a:rPr>
                        <a:t>sao_type_idx</a:t>
                      </a:r>
                      <a:r>
                        <a:rPr lang="en-GB" sz="1600" dirty="0">
                          <a:effectLst/>
                        </a:rPr>
                        <a:t>[ </a:t>
                      </a:r>
                      <a:r>
                        <a:rPr lang="en-GB" sz="1600" dirty="0" err="1">
                          <a:effectLst/>
                        </a:rPr>
                        <a:t>cIdx</a:t>
                      </a:r>
                      <a:r>
                        <a:rPr lang="en-GB" sz="1600" dirty="0">
                          <a:effectLst/>
                        </a:rPr>
                        <a:t> ][ </a:t>
                      </a:r>
                      <a:r>
                        <a:rPr lang="en-GB" sz="1600" dirty="0" err="1">
                          <a:effectLst/>
                        </a:rPr>
                        <a:t>rx</a:t>
                      </a:r>
                      <a:r>
                        <a:rPr lang="en-GB" sz="1600" dirty="0">
                          <a:effectLst/>
                        </a:rPr>
                        <a:t> ][ </a:t>
                      </a:r>
                      <a:r>
                        <a:rPr lang="en-GB" sz="1600" dirty="0" err="1">
                          <a:effectLst/>
                        </a:rPr>
                        <a:t>ry</a:t>
                      </a:r>
                      <a:r>
                        <a:rPr lang="en-GB" sz="1600" dirty="0">
                          <a:effectLst/>
                        </a:rPr>
                        <a:t> ] = = 5 )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dirty="0">
                          <a:effectLst/>
                        </a:rPr>
                        <a:t> </a:t>
                      </a:r>
                      <a:endParaRPr lang="en-US" sz="1600" b="1" dirty="0">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for( </a:t>
                      </a:r>
                      <a:r>
                        <a:rPr lang="en-GB" sz="1600" dirty="0" err="1">
                          <a:effectLst/>
                        </a:rPr>
                        <a:t>i</a:t>
                      </a:r>
                      <a:r>
                        <a:rPr lang="en-GB" sz="1600" dirty="0">
                          <a:effectLst/>
                        </a:rPr>
                        <a:t> = 0; </a:t>
                      </a:r>
                      <a:r>
                        <a:rPr lang="en-GB" sz="1600" dirty="0" err="1">
                          <a:effectLst/>
                        </a:rPr>
                        <a:t>i</a:t>
                      </a:r>
                      <a:r>
                        <a:rPr lang="en-GB" sz="1600" dirty="0">
                          <a:effectLst/>
                        </a:rPr>
                        <a:t> &lt; 4; </a:t>
                      </a:r>
                      <a:r>
                        <a:rPr lang="en-GB" sz="1600" dirty="0" err="1">
                          <a:effectLst/>
                        </a:rPr>
                        <a:t>i</a:t>
                      </a:r>
                      <a:r>
                        <a:rPr lang="en-GB" sz="1600" dirty="0">
                          <a:effectLst/>
                        </a:rPr>
                        <a:t>++ )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 </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effectLst/>
                        </a:rPr>
                        <a:t>			if( sao_offset[ cIdx ][ rx ][ ry ] ! = 0 )</a:t>
                      </a:r>
                      <a:endParaRPr lang="en-US" sz="16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 </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effectLst/>
                        </a:rPr>
                        <a:t>				sao_offset_sign[ cIdx ][ rx ][ ry ][ i ]</a:t>
                      </a:r>
                      <a:endParaRPr lang="en-US" sz="16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ae(v)</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effectLst/>
                        </a:rPr>
                        <a:t>		}</a:t>
                      </a:r>
                      <a:endParaRPr lang="en-US" sz="16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a:effectLst/>
                        </a:rPr>
                        <a:t> </a:t>
                      </a:r>
                      <a:endParaRPr lang="en-US" sz="1600" b="1">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highlight>
                            <a:srgbClr val="FFFF00"/>
                          </a:highlight>
                        </a:rPr>
                        <a:t>		</a:t>
                      </a:r>
                      <a:r>
                        <a:rPr lang="en-GB" sz="1600" dirty="0" err="1">
                          <a:effectLst/>
                          <a:highlight>
                            <a:srgbClr val="FFFF00"/>
                          </a:highlight>
                        </a:rPr>
                        <a:t>sao_band_position</a:t>
                      </a:r>
                      <a:r>
                        <a:rPr lang="en-GB" sz="1600" dirty="0">
                          <a:effectLst/>
                          <a:highlight>
                            <a:srgbClr val="FFFF00"/>
                          </a:highlight>
                        </a:rPr>
                        <a:t>[ </a:t>
                      </a:r>
                      <a:r>
                        <a:rPr lang="en-GB" sz="1600" dirty="0" err="1">
                          <a:effectLst/>
                          <a:highlight>
                            <a:srgbClr val="FFFF00"/>
                          </a:highlight>
                        </a:rPr>
                        <a:t>cIdx</a:t>
                      </a:r>
                      <a:r>
                        <a:rPr lang="en-GB" sz="1600" dirty="0">
                          <a:effectLst/>
                          <a:highlight>
                            <a:srgbClr val="FFFF00"/>
                          </a:highlight>
                        </a:rPr>
                        <a:t> ][ </a:t>
                      </a:r>
                      <a:r>
                        <a:rPr lang="en-GB" sz="1600" dirty="0" err="1">
                          <a:effectLst/>
                          <a:highlight>
                            <a:srgbClr val="FFFF00"/>
                          </a:highlight>
                        </a:rPr>
                        <a:t>rx</a:t>
                      </a:r>
                      <a:r>
                        <a:rPr lang="en-GB" sz="1600" dirty="0">
                          <a:effectLst/>
                          <a:highlight>
                            <a:srgbClr val="FFFF00"/>
                          </a:highlight>
                        </a:rPr>
                        <a:t> ][ </a:t>
                      </a:r>
                      <a:r>
                        <a:rPr lang="en-GB" sz="1600" dirty="0" err="1">
                          <a:effectLst/>
                          <a:highlight>
                            <a:srgbClr val="FFFF00"/>
                          </a:highlight>
                        </a:rPr>
                        <a:t>ry</a:t>
                      </a:r>
                      <a:r>
                        <a:rPr lang="en-GB" sz="1600" dirty="0">
                          <a:effectLst/>
                          <a:highlight>
                            <a:srgbClr val="FFFF00"/>
                          </a:highlight>
                        </a:rPr>
                        <a:t>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dirty="0" err="1">
                          <a:effectLst/>
                          <a:highlight>
                            <a:srgbClr val="FFFF00"/>
                          </a:highlight>
                        </a:rPr>
                        <a:t>ae</a:t>
                      </a:r>
                      <a:r>
                        <a:rPr lang="en-GB" sz="1600" dirty="0">
                          <a:effectLst/>
                          <a:highlight>
                            <a:srgbClr val="FFFF00"/>
                          </a:highlight>
                        </a:rPr>
                        <a:t>(v) </a:t>
                      </a:r>
                      <a:endParaRPr lang="en-US" sz="1600" b="1" dirty="0">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endParaRPr lang="en-US" sz="16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dirty="0">
                          <a:effectLst/>
                        </a:rPr>
                        <a:t> </a:t>
                      </a:r>
                      <a:endParaRPr lang="en-US" sz="1600" b="1" dirty="0">
                        <a:effectLst/>
                        <a:latin typeface="Times New Roman"/>
                        <a:ea typeface="Malgun Gothic"/>
                      </a:endParaRPr>
                    </a:p>
                  </a:txBody>
                  <a:tcPr marL="68580" marR="68580" marT="0" marB="0"/>
                </a:tc>
              </a:tr>
              <a:tr h="290513">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a:effectLst/>
                        </a:rPr>
                        <a:t>}</a:t>
                      </a:r>
                      <a:endParaRPr lang="en-US" sz="16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600" dirty="0">
                          <a:effectLst/>
                        </a:rPr>
                        <a:t> </a:t>
                      </a:r>
                      <a:endParaRPr lang="en-US" sz="1600" b="1" dirty="0">
                        <a:effectLst/>
                        <a:latin typeface="Times New Roman"/>
                        <a:ea typeface="Malgun Gothic"/>
                      </a:endParaRPr>
                    </a:p>
                  </a:txBody>
                  <a:tcPr marL="68580" marR="68580" marT="0" marB="0"/>
                </a:tc>
              </a:tr>
            </a:tbl>
          </a:graphicData>
        </a:graphic>
      </p:graphicFrame>
    </p:spTree>
    <p:extLst>
      <p:ext uri="{BB962C8B-B14F-4D97-AF65-F5344CB8AC3E}">
        <p14:creationId xmlns:p14="http://schemas.microsoft.com/office/powerpoint/2010/main" val="2107756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2050</TotalTime>
  <Words>174</Words>
  <Application>Microsoft Office PowerPoint</Application>
  <PresentationFormat>On-screen Show (4:3)</PresentationFormat>
  <Paragraphs>105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AhG6: Bypass bins grouping in SAO  JCTVC-J0054</vt:lpstr>
      <vt:lpstr>Introduction</vt:lpstr>
      <vt:lpstr>Technical description</vt:lpstr>
      <vt:lpstr>Performance</vt:lpstr>
      <vt:lpstr>PowerPoint Presentation</vt:lpstr>
      <vt:lpstr>Working draft text change</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135</cp:revision>
  <dcterms:created xsi:type="dcterms:W3CDTF">2011-12-07T01:29:30Z</dcterms:created>
  <dcterms:modified xsi:type="dcterms:W3CDTF">2012-07-10T14:17:19Z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