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2" r:id="rId1"/>
  </p:sldMasterIdLst>
  <p:sldIdLst>
    <p:sldId id="256" r:id="rId2"/>
    <p:sldId id="261" r:id="rId3"/>
    <p:sldId id="262" r:id="rId4"/>
    <p:sldId id="263" r:id="rId5"/>
    <p:sldId id="260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03AD"/>
    <a:srgbClr val="FF7C80"/>
    <a:srgbClr val="BCF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직사각형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직사각형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직사각형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직사각형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1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1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1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Cambria Math" pitchFamily="18" charset="0"/>
                <a:ea typeface="Cambria Math" pitchFamily="18" charset="0"/>
              </a:rPr>
              <a:t>Encoder modification for SAO</a:t>
            </a:r>
            <a:endParaRPr lang="ko-KR" altLang="en-US" dirty="0">
              <a:latin typeface="Cambria Math" pitchFamily="18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altLang="ko-KR" dirty="0" smtClean="0"/>
              <a:t>E. </a:t>
            </a:r>
            <a:r>
              <a:rPr lang="en-CA" altLang="ko-KR" dirty="0" err="1" smtClean="0"/>
              <a:t>Alshina</a:t>
            </a:r>
            <a:r>
              <a:rPr lang="en-CA" altLang="ko-KR" dirty="0" smtClean="0"/>
              <a:t>, A. </a:t>
            </a:r>
            <a:r>
              <a:rPr lang="en-CA" altLang="ko-KR" dirty="0" err="1" smtClean="0"/>
              <a:t>Alshin</a:t>
            </a:r>
            <a:r>
              <a:rPr lang="en-CA" altLang="ko-KR" dirty="0" smtClean="0"/>
              <a:t>, J.H. Park</a:t>
            </a:r>
          </a:p>
          <a:p>
            <a:r>
              <a:rPr lang="en-CA" altLang="ko-KR" dirty="0" smtClean="0"/>
              <a:t>Samsung Electronics Ltd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I0184: Encoder modification for SAO interleaving mode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14810" y="2285992"/>
            <a:ext cx="4749678" cy="4311360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dirty="0" smtClean="0"/>
              <a:t>I0184:</a:t>
            </a:r>
          </a:p>
          <a:p>
            <a:pPr lvl="1"/>
            <a:r>
              <a:rPr lang="en-US" altLang="ko-KR" dirty="0" smtClean="0"/>
              <a:t>Count hit-ratio of LCU with SAO off (</a:t>
            </a:r>
            <a:r>
              <a:rPr lang="en-US" altLang="ko-KR" b="1" dirty="0" err="1" smtClean="0"/>
              <a:t>hr_sao_off</a:t>
            </a:r>
            <a:r>
              <a:rPr lang="en-US" altLang="ko-KR" dirty="0" smtClean="0"/>
              <a:t>) at “depth_0”</a:t>
            </a:r>
          </a:p>
          <a:p>
            <a:pPr lvl="1"/>
            <a:r>
              <a:rPr lang="en-US" altLang="ko-KR" dirty="0" smtClean="0"/>
              <a:t>If </a:t>
            </a:r>
            <a:r>
              <a:rPr lang="en-US" altLang="ko-KR" b="1" dirty="0" err="1"/>
              <a:t>hr_sao_off</a:t>
            </a:r>
            <a:r>
              <a:rPr lang="en-US" altLang="ko-KR" b="1" dirty="0"/>
              <a:t> </a:t>
            </a:r>
            <a:r>
              <a:rPr lang="en-US" altLang="ko-KR" dirty="0" smtClean="0"/>
              <a:t>&gt; 75% then SAO if off for </a:t>
            </a:r>
            <a:r>
              <a:rPr lang="en-US" altLang="ko-KR" dirty="0" err="1" smtClean="0"/>
              <a:t>Y&amp;Cb&amp;Cr</a:t>
            </a:r>
            <a:r>
              <a:rPr lang="en-US" altLang="ko-KR" dirty="0" smtClean="0"/>
              <a:t> for whole pictures with depth_1,2,3</a:t>
            </a:r>
          </a:p>
          <a:p>
            <a:r>
              <a:rPr lang="en-US" altLang="ko-KR" dirty="0" smtClean="0"/>
              <a:t>Suggested:</a:t>
            </a:r>
          </a:p>
          <a:p>
            <a:pPr lvl="1"/>
            <a:r>
              <a:rPr lang="en-US" altLang="ko-KR" dirty="0" smtClean="0"/>
              <a:t>Count </a:t>
            </a:r>
            <a:r>
              <a:rPr lang="en-US" altLang="ko-KR" b="1" dirty="0" err="1" smtClean="0"/>
              <a:t>hr_sao_off_luma</a:t>
            </a:r>
            <a:r>
              <a:rPr lang="en-US" altLang="ko-KR" dirty="0" smtClean="0"/>
              <a:t> and </a:t>
            </a:r>
            <a:r>
              <a:rPr lang="en-US" altLang="ko-KR" b="1" dirty="0" err="1" smtClean="0"/>
              <a:t>hr_sao_off_chroma</a:t>
            </a:r>
            <a:r>
              <a:rPr lang="en-US" altLang="ko-KR" b="1" dirty="0" smtClean="0"/>
              <a:t> </a:t>
            </a:r>
            <a:r>
              <a:rPr lang="en-US" altLang="ko-KR" dirty="0" smtClean="0"/>
              <a:t>separately </a:t>
            </a:r>
          </a:p>
          <a:p>
            <a:pPr lvl="1"/>
            <a:r>
              <a:rPr lang="en-US" altLang="ko-KR" dirty="0"/>
              <a:t>If </a:t>
            </a:r>
            <a:r>
              <a:rPr lang="en-US" altLang="ko-KR" b="1" dirty="0" err="1" smtClean="0"/>
              <a:t>hr_sao_off_Luma</a:t>
            </a:r>
            <a:r>
              <a:rPr lang="en-US" altLang="ko-KR" b="1" dirty="0" smtClean="0"/>
              <a:t> </a:t>
            </a:r>
            <a:r>
              <a:rPr lang="en-US" altLang="ko-KR" dirty="0"/>
              <a:t>&gt; 75% then SAO if off for </a:t>
            </a:r>
            <a:r>
              <a:rPr lang="en-US" altLang="ko-KR" dirty="0" err="1" smtClean="0"/>
              <a:t>Luma</a:t>
            </a:r>
            <a:r>
              <a:rPr lang="en-US" altLang="ko-KR" dirty="0" smtClean="0"/>
              <a:t> at higher depth</a:t>
            </a:r>
          </a:p>
          <a:p>
            <a:pPr lvl="1"/>
            <a:r>
              <a:rPr lang="en-US" altLang="ko-KR" dirty="0"/>
              <a:t>If </a:t>
            </a:r>
            <a:r>
              <a:rPr lang="en-US" altLang="ko-KR" b="1" dirty="0" err="1" smtClean="0"/>
              <a:t>hr_sao_off_Chroma</a:t>
            </a:r>
            <a:r>
              <a:rPr lang="en-US" altLang="ko-KR" b="1" dirty="0" smtClean="0"/>
              <a:t> </a:t>
            </a:r>
            <a:r>
              <a:rPr lang="en-US" altLang="ko-KR" dirty="0"/>
              <a:t>&gt; </a:t>
            </a:r>
            <a:r>
              <a:rPr lang="en-US" altLang="ko-KR" dirty="0" smtClean="0"/>
              <a:t>50% </a:t>
            </a:r>
            <a:r>
              <a:rPr lang="en-US" altLang="ko-KR" dirty="0"/>
              <a:t>then SAO if off for </a:t>
            </a:r>
            <a:r>
              <a:rPr lang="en-US" altLang="ko-KR" dirty="0" smtClean="0"/>
              <a:t>Chroma at </a:t>
            </a:r>
            <a:r>
              <a:rPr lang="en-US" altLang="ko-KR" dirty="0"/>
              <a:t>higher </a:t>
            </a:r>
            <a:r>
              <a:rPr lang="en-US" altLang="ko-KR" dirty="0" smtClean="0"/>
              <a:t>depth</a:t>
            </a:r>
            <a:endParaRPr lang="en-US" altLang="ko-KR" dirty="0"/>
          </a:p>
        </p:txBody>
      </p:sp>
      <p:sp>
        <p:nvSpPr>
          <p:cNvPr id="4" name="정육면체 3"/>
          <p:cNvSpPr/>
          <p:nvPr/>
        </p:nvSpPr>
        <p:spPr>
          <a:xfrm>
            <a:off x="642910" y="2357430"/>
            <a:ext cx="142876" cy="92869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정육면체 4"/>
          <p:cNvSpPr/>
          <p:nvPr/>
        </p:nvSpPr>
        <p:spPr>
          <a:xfrm>
            <a:off x="2857488" y="2357430"/>
            <a:ext cx="142876" cy="92869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정육면체 5"/>
          <p:cNvSpPr/>
          <p:nvPr/>
        </p:nvSpPr>
        <p:spPr>
          <a:xfrm>
            <a:off x="1785918" y="3357562"/>
            <a:ext cx="142876" cy="92869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정육면체 6"/>
          <p:cNvSpPr/>
          <p:nvPr/>
        </p:nvSpPr>
        <p:spPr>
          <a:xfrm>
            <a:off x="1071538" y="4357694"/>
            <a:ext cx="142876" cy="92869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정육면체 7"/>
          <p:cNvSpPr/>
          <p:nvPr/>
        </p:nvSpPr>
        <p:spPr>
          <a:xfrm>
            <a:off x="2643174" y="4357694"/>
            <a:ext cx="142876" cy="92869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육면체 8"/>
          <p:cNvSpPr/>
          <p:nvPr/>
        </p:nvSpPr>
        <p:spPr>
          <a:xfrm>
            <a:off x="785786" y="5500702"/>
            <a:ext cx="142876" cy="92869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육면체 9"/>
          <p:cNvSpPr/>
          <p:nvPr/>
        </p:nvSpPr>
        <p:spPr>
          <a:xfrm>
            <a:off x="1500166" y="5500702"/>
            <a:ext cx="142876" cy="92869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정육면체 10"/>
          <p:cNvSpPr/>
          <p:nvPr/>
        </p:nvSpPr>
        <p:spPr>
          <a:xfrm>
            <a:off x="2214546" y="5500702"/>
            <a:ext cx="142876" cy="92869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정육면체 11"/>
          <p:cNvSpPr/>
          <p:nvPr/>
        </p:nvSpPr>
        <p:spPr>
          <a:xfrm>
            <a:off x="3143240" y="5500702"/>
            <a:ext cx="142876" cy="92869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3357554" y="2571744"/>
            <a:ext cx="106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depth_0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357554" y="3571876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depth_1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57554" y="457200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depth_2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428992" y="5500702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depth_3</a:t>
            </a:r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000364" y="2214554"/>
            <a:ext cx="5341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>
                <a:solidFill>
                  <a:srgbClr val="00B0F0"/>
                </a:solidFill>
              </a:rPr>
              <a:t>7%</a:t>
            </a:r>
          </a:p>
          <a:p>
            <a:r>
              <a:rPr lang="en-US" altLang="ko-KR" sz="1100" dirty="0" smtClean="0">
                <a:solidFill>
                  <a:srgbClr val="00B050"/>
                </a:solidFill>
              </a:rPr>
              <a:t>100%</a:t>
            </a:r>
            <a:endParaRPr lang="ko-KR" altLang="en-US" sz="1100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5786" y="2214554"/>
            <a:ext cx="4619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>
                <a:solidFill>
                  <a:srgbClr val="00B0F0"/>
                </a:solidFill>
              </a:rPr>
              <a:t>0%</a:t>
            </a:r>
          </a:p>
          <a:p>
            <a:r>
              <a:rPr lang="en-US" altLang="ko-KR" sz="1100" dirty="0" smtClean="0">
                <a:solidFill>
                  <a:srgbClr val="00B050"/>
                </a:solidFill>
              </a:rPr>
              <a:t>28%</a:t>
            </a:r>
            <a:endParaRPr lang="ko-KR" altLang="en-US" sz="1100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28794" y="3286124"/>
            <a:ext cx="5341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>
                <a:solidFill>
                  <a:srgbClr val="00B0F0"/>
                </a:solidFill>
              </a:rPr>
              <a:t>32%</a:t>
            </a:r>
          </a:p>
          <a:p>
            <a:r>
              <a:rPr lang="en-US" altLang="ko-KR" sz="1100" dirty="0" smtClean="0">
                <a:solidFill>
                  <a:srgbClr val="00B050"/>
                </a:solidFill>
              </a:rPr>
              <a:t>100%</a:t>
            </a:r>
            <a:endParaRPr lang="ko-KR" altLang="en-US" sz="1100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86050" y="4283997"/>
            <a:ext cx="5341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>
                <a:solidFill>
                  <a:srgbClr val="00B0F0"/>
                </a:solidFill>
              </a:rPr>
              <a:t>71%</a:t>
            </a:r>
          </a:p>
          <a:p>
            <a:r>
              <a:rPr lang="en-US" altLang="ko-KR" sz="1100" dirty="0" smtClean="0">
                <a:solidFill>
                  <a:srgbClr val="00B050"/>
                </a:solidFill>
              </a:rPr>
              <a:t>100%</a:t>
            </a:r>
            <a:endParaRPr lang="ko-KR" altLang="en-US" sz="1100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14414" y="4286256"/>
            <a:ext cx="5341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>
                <a:solidFill>
                  <a:srgbClr val="00B0F0"/>
                </a:solidFill>
              </a:rPr>
              <a:t>42%</a:t>
            </a:r>
          </a:p>
          <a:p>
            <a:r>
              <a:rPr lang="en-US" altLang="ko-KR" sz="1100" dirty="0" smtClean="0">
                <a:solidFill>
                  <a:srgbClr val="00B050"/>
                </a:solidFill>
              </a:rPr>
              <a:t>100%</a:t>
            </a:r>
            <a:endParaRPr lang="ko-KR" altLang="en-US" sz="1100" dirty="0">
              <a:solidFill>
                <a:srgbClr val="00B050"/>
              </a:solidFill>
            </a:endParaRPr>
          </a:p>
        </p:txBody>
      </p:sp>
      <p:cxnSp>
        <p:nvCxnSpPr>
          <p:cNvPr id="32" name="직선 화살표 연결선 31"/>
          <p:cNvCxnSpPr/>
          <p:nvPr/>
        </p:nvCxnSpPr>
        <p:spPr>
          <a:xfrm rot="10800000" flipV="1">
            <a:off x="2143108" y="2857496"/>
            <a:ext cx="571504" cy="357190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/>
          <p:cNvCxnSpPr/>
          <p:nvPr/>
        </p:nvCxnSpPr>
        <p:spPr>
          <a:xfrm rot="10800000" flipV="1">
            <a:off x="1142976" y="3857628"/>
            <a:ext cx="500066" cy="428628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/>
          <p:nvPr/>
        </p:nvCxnSpPr>
        <p:spPr>
          <a:xfrm rot="5400000">
            <a:off x="607191" y="5036355"/>
            <a:ext cx="571504" cy="214314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화살표 연결선 37"/>
          <p:cNvCxnSpPr/>
          <p:nvPr/>
        </p:nvCxnSpPr>
        <p:spPr>
          <a:xfrm rot="16200000" flipH="1">
            <a:off x="1107257" y="5036355"/>
            <a:ext cx="571504" cy="214313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/>
          <p:nvPr/>
        </p:nvCxnSpPr>
        <p:spPr>
          <a:xfrm rot="16200000" flipH="1">
            <a:off x="2678893" y="5107794"/>
            <a:ext cx="571504" cy="214313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/>
          <p:nvPr/>
        </p:nvCxnSpPr>
        <p:spPr>
          <a:xfrm rot="5400000">
            <a:off x="2178827" y="5107793"/>
            <a:ext cx="571504" cy="214314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/>
          <p:nvPr/>
        </p:nvCxnSpPr>
        <p:spPr>
          <a:xfrm>
            <a:off x="2000232" y="3786190"/>
            <a:ext cx="571504" cy="500066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323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351437"/>
              </p:ext>
            </p:extLst>
          </p:nvPr>
        </p:nvGraphicFramePr>
        <p:xfrm>
          <a:off x="3779912" y="764704"/>
          <a:ext cx="5040561" cy="58023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9449"/>
                <a:gridCol w="702078"/>
                <a:gridCol w="686980"/>
                <a:gridCol w="701498"/>
                <a:gridCol w="702078"/>
                <a:gridCol w="686980"/>
                <a:gridCol w="701498"/>
              </a:tblGrid>
              <a:tr h="181143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43841" marR="43841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Random Access Main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Random Access HE10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143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Y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Class A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-0.2%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Class B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0.2%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Class C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-0.1%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Class D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-0.5%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-0.3%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Overall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</a:rPr>
                        <a:t>-0.3%</a:t>
                      </a:r>
                      <a:endParaRPr lang="en-US" sz="12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-0.1%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-0.1%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-0.2%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-0.1%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-0.1%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Class F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0.0%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-0.2%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2355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Enc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Time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99%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5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Dec </a:t>
                      </a:r>
                      <a:r>
                        <a:rPr lang="en-US" sz="1200" dirty="0" smtClean="0">
                          <a:effectLst/>
                        </a:rPr>
                        <a:t>Time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98%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143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43841" marR="43841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Low delay B Main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Low delay B HE10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14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V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Y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Class B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0.3%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-0.1%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0.1%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0.4%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Class C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0.2%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-0.1%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0.0%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Class D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-0.2%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Class E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0.0%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0.0%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0.3%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Overall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-0.1%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0.0%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0.1%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-0.1%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-0.1%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0.1%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Class F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-0.3%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0.2%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0.4%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0.5%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1.0%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2355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 err="1" smtClean="0">
                          <a:effectLst/>
                        </a:rPr>
                        <a:t>Enc</a:t>
                      </a:r>
                      <a:r>
                        <a:rPr lang="en-US" sz="1200" dirty="0" smtClean="0">
                          <a:effectLst/>
                        </a:rPr>
                        <a:t> Time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5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 smtClean="0">
                          <a:effectLst/>
                        </a:rPr>
                        <a:t>Dec Time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102%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143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43841" marR="43841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Low delay P Main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Low delay P HE10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14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U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Class B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-0.5%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0.4%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-0.1%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0.3%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0.0%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Class C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0.2%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-0.1%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0.0%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Class D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0.2%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0.1%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-1.0%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Class E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0.2%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Overall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-0.4%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0.1%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0.0%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-0.2%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0.1%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-0.2%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181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Class F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0.3%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-0.3%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0.1%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-0.1%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  <a:tr h="2355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Enc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Time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99%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5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Dec </a:t>
                      </a:r>
                      <a:r>
                        <a:rPr lang="en-US" sz="1200" dirty="0" smtClean="0">
                          <a:effectLst/>
                        </a:rPr>
                        <a:t>Time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102%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348676"/>
              </p:ext>
            </p:extLst>
          </p:nvPr>
        </p:nvGraphicFramePr>
        <p:xfrm>
          <a:off x="179512" y="2249488"/>
          <a:ext cx="3269836" cy="747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2628"/>
                <a:gridCol w="778196"/>
                <a:gridCol w="761460"/>
                <a:gridCol w="777552"/>
              </a:tblGrid>
              <a:tr h="249155">
                <a:tc rowSpan="2"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0" dirty="0" smtClean="0">
                          <a:effectLst/>
                        </a:rPr>
                        <a:t>Average BD-rate</a:t>
                      </a:r>
                      <a:endParaRPr lang="en-US" sz="1600" b="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/>
                          <a:latin typeface="Times New Roman"/>
                        </a:rPr>
                        <a:t>Y</a:t>
                      </a:r>
                      <a:endParaRPr lang="en-US" sz="1600" dirty="0">
                        <a:effectLst/>
                        <a:latin typeface="Times New Roman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/>
                          <a:latin typeface="Times New Roman"/>
                        </a:rPr>
                        <a:t>U</a:t>
                      </a:r>
                      <a:endParaRPr lang="en-US" sz="1600" dirty="0">
                        <a:effectLst/>
                        <a:latin typeface="Times New Roman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/>
                          <a:latin typeface="Times New Roman"/>
                        </a:rPr>
                        <a:t>V</a:t>
                      </a:r>
                      <a:endParaRPr lang="en-US" sz="1600" dirty="0">
                        <a:effectLst/>
                        <a:latin typeface="Times New Roman"/>
                      </a:endParaRPr>
                    </a:p>
                  </a:txBody>
                  <a:tcPr marL="43841" marR="43841" marT="0" marB="0" anchor="b"/>
                </a:tc>
              </a:tr>
              <a:tr h="498309">
                <a:tc vMerge="1"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-0.2%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3841" marR="43841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9469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Bins statistics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4612809"/>
              </p:ext>
            </p:extLst>
          </p:nvPr>
        </p:nvGraphicFramePr>
        <p:xfrm>
          <a:off x="251520" y="2348880"/>
          <a:ext cx="4104455" cy="14401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0891"/>
                <a:gridCol w="820891"/>
                <a:gridCol w="820891"/>
                <a:gridCol w="820891"/>
                <a:gridCol w="820891"/>
              </a:tblGrid>
              <a:tr h="205737">
                <a:tc rowSpan="2"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40348" marR="40348" marT="0" marB="0" anchor="b"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Total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SAO 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ctx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bp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ctx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bp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</a:tr>
              <a:tr h="20573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AI Main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100.00%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100.00%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100.00%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100.00%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</a:tr>
              <a:tr h="20573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RA Main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97.91%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99.99%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47.01%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98.03%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</a:tr>
              <a:tr h="20573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LB Main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99.38%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99.98%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78.35%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101.73%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</a:tr>
              <a:tr h="20573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LP Main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99.15%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99.82%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78.54%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100.70%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</a:tr>
              <a:tr h="20573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Average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99.11%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99.95%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75.97%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100.12%</a:t>
                      </a:r>
                      <a:endParaRPr lang="en-US" sz="12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40348" marR="40348" marT="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502926"/>
              </p:ext>
            </p:extLst>
          </p:nvPr>
        </p:nvGraphicFramePr>
        <p:xfrm>
          <a:off x="179512" y="4005064"/>
          <a:ext cx="4176465" cy="1393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5293"/>
                <a:gridCol w="835293"/>
                <a:gridCol w="835293"/>
                <a:gridCol w="835293"/>
                <a:gridCol w="835293"/>
              </a:tblGrid>
              <a:tr h="126483">
                <a:tc rowSpan="2"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kumimoji="0" lang="en-US" sz="12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865" marR="62865" marT="0" marB="0" anchor="b"/>
                </a:tc>
                <a:tc gridSpan="2"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SAO </a:t>
                      </a: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4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ctx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bp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ctx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bp</a:t>
                      </a:r>
                    </a:p>
                  </a:txBody>
                  <a:tcPr marL="62865" marR="62865" marT="0" marB="0" anchor="b"/>
                </a:tc>
              </a:tr>
              <a:tr h="211172"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 HE10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100.00%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100.00%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100.00%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100.00%</a:t>
                      </a:r>
                    </a:p>
                  </a:txBody>
                  <a:tcPr marL="62865" marR="62865" marT="0" marB="0" anchor="b"/>
                </a:tc>
              </a:tr>
              <a:tr h="211172"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 HE10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98.54%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100.00%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42.83%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100.22%</a:t>
                      </a:r>
                    </a:p>
                  </a:txBody>
                  <a:tcPr marL="62865" marR="62865" marT="0" marB="0" anchor="b"/>
                </a:tc>
              </a:tr>
              <a:tr h="211172"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LB HE10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99.74%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99.99%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84.21%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102.51%</a:t>
                      </a:r>
                    </a:p>
                  </a:txBody>
                  <a:tcPr marL="62865" marR="62865" marT="0" marB="0" anchor="b"/>
                </a:tc>
              </a:tr>
              <a:tr h="211172"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LP HE10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99.65%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99.91%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83.85%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100.00%</a:t>
                      </a:r>
                    </a:p>
                  </a:txBody>
                  <a:tcPr marL="62865" marR="62865" marT="0" marB="0" anchor="b"/>
                </a:tc>
              </a:tr>
              <a:tr h="126483"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99.48%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99.98%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77.72%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100.00%</a:t>
                      </a: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92080" y="2420888"/>
            <a:ext cx="316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Statistically: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23% </a:t>
            </a:r>
            <a:r>
              <a:rPr lang="en-US" dirty="0" err="1" smtClean="0"/>
              <a:t>ctx</a:t>
            </a:r>
            <a:r>
              <a:rPr lang="en-US" dirty="0" smtClean="0"/>
              <a:t> coded bins reduction for SAO syntax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0.7% overall </a:t>
            </a:r>
            <a:r>
              <a:rPr lang="en-US" dirty="0" err="1" smtClean="0"/>
              <a:t>ctx</a:t>
            </a:r>
            <a:r>
              <a:rPr lang="en-US" dirty="0" smtClean="0"/>
              <a:t> coded bins reduction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430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2249424"/>
            <a:ext cx="8003232" cy="3987888"/>
          </a:xfrm>
        </p:spPr>
        <p:txBody>
          <a:bodyPr>
            <a:normAutofit/>
          </a:bodyPr>
          <a:lstStyle/>
          <a:p>
            <a:pPr hangingPunct="0"/>
            <a:r>
              <a:rPr lang="en-CA" dirty="0"/>
              <a:t>Based on reported results:</a:t>
            </a:r>
            <a:endParaRPr lang="en-US" dirty="0"/>
          </a:p>
          <a:p>
            <a:pPr lvl="1" hangingPunct="0"/>
            <a:r>
              <a:rPr lang="en-CA" dirty="0"/>
              <a:t>0.2% </a:t>
            </a:r>
            <a:r>
              <a:rPr lang="en-CA" dirty="0" err="1"/>
              <a:t>Luma</a:t>
            </a:r>
            <a:r>
              <a:rPr lang="en-CA" dirty="0"/>
              <a:t> BD-rate gain without performance </a:t>
            </a:r>
            <a:r>
              <a:rPr lang="en-CA" dirty="0" smtClean="0"/>
              <a:t>  degradation </a:t>
            </a:r>
            <a:r>
              <a:rPr lang="en-CA" dirty="0"/>
              <a:t>for Chroma </a:t>
            </a:r>
            <a:endParaRPr lang="en-US" dirty="0"/>
          </a:p>
          <a:p>
            <a:pPr lvl="1" hangingPunct="0"/>
            <a:r>
              <a:rPr lang="en-CA" dirty="0"/>
              <a:t>23% reduction of SAO </a:t>
            </a:r>
            <a:r>
              <a:rPr lang="en-CA" dirty="0" err="1"/>
              <a:t>ctx</a:t>
            </a:r>
            <a:r>
              <a:rPr lang="en-CA" dirty="0"/>
              <a:t> coded bins (0.7% of </a:t>
            </a:r>
            <a:r>
              <a:rPr lang="en-CA" dirty="0" smtClean="0"/>
              <a:t>    total </a:t>
            </a:r>
            <a:r>
              <a:rPr lang="en-CA" dirty="0"/>
              <a:t>amount </a:t>
            </a:r>
            <a:r>
              <a:rPr lang="en-CA" dirty="0" err="1"/>
              <a:t>ctx</a:t>
            </a:r>
            <a:r>
              <a:rPr lang="en-CA" dirty="0"/>
              <a:t> bins) reduction</a:t>
            </a:r>
            <a:endParaRPr lang="en-US" dirty="0"/>
          </a:p>
          <a:p>
            <a:pPr marL="109728" indent="0" hangingPunct="0">
              <a:buNone/>
            </a:pPr>
            <a:r>
              <a:rPr lang="en-CA" dirty="0"/>
              <a:t>Samsung </a:t>
            </a:r>
            <a:r>
              <a:rPr lang="en-CA" dirty="0" smtClean="0"/>
              <a:t>recommends </a:t>
            </a:r>
            <a:r>
              <a:rPr lang="en-CA" dirty="0"/>
              <a:t>adoption of proposed </a:t>
            </a:r>
            <a:endParaRPr lang="en-CA" dirty="0" smtClean="0"/>
          </a:p>
          <a:p>
            <a:pPr marL="109728" indent="0" hangingPunct="0">
              <a:buNone/>
            </a:pPr>
            <a:r>
              <a:rPr lang="en-CA" smtClean="0"/>
              <a:t>SAO </a:t>
            </a:r>
            <a:r>
              <a:rPr lang="en-CA" dirty="0"/>
              <a:t>search strategy modification for </a:t>
            </a:r>
            <a:r>
              <a:rPr lang="en-CA"/>
              <a:t>next </a:t>
            </a:r>
            <a:endParaRPr lang="en-CA" smtClean="0"/>
          </a:p>
          <a:p>
            <a:pPr marL="109728" indent="0" hangingPunct="0">
              <a:buNone/>
            </a:pPr>
            <a:r>
              <a:rPr lang="en-CA" smtClean="0"/>
              <a:t>version </a:t>
            </a:r>
            <a:r>
              <a:rPr lang="en-CA" dirty="0"/>
              <a:t>of HM reference s/w.</a:t>
            </a:r>
            <a:endParaRPr lang="en-US" dirty="0"/>
          </a:p>
          <a:p>
            <a:pPr marL="109728" indent="0"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2647</TotalTime>
  <Words>703</Words>
  <Application>Microsoft Office PowerPoint</Application>
  <PresentationFormat>On-screen Show (4:3)</PresentationFormat>
  <Paragraphs>274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도시</vt:lpstr>
      <vt:lpstr>Encoder modification for SAO</vt:lpstr>
      <vt:lpstr>I0184: Encoder modification for SAO interleaving mode</vt:lpstr>
      <vt:lpstr>Test results</vt:lpstr>
      <vt:lpstr>Bins statistics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SAO activity for 10th JCTVC</dc:title>
  <dc:creator>Windows 사용자</dc:creator>
  <cp:lastModifiedBy>Lena</cp:lastModifiedBy>
  <cp:revision>134</cp:revision>
  <dcterms:created xsi:type="dcterms:W3CDTF">2012-05-30T02:48:30Z</dcterms:created>
  <dcterms:modified xsi:type="dcterms:W3CDTF">2012-07-11T10:44:35Z</dcterms:modified>
</cp:coreProperties>
</file>