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3AD"/>
    <a:srgbClr val="FF7C80"/>
    <a:srgbClr val="BCF62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7AC701F-FDE0-49BD-A446-251C4232DF06}" type="datetimeFigureOut">
              <a:rPr lang="ko-KR" altLang="en-US" smtClean="0"/>
              <a:pPr/>
              <a:t>2012-07-09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Cambria Math" pitchFamily="18" charset="0"/>
                <a:ea typeface="Cambria Math" pitchFamily="18" charset="0"/>
              </a:rPr>
              <a:t>AhG5: </a:t>
            </a:r>
            <a:r>
              <a:rPr lang="en-CA" altLang="ko-KR" b="1" dirty="0" smtClean="0">
                <a:latin typeface="Cambria Math" pitchFamily="18" charset="0"/>
                <a:ea typeface="Cambria Math" pitchFamily="18" charset="0"/>
              </a:rPr>
              <a:t>On bypass coding for SAO syntax elements</a:t>
            </a:r>
            <a:endParaRPr lang="ko-KR" altLang="en-US" dirty="0">
              <a:latin typeface="Cambria Math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ko-KR" dirty="0" smtClean="0"/>
              <a:t>E. </a:t>
            </a:r>
            <a:r>
              <a:rPr lang="en-CA" altLang="ko-KR" dirty="0" err="1" smtClean="0"/>
              <a:t>Alshina</a:t>
            </a:r>
            <a:r>
              <a:rPr lang="en-CA" altLang="ko-KR" dirty="0" smtClean="0"/>
              <a:t>, A. </a:t>
            </a:r>
            <a:r>
              <a:rPr lang="en-CA" altLang="ko-KR" dirty="0" err="1" smtClean="0"/>
              <a:t>Alshin</a:t>
            </a:r>
            <a:r>
              <a:rPr lang="en-CA" altLang="ko-KR" dirty="0" smtClean="0"/>
              <a:t>, J.H. </a:t>
            </a:r>
            <a:r>
              <a:rPr lang="en-CA" altLang="ko-KR" dirty="0" smtClean="0"/>
              <a:t>Park</a:t>
            </a:r>
          </a:p>
          <a:p>
            <a:r>
              <a:rPr lang="en-CA" altLang="ko-KR" dirty="0" smtClean="0"/>
              <a:t>Samsung Electronics Ltd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Issues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The worst case number of </a:t>
            </a:r>
            <a:r>
              <a:rPr lang="en-US" altLang="ko-KR" dirty="0" err="1" smtClean="0"/>
              <a:t>ctx</a:t>
            </a:r>
            <a:r>
              <a:rPr lang="en-US" altLang="ko-KR" dirty="0" smtClean="0"/>
              <a:t> coded bins is high</a:t>
            </a:r>
          </a:p>
          <a:p>
            <a:pPr lvl="1"/>
            <a:r>
              <a:rPr lang="en-US" altLang="ko-KR" dirty="0" smtClean="0"/>
              <a:t>Offsets magnitudes:</a:t>
            </a:r>
          </a:p>
          <a:p>
            <a:pPr lvl="2"/>
            <a:r>
              <a:rPr lang="en-US" altLang="ko-KR" dirty="0" smtClean="0"/>
              <a:t>MAIN: 0.33 bins/sample</a:t>
            </a:r>
          </a:p>
          <a:p>
            <a:pPr lvl="2"/>
            <a:r>
              <a:rPr lang="en-US" altLang="ko-KR" u="sng" dirty="0" smtClean="0"/>
              <a:t>HE10:1.45 bins/sample</a:t>
            </a:r>
          </a:p>
          <a:p>
            <a:pPr lvl="1"/>
            <a:r>
              <a:rPr lang="en-US" altLang="ko-KR" dirty="0" smtClean="0"/>
              <a:t>SAO types:</a:t>
            </a:r>
          </a:p>
          <a:p>
            <a:pPr lvl="2"/>
            <a:r>
              <a:rPr lang="en-US" altLang="ko-KR" dirty="0" smtClean="0"/>
              <a:t>0.07 bins/sample</a:t>
            </a:r>
          </a:p>
          <a:p>
            <a:r>
              <a:rPr lang="en-US" altLang="ko-KR" dirty="0" smtClean="0"/>
              <a:t>Total number of contexts is 8</a:t>
            </a:r>
          </a:p>
          <a:p>
            <a:pPr lvl="1"/>
            <a:r>
              <a:rPr lang="en-US" altLang="ko-KR" dirty="0" smtClean="0"/>
              <a:t>Offsets magnitudes</a:t>
            </a:r>
            <a:r>
              <a:rPr lang="en-US" altLang="ko-KR" dirty="0" smtClean="0"/>
              <a:t>: </a:t>
            </a:r>
          </a:p>
          <a:p>
            <a:pPr lvl="2"/>
            <a:r>
              <a:rPr lang="en-US" altLang="ko-KR" dirty="0" smtClean="0"/>
              <a:t>2 </a:t>
            </a:r>
            <a:r>
              <a:rPr lang="en-US" altLang="ko-KR" dirty="0" err="1" smtClean="0"/>
              <a:t>ctxs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</a:t>
            </a:r>
            <a:r>
              <a:rPr lang="en-US" altLang="ko-KR" dirty="0" smtClean="0"/>
              <a:t>types</a:t>
            </a:r>
            <a:r>
              <a:rPr lang="en-US" altLang="ko-KR" dirty="0" smtClean="0"/>
              <a:t>: </a:t>
            </a:r>
          </a:p>
          <a:p>
            <a:pPr lvl="2"/>
            <a:r>
              <a:rPr lang="en-US" altLang="ko-KR" dirty="0" smtClean="0"/>
              <a:t>2 </a:t>
            </a:r>
            <a:r>
              <a:rPr lang="en-US" altLang="ko-KR" dirty="0" err="1" smtClean="0"/>
              <a:t>ctxs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merge left flag: </a:t>
            </a:r>
          </a:p>
          <a:p>
            <a:pPr lvl="2"/>
            <a:r>
              <a:rPr lang="en-US" altLang="ko-KR" dirty="0" smtClean="0"/>
              <a:t>3 </a:t>
            </a:r>
            <a:r>
              <a:rPr lang="en-US" altLang="ko-KR" dirty="0" err="1" smtClean="0"/>
              <a:t>ctxs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merge up flag: </a:t>
            </a:r>
          </a:p>
          <a:p>
            <a:pPr lvl="2"/>
            <a:r>
              <a:rPr lang="en-US" altLang="ko-KR" dirty="0" smtClean="0"/>
              <a:t>1 </a:t>
            </a:r>
            <a:r>
              <a:rPr lang="en-US" altLang="ko-KR" dirty="0" err="1" smtClean="0"/>
              <a:t>ctx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8596" y="945962"/>
          <a:ext cx="8358246" cy="5290394"/>
        </p:xfrm>
        <a:graphic>
          <a:graphicData uri="http://schemas.openxmlformats.org/drawingml/2006/table">
            <a:tbl>
              <a:tblPr/>
              <a:tblGrid>
                <a:gridCol w="1714512"/>
                <a:gridCol w="785818"/>
                <a:gridCol w="1857388"/>
                <a:gridCol w="1357322"/>
                <a:gridCol w="1285884"/>
                <a:gridCol w="1357322"/>
              </a:tblGrid>
              <a:tr h="62695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ctx</a:t>
                      </a: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 by-pass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#</a:t>
                      </a:r>
                      <a:r>
                        <a:rPr lang="en-CA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ctxs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Worst case </a:t>
                      </a:r>
                      <a:r>
                        <a:rPr lang="en-CA" sz="1800" b="1" kern="100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ctx</a:t>
                      </a:r>
                      <a:endParaRPr lang="en-CA" sz="1800" b="1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 bins/sample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Y BD-rate, 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U BD-rate, 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V BD-rate, 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SAO merge 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left</a:t>
                      </a: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-1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1. 45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0.57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0.20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SAO merge 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up</a:t>
                      </a: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-1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1. 45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0.63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0.45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0.41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SAO 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type</a:t>
                      </a: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-2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1. 45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0.42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0.40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0.40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SAO magnitude </a:t>
                      </a:r>
                      <a:endParaRPr lang="en-CA" sz="18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CA" sz="1800" kern="100" baseline="30000" dirty="0" smtClean="0">
                          <a:latin typeface="Times New Roman"/>
                          <a:ea typeface="맑은 고딕"/>
                          <a:cs typeface="Times New Roman"/>
                        </a:rPr>
                        <a:t>th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bin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-1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1.41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-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0.09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SAO magnitude </a:t>
                      </a:r>
                      <a:endParaRPr lang="en-CA" sz="18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remaining 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bins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-1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0.07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0.24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0.27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SAO magnitude </a:t>
                      </a:r>
                      <a:endParaRPr lang="en-CA" sz="1800" b="1" kern="100" dirty="0" smtClean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 smtClean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all </a:t>
                      </a:r>
                      <a:r>
                        <a:rPr lang="en-CA" sz="1800" b="1" kern="100" dirty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bins</a:t>
                      </a:r>
                      <a:endParaRPr lang="ko-KR" sz="1800" b="1" kern="100" dirty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</a:t>
                      </a:r>
                      <a:endParaRPr lang="ko-KR" sz="1800" b="1" kern="100" dirty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b="1" kern="100" dirty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b="1" kern="100" dirty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0.07</a:t>
                      </a:r>
                      <a:endParaRPr lang="ko-KR" sz="1800" b="1" kern="100" dirty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 smtClean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0.05</a:t>
                      </a:r>
                      <a:endParaRPr lang="ko-KR" sz="1800" b="1" kern="100" dirty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 smtClean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0.16</a:t>
                      </a:r>
                      <a:endParaRPr lang="ko-KR" sz="1800" b="1" kern="100" dirty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 smtClean="0">
                          <a:solidFill>
                            <a:srgbClr val="2303AD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0.14</a:t>
                      </a:r>
                      <a:endParaRPr lang="ko-KR" sz="1800" b="1" kern="100" dirty="0">
                        <a:solidFill>
                          <a:srgbClr val="2303AD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All SAO syntax </a:t>
                      </a:r>
                      <a:endParaRPr lang="en-CA" sz="18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elements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-8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0.00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0.51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0.44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0.34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35"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Only SAO magnitude range changed 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22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SAO range 0..</a:t>
                      </a: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7</a:t>
                      </a: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1.45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0.33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0.03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12826" marR="12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635795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Averaging: Main/HE10, AI, RA, LB, LP  (without class F)</a:t>
            </a:r>
          </a:p>
          <a:p>
            <a:r>
              <a:rPr lang="en-US" altLang="ko-KR" sz="1400" dirty="0" smtClean="0"/>
              <a:t>Only </a:t>
            </a:r>
            <a:r>
              <a:rPr lang="en-US" altLang="ko-KR" sz="1400" dirty="0" err="1" smtClean="0"/>
              <a:t>ctx</a:t>
            </a:r>
            <a:r>
              <a:rPr lang="en-US" altLang="ko-KR" sz="1400" dirty="0" smtClean="0"/>
              <a:t> coding </a:t>
            </a:r>
            <a:r>
              <a:rPr lang="en-US" altLang="ko-KR" sz="1400" dirty="0" smtClean="0">
                <a:sym typeface="Wingdings" pitchFamily="2" charset="2"/>
              </a:rPr>
              <a:t> by-pass, </a:t>
            </a:r>
            <a:r>
              <a:rPr lang="en-US" altLang="ko-KR" sz="1400" u="sng" dirty="0" smtClean="0">
                <a:sym typeface="Wingdings" pitchFamily="2" charset="2"/>
              </a:rPr>
              <a:t>w/o </a:t>
            </a:r>
            <a:r>
              <a:rPr lang="en-US" altLang="ko-KR" sz="1400" u="sng" dirty="0" err="1" smtClean="0">
                <a:sym typeface="Wingdings" pitchFamily="2" charset="2"/>
              </a:rPr>
              <a:t>binarization</a:t>
            </a:r>
            <a:r>
              <a:rPr lang="en-US" altLang="ko-KR" sz="1400" u="sng" dirty="0" smtClean="0">
                <a:sym typeface="Wingdings" pitchFamily="2" charset="2"/>
              </a:rPr>
              <a:t> change</a:t>
            </a:r>
            <a:endParaRPr lang="ko-KR" altLang="en-US" sz="14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500042"/>
            <a:ext cx="2956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Summary of all tests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Smaller LCU sizes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500034" y="3571877"/>
          <a:ext cx="7858179" cy="1500199"/>
        </p:xfrm>
        <a:graphic>
          <a:graphicData uri="http://schemas.openxmlformats.org/drawingml/2006/table">
            <a:tbl>
              <a:tblPr/>
              <a:tblGrid>
                <a:gridCol w="2632329"/>
                <a:gridCol w="1755963"/>
                <a:gridCol w="1456296"/>
                <a:gridCol w="2013591"/>
              </a:tblGrid>
              <a:tr h="60007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LCU size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>
                          <a:latin typeface="Times New Roman"/>
                          <a:ea typeface="맑은 고딕"/>
                          <a:cs typeface="Times New Roman"/>
                        </a:rPr>
                        <a:t>Y BD-rate,%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>
                          <a:latin typeface="Times New Roman"/>
                          <a:ea typeface="맑은 고딕"/>
                          <a:cs typeface="Times New Roman"/>
                        </a:rPr>
                        <a:t>U BD-rate,%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>
                          <a:latin typeface="Times New Roman"/>
                          <a:ea typeface="맑은 고딕"/>
                          <a:cs typeface="Times New Roman"/>
                        </a:rPr>
                        <a:t>V BD-rate,%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64x64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0.05%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0.16%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0.14%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32x32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0.07%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0.05%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0.08%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16x16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0.04%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0.00%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0.03%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2500306"/>
            <a:ext cx="6300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Test: all bins of SAO magnitudes are encoded using by-pass </a:t>
            </a:r>
          </a:p>
          <a:p>
            <a:r>
              <a:rPr lang="en-US" altLang="ko-KR" dirty="0" smtClean="0"/>
              <a:t>(instead </a:t>
            </a:r>
            <a:r>
              <a:rPr lang="en-US" altLang="ko-KR" dirty="0" err="1" smtClean="0"/>
              <a:t>ctx</a:t>
            </a:r>
            <a:r>
              <a:rPr lang="en-US" altLang="ko-KR" dirty="0" smtClean="0"/>
              <a:t> in HM7.0)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altLang="ko-KR" dirty="0" smtClean="0"/>
              <a:t>Based on reported results:</a:t>
            </a:r>
            <a:endParaRPr lang="ko-KR" altLang="ko-KR" dirty="0" smtClean="0"/>
          </a:p>
          <a:p>
            <a:pPr lvl="1" hangingPunct="0"/>
            <a:r>
              <a:rPr lang="en-CA" altLang="ko-KR" dirty="0" smtClean="0"/>
              <a:t>0.0% (Y), 0.2%(U), 0.1%(V) BD-rate drop</a:t>
            </a:r>
            <a:endParaRPr lang="ko-KR" altLang="ko-KR" dirty="0" smtClean="0"/>
          </a:p>
          <a:p>
            <a:pPr lvl="1" hangingPunct="0"/>
            <a:r>
              <a:rPr lang="en-CA" altLang="ko-KR" dirty="0" smtClean="0"/>
              <a:t>The worst case 1. 45</a:t>
            </a:r>
            <a:r>
              <a:rPr lang="en-CA" altLang="ko-KR" dirty="0" smtClean="0">
                <a:sym typeface="Wingdings"/>
              </a:rPr>
              <a:t></a:t>
            </a:r>
            <a:r>
              <a:rPr lang="en-CA" altLang="ko-KR" dirty="0" smtClean="0"/>
              <a:t> 0.07 reduction of context coded bins per </a:t>
            </a:r>
            <a:r>
              <a:rPr lang="en-CA" altLang="ko-KR" dirty="0" smtClean="0"/>
              <a:t>sample</a:t>
            </a:r>
            <a:endParaRPr lang="ko-KR" altLang="ko-KR" dirty="0" smtClean="0"/>
          </a:p>
          <a:p>
            <a:pPr lvl="1" hangingPunct="0"/>
            <a:r>
              <a:rPr lang="en-CA" altLang="ko-KR" dirty="0" smtClean="0"/>
              <a:t>20% reduction of SAO </a:t>
            </a:r>
            <a:r>
              <a:rPr lang="en-CA" altLang="ko-KR" dirty="0" err="1" smtClean="0"/>
              <a:t>ctx</a:t>
            </a:r>
            <a:r>
              <a:rPr lang="en-CA" altLang="ko-KR" dirty="0" smtClean="0"/>
              <a:t> coded bins (0.3% of total amount </a:t>
            </a:r>
            <a:r>
              <a:rPr lang="en-CA" altLang="ko-KR" dirty="0" err="1" smtClean="0"/>
              <a:t>ctx</a:t>
            </a:r>
            <a:r>
              <a:rPr lang="en-CA" altLang="ko-KR" dirty="0" smtClean="0"/>
              <a:t> bins) reduction</a:t>
            </a:r>
            <a:endParaRPr lang="ko-KR" altLang="ko-KR" dirty="0" smtClean="0"/>
          </a:p>
          <a:p>
            <a:pPr lvl="1" hangingPunct="0"/>
            <a:r>
              <a:rPr lang="en-CA" altLang="ko-KR" dirty="0" smtClean="0"/>
              <a:t>2 context </a:t>
            </a:r>
            <a:r>
              <a:rPr lang="en-CA" altLang="ko-KR" dirty="0" smtClean="0"/>
              <a:t>models </a:t>
            </a:r>
            <a:r>
              <a:rPr lang="en-CA" altLang="ko-KR" dirty="0" smtClean="0"/>
              <a:t>reduction in HEVC design</a:t>
            </a:r>
            <a:endParaRPr lang="ko-KR" altLang="ko-KR" dirty="0" smtClean="0"/>
          </a:p>
          <a:p>
            <a:pPr hangingPunct="0">
              <a:buNone/>
            </a:pPr>
            <a:r>
              <a:rPr lang="en-CA" altLang="ko-KR" dirty="0" smtClean="0"/>
              <a:t>Samsung suggests using by-pass </a:t>
            </a:r>
            <a:r>
              <a:rPr lang="en-CA" altLang="ko-KR" dirty="0" smtClean="0"/>
              <a:t>coding </a:t>
            </a:r>
            <a:r>
              <a:rPr lang="en-CA" altLang="ko-KR" dirty="0" smtClean="0"/>
              <a:t>for </a:t>
            </a:r>
            <a:r>
              <a:rPr lang="en-CA" altLang="ko-KR" dirty="0" smtClean="0"/>
              <a:t>SAO </a:t>
            </a:r>
            <a:r>
              <a:rPr lang="en-CA" altLang="ko-KR" dirty="0" smtClean="0"/>
              <a:t>magnitudes in HEVC.</a:t>
            </a:r>
            <a:endParaRPr lang="ko-KR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2629</TotalTime>
  <Words>359</Words>
  <Application>Microsoft Office PowerPoint</Application>
  <PresentationFormat>화면 슬라이드 쇼(4:3)</PresentationFormat>
  <Paragraphs>108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도시</vt:lpstr>
      <vt:lpstr>AhG5: On bypass coding for SAO syntax elements</vt:lpstr>
      <vt:lpstr>Issues</vt:lpstr>
      <vt:lpstr>슬라이드 3</vt:lpstr>
      <vt:lpstr>Smaller LCU sizes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 activity for 10th JCTVC</dc:title>
  <dc:creator>Windows 사용자</dc:creator>
  <cp:lastModifiedBy>Windows 사용자</cp:lastModifiedBy>
  <cp:revision>130</cp:revision>
  <dcterms:created xsi:type="dcterms:W3CDTF">2012-05-30T02:48:30Z</dcterms:created>
  <dcterms:modified xsi:type="dcterms:W3CDTF">2012-07-09T12:38:30Z</dcterms:modified>
</cp:coreProperties>
</file>