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72" r:id="rId1"/>
  </p:sldMasterIdLst>
  <p:sldIdLst>
    <p:sldId id="256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03AD"/>
    <a:srgbClr val="FF7C80"/>
    <a:srgbClr val="BCF6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33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직사각형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직사각형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직사각형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직사각형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모서리가 둥근 직사각형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모서리가 둥근 직사각형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직사각형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직사각형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7AC701F-FDE0-49BD-A446-251C4232DF06}" type="datetimeFigureOut">
              <a:rPr lang="ko-KR" altLang="en-US" smtClean="0"/>
              <a:pPr/>
              <a:t>2012-07-11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D0C2C4E-24FE-400A-89E2-83B47E0489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C701F-FDE0-49BD-A446-251C4232DF06}" type="datetimeFigureOut">
              <a:rPr lang="ko-KR" altLang="en-US" smtClean="0"/>
              <a:pPr/>
              <a:t>2012-07-11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C2C4E-24FE-400A-89E2-83B47E0489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C701F-FDE0-49BD-A446-251C4232DF06}" type="datetimeFigureOut">
              <a:rPr lang="ko-KR" altLang="en-US" smtClean="0"/>
              <a:pPr/>
              <a:t>2012-07-11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C2C4E-24FE-400A-89E2-83B47E0489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C701F-FDE0-49BD-A446-251C4232DF06}" type="datetimeFigureOut">
              <a:rPr lang="ko-KR" altLang="en-US" smtClean="0"/>
              <a:pPr/>
              <a:t>2012-07-11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C2C4E-24FE-400A-89E2-83B47E0489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C701F-FDE0-49BD-A446-251C4232DF06}" type="datetimeFigureOut">
              <a:rPr lang="ko-KR" altLang="en-US" smtClean="0"/>
              <a:pPr/>
              <a:t>2012-07-11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C2C4E-24FE-400A-89E2-83B47E0489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C701F-FDE0-49BD-A446-251C4232DF06}" type="datetimeFigureOut">
              <a:rPr lang="ko-KR" altLang="en-US" smtClean="0"/>
              <a:pPr/>
              <a:t>2012-07-11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C2C4E-24FE-400A-89E2-83B47E0489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26" name="날짜 개체 틀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7AC701F-FDE0-49BD-A446-251C4232DF06}" type="datetimeFigureOut">
              <a:rPr lang="ko-KR" altLang="en-US" smtClean="0"/>
              <a:pPr/>
              <a:t>2012-07-11</a:t>
            </a:fld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D0C2C4E-24FE-400A-89E2-83B47E04899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8" name="바닥글 개체 틀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7AC701F-FDE0-49BD-A446-251C4232DF06}" type="datetimeFigureOut">
              <a:rPr lang="ko-KR" altLang="en-US" smtClean="0"/>
              <a:pPr/>
              <a:t>2012-07-11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D0C2C4E-24FE-400A-89E2-83B47E0489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C701F-FDE0-49BD-A446-251C4232DF06}" type="datetimeFigureOut">
              <a:rPr lang="ko-KR" altLang="en-US" smtClean="0"/>
              <a:pPr/>
              <a:t>2012-07-11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C2C4E-24FE-400A-89E2-83B47E0489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C701F-FDE0-49BD-A446-251C4232DF06}" type="datetimeFigureOut">
              <a:rPr lang="ko-KR" altLang="en-US" smtClean="0"/>
              <a:pPr/>
              <a:t>2012-07-11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C2C4E-24FE-400A-89E2-83B47E0489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C701F-FDE0-49BD-A446-251C4232DF06}" type="datetimeFigureOut">
              <a:rPr lang="ko-KR" altLang="en-US" smtClean="0"/>
              <a:pPr/>
              <a:t>2012-07-11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C2C4E-24FE-400A-89E2-83B47E0489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직사각형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직사각형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직사각형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직사각형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모서리가 둥근 직사각형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모서리가 둥근 직사각형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직사각형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직사각형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직사각형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직사각형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직사각형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직사각형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7AC701F-FDE0-49BD-A446-251C4232DF06}" type="datetimeFigureOut">
              <a:rPr lang="ko-KR" altLang="en-US" smtClean="0"/>
              <a:pPr/>
              <a:t>2012-07-11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D0C2C4E-24FE-400A-89E2-83B47E0489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1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1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1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1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1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219256" cy="1470025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Cambria" pitchFamily="18" charset="0"/>
              </a:rPr>
              <a:t>AHG5/AHG6: On reducing context models for SAO merge syntax</a:t>
            </a:r>
            <a:endParaRPr lang="ko-KR" altLang="en-US" dirty="0">
              <a:latin typeface="Cambria" pitchFamily="18" charset="0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67544" y="4005064"/>
            <a:ext cx="6059016" cy="1752600"/>
          </a:xfrm>
        </p:spPr>
        <p:txBody>
          <a:bodyPr>
            <a:normAutofit fontScale="92500"/>
          </a:bodyPr>
          <a:lstStyle/>
          <a:p>
            <a:r>
              <a:rPr lang="en-CA" altLang="ko-KR" dirty="0" smtClean="0"/>
              <a:t>E. </a:t>
            </a:r>
            <a:r>
              <a:rPr lang="en-CA" altLang="ko-KR" dirty="0" err="1" smtClean="0"/>
              <a:t>Alshina</a:t>
            </a:r>
            <a:r>
              <a:rPr lang="en-CA" altLang="ko-KR" dirty="0" smtClean="0"/>
              <a:t>, A. </a:t>
            </a:r>
            <a:r>
              <a:rPr lang="en-CA" altLang="ko-KR" dirty="0" err="1" smtClean="0"/>
              <a:t>Alshin</a:t>
            </a:r>
            <a:r>
              <a:rPr lang="en-CA" altLang="ko-KR" dirty="0" smtClean="0"/>
              <a:t>, J.H. Park</a:t>
            </a:r>
          </a:p>
          <a:p>
            <a:r>
              <a:rPr lang="en-CA" altLang="ko-KR" dirty="0" smtClean="0"/>
              <a:t>Samsung Electronics Ltd</a:t>
            </a:r>
          </a:p>
          <a:p>
            <a:r>
              <a:rPr lang="en-US" dirty="0" err="1"/>
              <a:t>Chih</a:t>
            </a:r>
            <a:r>
              <a:rPr lang="en-US" dirty="0"/>
              <a:t>-Ming Fu, Yu-Wen Huang, </a:t>
            </a:r>
            <a:r>
              <a:rPr lang="en-US" dirty="0" err="1"/>
              <a:t>Shawmin</a:t>
            </a:r>
            <a:r>
              <a:rPr lang="en-US" dirty="0"/>
              <a:t> Lei</a:t>
            </a:r>
            <a:br>
              <a:rPr lang="en-US" dirty="0"/>
            </a:br>
            <a:r>
              <a:rPr lang="en-US" dirty="0" err="1" smtClean="0"/>
              <a:t>MediaTek</a:t>
            </a:r>
            <a:endParaRPr lang="ko-KR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Issues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ko-KR" dirty="0" smtClean="0"/>
              <a:t>The worst case number of </a:t>
            </a:r>
            <a:r>
              <a:rPr lang="en-US" altLang="ko-KR" dirty="0" err="1" smtClean="0"/>
              <a:t>ctx</a:t>
            </a:r>
            <a:r>
              <a:rPr lang="en-US" altLang="ko-KR" dirty="0" smtClean="0"/>
              <a:t> coded bins is high</a:t>
            </a:r>
          </a:p>
          <a:p>
            <a:pPr lvl="1"/>
            <a:r>
              <a:rPr lang="en-US" altLang="ko-KR" dirty="0" smtClean="0"/>
              <a:t>Offsets magnitudes:</a:t>
            </a:r>
          </a:p>
          <a:p>
            <a:pPr lvl="2"/>
            <a:r>
              <a:rPr lang="en-US" altLang="ko-KR" dirty="0" smtClean="0"/>
              <a:t>MAIN: 0.33 bins/sample</a:t>
            </a:r>
          </a:p>
          <a:p>
            <a:pPr lvl="2"/>
            <a:r>
              <a:rPr lang="en-US" altLang="ko-KR" u="sng" dirty="0" smtClean="0"/>
              <a:t>HE10:1.45 bins/sample</a:t>
            </a:r>
          </a:p>
          <a:p>
            <a:pPr lvl="1"/>
            <a:r>
              <a:rPr lang="en-US" altLang="ko-KR" dirty="0" smtClean="0"/>
              <a:t>SAO types:</a:t>
            </a:r>
          </a:p>
          <a:p>
            <a:pPr lvl="2"/>
            <a:r>
              <a:rPr lang="en-US" altLang="ko-KR" dirty="0" smtClean="0"/>
              <a:t>0.07 bins/sample</a:t>
            </a:r>
          </a:p>
          <a:p>
            <a:r>
              <a:rPr lang="en-US" altLang="ko-KR" dirty="0" smtClean="0"/>
              <a:t>Total number of contexts is 8</a:t>
            </a:r>
          </a:p>
          <a:p>
            <a:pPr lvl="1"/>
            <a:r>
              <a:rPr lang="en-US" altLang="ko-KR" dirty="0" smtClean="0"/>
              <a:t>Offsets magnitudes: </a:t>
            </a:r>
          </a:p>
          <a:p>
            <a:pPr lvl="2"/>
            <a:r>
              <a:rPr lang="en-US" altLang="ko-KR" dirty="0" smtClean="0"/>
              <a:t>2 </a:t>
            </a:r>
            <a:r>
              <a:rPr lang="en-US" altLang="ko-KR" dirty="0" err="1" smtClean="0"/>
              <a:t>ctxs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SAO types: </a:t>
            </a:r>
          </a:p>
          <a:p>
            <a:pPr lvl="2"/>
            <a:r>
              <a:rPr lang="en-US" altLang="ko-KR" dirty="0" smtClean="0"/>
              <a:t>2 </a:t>
            </a:r>
            <a:r>
              <a:rPr lang="en-US" altLang="ko-KR" dirty="0" err="1" smtClean="0"/>
              <a:t>ctxs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SAO merge left flag: </a:t>
            </a:r>
          </a:p>
          <a:p>
            <a:pPr lvl="2"/>
            <a:r>
              <a:rPr lang="en-US" altLang="ko-KR" dirty="0" smtClean="0"/>
              <a:t>3 </a:t>
            </a:r>
            <a:r>
              <a:rPr lang="en-US" altLang="ko-KR" dirty="0" err="1" smtClean="0"/>
              <a:t>ctxs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SAO merge up flag: </a:t>
            </a:r>
          </a:p>
          <a:p>
            <a:pPr lvl="2"/>
            <a:r>
              <a:rPr lang="en-US" altLang="ko-KR" dirty="0" smtClean="0"/>
              <a:t>1 </a:t>
            </a:r>
            <a:r>
              <a:rPr lang="en-US" altLang="ko-KR" dirty="0" err="1" smtClean="0"/>
              <a:t>ctx</a:t>
            </a:r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4" name="Right Brace 3"/>
          <p:cNvSpPr/>
          <p:nvPr/>
        </p:nvSpPr>
        <p:spPr>
          <a:xfrm>
            <a:off x="3779912" y="5301208"/>
            <a:ext cx="216024" cy="108012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Smaller LCU sizes</a:t>
            </a:r>
            <a:endParaRPr lang="ko-KR" altLang="en-US" dirty="0"/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5268385"/>
              </p:ext>
            </p:extLst>
          </p:nvPr>
        </p:nvGraphicFramePr>
        <p:xfrm>
          <a:off x="500034" y="3571877"/>
          <a:ext cx="7858179" cy="1500199"/>
        </p:xfrm>
        <a:graphic>
          <a:graphicData uri="http://schemas.openxmlformats.org/drawingml/2006/table">
            <a:tbl>
              <a:tblPr/>
              <a:tblGrid>
                <a:gridCol w="2632329"/>
                <a:gridCol w="1755963"/>
                <a:gridCol w="1456296"/>
                <a:gridCol w="2013591"/>
              </a:tblGrid>
              <a:tr h="60007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b="1" kern="100" dirty="0">
                          <a:latin typeface="Times New Roman"/>
                          <a:ea typeface="맑은 고딕"/>
                          <a:cs typeface="Times New Roman"/>
                        </a:rPr>
                        <a:t>LCU size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b="1" kern="100">
                          <a:latin typeface="Times New Roman"/>
                          <a:ea typeface="맑은 고딕"/>
                          <a:cs typeface="Times New Roman"/>
                        </a:rPr>
                        <a:t>Y BD-rate,%</a:t>
                      </a:r>
                      <a:endParaRPr lang="ko-KR" sz="18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b="1" kern="100">
                          <a:latin typeface="Times New Roman"/>
                          <a:ea typeface="맑은 고딕"/>
                          <a:cs typeface="Times New Roman"/>
                        </a:rPr>
                        <a:t>U BD-rate,%</a:t>
                      </a:r>
                      <a:endParaRPr lang="ko-KR" sz="18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b="1" kern="100">
                          <a:latin typeface="Times New Roman"/>
                          <a:ea typeface="맑은 고딕"/>
                          <a:cs typeface="Times New Roman"/>
                        </a:rPr>
                        <a:t>V BD-rate,%</a:t>
                      </a:r>
                      <a:endParaRPr lang="ko-KR" sz="18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04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64x64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8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-0.04%</a:t>
                      </a:r>
                      <a:endParaRPr kumimoji="0" lang="en-US" sz="1800" kern="100" dirty="0">
                        <a:solidFill>
                          <a:schemeClr val="tx1"/>
                        </a:solidFill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800" kern="10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-0.13%</a:t>
                      </a:r>
                      <a:endParaRPr kumimoji="0" lang="en-US" sz="1800" kern="100">
                        <a:solidFill>
                          <a:schemeClr val="tx1"/>
                        </a:solidFill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800" kern="10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-0.17%</a:t>
                      </a:r>
                      <a:endParaRPr kumimoji="0" lang="en-US" sz="1800" kern="100">
                        <a:solidFill>
                          <a:schemeClr val="tx1"/>
                        </a:solidFill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04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 dirty="0">
                          <a:latin typeface="Times New Roman"/>
                          <a:ea typeface="맑은 고딕"/>
                          <a:cs typeface="Times New Roman"/>
                        </a:rPr>
                        <a:t>32x32</a:t>
                      </a:r>
                      <a:endParaRPr lang="ko-KR" sz="18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800" kern="10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-0.04%</a:t>
                      </a:r>
                      <a:endParaRPr kumimoji="0" lang="en-US" sz="1800" kern="100">
                        <a:solidFill>
                          <a:schemeClr val="tx1"/>
                        </a:solidFill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8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0.01%</a:t>
                      </a:r>
                      <a:endParaRPr kumimoji="0" lang="en-US" sz="1800" kern="100" dirty="0">
                        <a:solidFill>
                          <a:schemeClr val="tx1"/>
                        </a:solidFill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8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-0.09%</a:t>
                      </a:r>
                      <a:endParaRPr kumimoji="0" lang="en-US" sz="1800" kern="100" dirty="0">
                        <a:solidFill>
                          <a:schemeClr val="tx1"/>
                        </a:solidFill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04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kern="100">
                          <a:latin typeface="Times New Roman"/>
                          <a:ea typeface="맑은 고딕"/>
                          <a:cs typeface="Times New Roman"/>
                        </a:rPr>
                        <a:t>16x16</a:t>
                      </a:r>
                      <a:endParaRPr lang="ko-KR" sz="18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800" kern="10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-0.01%</a:t>
                      </a:r>
                      <a:endParaRPr kumimoji="0" lang="en-US" sz="1800" kern="100">
                        <a:solidFill>
                          <a:schemeClr val="tx1"/>
                        </a:solidFill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800" kern="10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0.00%</a:t>
                      </a:r>
                      <a:endParaRPr kumimoji="0" lang="en-US" sz="1800" kern="100">
                        <a:solidFill>
                          <a:schemeClr val="tx1"/>
                        </a:solidFill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8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0.09%</a:t>
                      </a:r>
                      <a:endParaRPr kumimoji="0" lang="en-US" sz="1800" kern="100" dirty="0">
                        <a:solidFill>
                          <a:schemeClr val="tx1"/>
                        </a:solidFill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28662" y="2500306"/>
            <a:ext cx="48894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Test: all  SAO merge flags share the same </a:t>
            </a:r>
            <a:r>
              <a:rPr lang="en-US" altLang="ko-KR" dirty="0" err="1" smtClean="0"/>
              <a:t>ctx</a:t>
            </a:r>
            <a:r>
              <a:rPr lang="en-US" altLang="ko-KR" dirty="0" smtClean="0"/>
              <a:t> </a:t>
            </a:r>
          </a:p>
          <a:p>
            <a:r>
              <a:rPr lang="en-US" altLang="ko-KR" dirty="0" smtClean="0"/>
              <a:t>(instead 4 </a:t>
            </a:r>
            <a:r>
              <a:rPr lang="en-US" altLang="ko-KR" dirty="0" err="1" smtClean="0"/>
              <a:t>ctxs</a:t>
            </a:r>
            <a:r>
              <a:rPr lang="en-US" altLang="ko-KR" dirty="0" smtClean="0"/>
              <a:t> in HM7.0)</a:t>
            </a:r>
            <a:endParaRPr lang="ko-KR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Conclusion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hangingPunct="0"/>
            <a:r>
              <a:rPr lang="en-CA" dirty="0"/>
              <a:t>Based on reported results:</a:t>
            </a:r>
            <a:endParaRPr lang="en-US" dirty="0"/>
          </a:p>
          <a:p>
            <a:pPr lvl="1" hangingPunct="0"/>
            <a:r>
              <a:rPr lang="en-CA" dirty="0"/>
              <a:t>0.0% (Y), </a:t>
            </a:r>
            <a:r>
              <a:rPr lang="en-US" dirty="0"/>
              <a:t>-</a:t>
            </a:r>
            <a:r>
              <a:rPr lang="en-CA" dirty="0"/>
              <a:t>0.1%(</a:t>
            </a:r>
            <a:r>
              <a:rPr lang="en-CA" dirty="0" err="1"/>
              <a:t>Cb</a:t>
            </a:r>
            <a:r>
              <a:rPr lang="en-CA" dirty="0"/>
              <a:t>), </a:t>
            </a:r>
            <a:r>
              <a:rPr lang="en-US" dirty="0"/>
              <a:t>-</a:t>
            </a:r>
            <a:r>
              <a:rPr lang="en-CA" dirty="0"/>
              <a:t>0.2%(Cr) BD-rate change</a:t>
            </a:r>
            <a:endParaRPr lang="en-US" dirty="0"/>
          </a:p>
          <a:p>
            <a:pPr lvl="1" hangingPunct="0"/>
            <a:r>
              <a:rPr lang="en-CA" dirty="0"/>
              <a:t>3 context model reduction in HEVC design</a:t>
            </a:r>
            <a:endParaRPr lang="en-US" dirty="0"/>
          </a:p>
          <a:p>
            <a:r>
              <a:rPr lang="en-CA" dirty="0"/>
              <a:t>Samsung and </a:t>
            </a:r>
            <a:r>
              <a:rPr lang="en-CA" dirty="0" err="1"/>
              <a:t>MediaTek</a:t>
            </a:r>
            <a:r>
              <a:rPr lang="en-CA" dirty="0"/>
              <a:t> propose using only one context model for both SAO merge-left and SAO merge-up flags </a:t>
            </a:r>
            <a:r>
              <a:rPr lang="en-CA"/>
              <a:t>in </a:t>
            </a:r>
            <a:r>
              <a:rPr lang="en-CA" smtClean="0"/>
              <a:t>HEVC</a:t>
            </a:r>
            <a:endParaRPr lang="ko-KR" alt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도시">
  <a:themeElements>
    <a:clrScheme name="도시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도시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도시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2785</TotalTime>
  <Words>194</Words>
  <Application>Microsoft Office PowerPoint</Application>
  <PresentationFormat>On-screen Show (4:3)</PresentationFormat>
  <Paragraphs>44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도시</vt:lpstr>
      <vt:lpstr>AHG5/AHG6: On reducing context models for SAO merge syntax</vt:lpstr>
      <vt:lpstr>Issues</vt:lpstr>
      <vt:lpstr>Smaller LCU sizes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SAO activity for 10th JCTVC</dc:title>
  <dc:creator>Windows 사용자</dc:creator>
  <cp:lastModifiedBy>Lena</cp:lastModifiedBy>
  <cp:revision>133</cp:revision>
  <dcterms:created xsi:type="dcterms:W3CDTF">2012-05-30T02:48:30Z</dcterms:created>
  <dcterms:modified xsi:type="dcterms:W3CDTF">2012-07-11T10:28:52Z</dcterms:modified>
</cp:coreProperties>
</file>