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0" r:id="rId1"/>
  </p:sldMasterIdLst>
  <p:notesMasterIdLst>
    <p:notesMasterId r:id="rId8"/>
  </p:notesMasterIdLst>
  <p:handoutMasterIdLst>
    <p:handoutMasterId r:id="rId9"/>
  </p:handoutMasterIdLst>
  <p:sldIdLst>
    <p:sldId id="376" r:id="rId2"/>
    <p:sldId id="377" r:id="rId3"/>
    <p:sldId id="378" r:id="rId4"/>
    <p:sldId id="379" r:id="rId5"/>
    <p:sldId id="381" r:id="rId6"/>
    <p:sldId id="380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24191"/>
    <a:srgbClr val="646464"/>
    <a:srgbClr val="C9C9C9"/>
    <a:srgbClr val="11357C"/>
    <a:srgbClr val="196FB0"/>
    <a:srgbClr val="6D32BC"/>
    <a:srgbClr val="122DA5"/>
    <a:srgbClr val="FFFFFF"/>
    <a:srgbClr val="122D9C"/>
    <a:srgbClr val="EB631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preferSingleView="1">
    <p:restoredLeft sz="14092" autoAdjust="0"/>
    <p:restoredTop sz="95927" autoAdjust="0"/>
  </p:normalViewPr>
  <p:slideViewPr>
    <p:cSldViewPr>
      <p:cViewPr>
        <p:scale>
          <a:sx n="100" d="100"/>
          <a:sy n="100" d="100"/>
        </p:scale>
        <p:origin x="-2820" y="-480"/>
      </p:cViewPr>
      <p:guideLst>
        <p:guide orient="horz" pos="2115"/>
        <p:guide orient="horz" pos="4065"/>
        <p:guide orient="horz" pos="255"/>
        <p:guide orient="horz" pos="4110"/>
        <p:guide orient="horz" pos="1389"/>
        <p:guide orient="horz" pos="3430"/>
        <p:guide orient="horz" pos="2931"/>
        <p:guide orient="horz" pos="706"/>
        <p:guide pos="851"/>
        <p:guide pos="3742"/>
        <p:guide pos="2263"/>
        <p:guide pos="5103"/>
        <p:guide pos="227"/>
        <p:guide pos="5530"/>
        <p:guide pos="4422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82" d="100"/>
          <a:sy n="82" d="100"/>
        </p:scale>
        <p:origin x="-318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E2EB77-41BB-4337-A5FA-21FC14E53CB9}" type="datetimeFigureOut">
              <a:rPr lang="en-GB" smtClean="0"/>
              <a:pPr/>
              <a:t>11/07/2012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CFA322-2F99-4F26-BACF-66C8F91E6D38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6" name="fc"/>
          <p:cNvSpPr txBox="1"/>
          <p:nvPr/>
        </p:nvSpPr>
        <p:spPr>
          <a:xfrm>
            <a:off x="0" y="8928100"/>
            <a:ext cx="6858000" cy="2462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endParaRPr lang="en-US" sz="1000" b="1">
              <a:solidFill>
                <a:srgbClr val="3E843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7858271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1BB1AE-3CDD-429F-A939-F512855FD3A0}" type="datetimeFigureOut">
              <a:rPr lang="en-GB" smtClean="0"/>
              <a:pPr/>
              <a:t>11/07/2012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384AA1-161C-47F5-99EB-4CEEC9C8BC05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fc"/>
          <p:cNvSpPr txBox="1"/>
          <p:nvPr/>
        </p:nvSpPr>
        <p:spPr>
          <a:xfrm>
            <a:off x="0" y="8928100"/>
            <a:ext cx="6858000" cy="2462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endParaRPr lang="en-US" sz="1000" b="1" i="0" u="none" baseline="0">
              <a:solidFill>
                <a:srgbClr val="3E843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897883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384AA1-161C-47F5-99EB-4CEEC9C8BC05}" type="slidenum">
              <a:rPr lang="en-GB" smtClean="0"/>
              <a:pPr/>
              <a:t>1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384AA1-161C-47F5-99EB-4CEEC9C8BC05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40917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384AA1-161C-47F5-99EB-4CEEC9C8BC05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11911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384AA1-161C-47F5-99EB-4CEEC9C8BC05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85608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HIT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Nokia_ConnectingPeople_brandmark_logo_blue_vector_RGB.e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858148" y="6237312"/>
            <a:ext cx="973120" cy="363298"/>
          </a:xfrm>
          <a:prstGeom prst="rect">
            <a:avLst/>
          </a:prstGeom>
        </p:spPr>
      </p:pic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344971" y="2565077"/>
            <a:ext cx="4200525" cy="369332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>
                <a:solidFill>
                  <a:srgbClr val="646464"/>
                </a:solidFill>
                <a:latin typeface="+mn-lt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738664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>
              <a:defRPr sz="4800" baseline="0"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13" name="Straight Connector 12"/>
          <p:cNvCxnSpPr/>
          <p:nvPr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pic>
        <p:nvPicPr>
          <p:cNvPr id="12" name="Picture 11" descr="Nokia_ConnectingPeople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858148" y="6237312"/>
            <a:ext cx="973120" cy="363298"/>
          </a:xfrm>
          <a:prstGeom prst="rect">
            <a:avLst/>
          </a:prstGeom>
        </p:spPr>
      </p:pic>
      <p:cxnSp>
        <p:nvCxnSpPr>
          <p:cNvPr id="15" name="Straight Connector 14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502886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_2Columns_P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3"/>
          </p:nvPr>
        </p:nvSpPr>
        <p:spPr>
          <a:xfrm>
            <a:off x="6215073" y="1573448"/>
            <a:ext cx="2563801" cy="2193558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rgbClr val="646464"/>
                </a:solidFill>
                <a:latin typeface="+mn-lt"/>
              </a:defRPr>
            </a:lvl1pPr>
          </a:lstStyle>
          <a:p>
            <a:r>
              <a:rPr lang="en-US" smtClean="0"/>
              <a:t>Click icon to add picture</a:t>
            </a:r>
            <a:endParaRPr lang="en-GB" dirty="0"/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14"/>
          </p:nvPr>
        </p:nvSpPr>
        <p:spPr>
          <a:xfrm>
            <a:off x="6215073" y="3890286"/>
            <a:ext cx="2563801" cy="2194952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rgbClr val="646464"/>
                </a:solidFill>
                <a:latin typeface="+mn-lt"/>
              </a:defRPr>
            </a:lvl1pPr>
          </a:lstStyle>
          <a:p>
            <a:r>
              <a:rPr lang="en-US" smtClean="0"/>
              <a:t>Click icon to add picture</a:t>
            </a:r>
            <a:endParaRPr lang="en-GB" dirty="0"/>
          </a:p>
        </p:txBody>
      </p:sp>
      <p:sp>
        <p:nvSpPr>
          <p:cNvPr id="24" name="Title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</p:spPr>
        <p:txBody>
          <a:bodyPr>
            <a:spAutoFit/>
          </a:bodyPr>
          <a:lstStyle>
            <a:lvl1pPr>
              <a:defRPr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cxnSp>
        <p:nvCxnSpPr>
          <p:cNvPr id="26" name="Straight Connector 25"/>
          <p:cNvCxnSpPr/>
          <p:nvPr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sp>
        <p:nvSpPr>
          <p:cNvPr id="30" name="Content Placeholder 2"/>
          <p:cNvSpPr>
            <a:spLocks noGrp="1"/>
          </p:cNvSpPr>
          <p:nvPr>
            <p:ph idx="1"/>
          </p:nvPr>
        </p:nvSpPr>
        <p:spPr>
          <a:xfrm>
            <a:off x="344971" y="1571612"/>
            <a:ext cx="5798665" cy="4737708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11" name="Picture 10" descr="Nokia_brandmark_logo_blue_vector_RGB.e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  <p:cxnSp>
        <p:nvCxnSpPr>
          <p:cNvPr id="13" name="Straight Connector 12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Picture 15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63984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3348038" y="1571612"/>
            <a:ext cx="5430837" cy="4737708"/>
          </a:xfrm>
        </p:spPr>
        <p:txBody>
          <a:bodyPr/>
          <a:lstStyle>
            <a:lvl1pPr>
              <a:buNone/>
              <a:defRPr>
                <a:solidFill>
                  <a:srgbClr val="646464"/>
                </a:solidFill>
                <a:latin typeface="+mn-lt"/>
              </a:defRPr>
            </a:lvl1pPr>
            <a:lvl2pPr>
              <a:defRPr>
                <a:solidFill>
                  <a:srgbClr val="646464"/>
                </a:solidFill>
                <a:latin typeface="+mn-lt"/>
              </a:defRPr>
            </a:lvl2pPr>
            <a:lvl3pPr>
              <a:defRPr>
                <a:solidFill>
                  <a:srgbClr val="646464"/>
                </a:solidFill>
                <a:latin typeface="+mn-lt"/>
              </a:defRPr>
            </a:lvl3pPr>
            <a:lvl4pPr>
              <a:defRPr>
                <a:solidFill>
                  <a:srgbClr val="646464"/>
                </a:solidFill>
                <a:latin typeface="+mn-lt"/>
              </a:defRPr>
            </a:lvl4pPr>
            <a:lvl5pPr>
              <a:defRPr>
                <a:solidFill>
                  <a:srgbClr val="646464"/>
                </a:solidFill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itle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</p:spPr>
        <p:txBody>
          <a:bodyPr>
            <a:spAutoFit/>
          </a:bodyPr>
          <a:lstStyle>
            <a:lvl1pPr>
              <a:defRPr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cxnSp>
        <p:nvCxnSpPr>
          <p:cNvPr id="24" name="Straight Connector 23"/>
          <p:cNvCxnSpPr/>
          <p:nvPr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sp>
        <p:nvSpPr>
          <p:cNvPr id="29" name="Content Placeholder 2"/>
          <p:cNvSpPr>
            <a:spLocks noGrp="1"/>
          </p:cNvSpPr>
          <p:nvPr>
            <p:ph idx="1"/>
          </p:nvPr>
        </p:nvSpPr>
        <p:spPr>
          <a:xfrm>
            <a:off x="344971" y="1571612"/>
            <a:ext cx="2941145" cy="4737708"/>
          </a:xfrm>
        </p:spPr>
        <p:txBody>
          <a:bodyPr>
            <a:normAutofit/>
          </a:bodyPr>
          <a:lstStyle>
            <a:lvl1pPr marL="0">
              <a:buNone/>
              <a:defRPr sz="2000"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10" name="Picture 9" descr="Nokia_brandmark_logo_blue_vector_RGB.e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  <p:cxnSp>
        <p:nvCxnSpPr>
          <p:cNvPr id="11" name="Straight Connector 10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33752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55694" y="274638"/>
            <a:ext cx="1231106" cy="5851525"/>
          </a:xfrm>
        </p:spPr>
        <p:txBody>
          <a:bodyPr vert="eaVert">
            <a:spAutoFit/>
          </a:bodyPr>
          <a:lstStyle>
            <a:lvl1pPr>
              <a:defRPr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5536" y="274638"/>
            <a:ext cx="6230749" cy="5851525"/>
          </a:xfrm>
        </p:spPr>
        <p:txBody>
          <a:bodyPr vert="eaVert">
            <a:normAutofit/>
          </a:bodyPr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22" name="Straight Connector 21"/>
          <p:cNvCxnSpPr/>
          <p:nvPr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pic>
        <p:nvPicPr>
          <p:cNvPr id="9" name="Picture 8" descr="Nokia_brandmark_logo_blue_vector_RGB.e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  <p:cxnSp>
        <p:nvCxnSpPr>
          <p:cNvPr id="10" name="Straight Connector 9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124191"/>
                </a:solidFill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11" name="Straight Connector 10"/>
          <p:cNvCxnSpPr/>
          <p:nvPr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pic>
        <p:nvPicPr>
          <p:cNvPr id="7" name="Picture 6" descr="Nokia_brandmark_logo_blue_vector_RGB.e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  <p:cxnSp>
        <p:nvCxnSpPr>
          <p:cNvPr id="8" name="Straight Connector 7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89206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BLU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344971" y="2565077"/>
            <a:ext cx="4200525" cy="369332"/>
          </a:xfrm>
        </p:spPr>
        <p:txBody>
          <a:bodyPr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738664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>
              <a:defRPr sz="48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25" name="Straight Connector 24"/>
          <p:cNvCxnSpPr/>
          <p:nvPr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pic>
        <p:nvPicPr>
          <p:cNvPr id="9" name="Picture 8" descr="Nokia_ConnectingPeople_brandmark_logo_white_vector_RGB.e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858148" y="6224933"/>
            <a:ext cx="973119" cy="363298"/>
          </a:xfrm>
          <a:prstGeom prst="rect">
            <a:avLst/>
          </a:prstGeom>
        </p:spPr>
      </p:pic>
      <p:cxnSp>
        <p:nvCxnSpPr>
          <p:cNvPr id="11" name="Straight Connector 10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 descr="Nokia_ConnectingPeople_brandmark_logo_whit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858148" y="6224933"/>
            <a:ext cx="973119" cy="363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339417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GRADIEN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344971" y="2565077"/>
            <a:ext cx="4200525" cy="369332"/>
          </a:xfrm>
        </p:spPr>
        <p:txBody>
          <a:bodyPr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itle Placeholder 1"/>
          <p:cNvSpPr>
            <a:spLocks noGrp="1"/>
          </p:cNvSpPr>
          <p:nvPr>
            <p:ph type="title"/>
          </p:nvPr>
        </p:nvSpPr>
        <p:spPr>
          <a:xfrm>
            <a:off x="344971" y="285728"/>
            <a:ext cx="8388000" cy="738664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>
              <a:defRPr sz="48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24" name="Straight Connector 23"/>
          <p:cNvCxnSpPr/>
          <p:nvPr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pic>
        <p:nvPicPr>
          <p:cNvPr id="9" name="Picture 8" descr="Nokia_ConnectingPeople_brandmark_logo_white_vector_RGB.em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858148" y="6224933"/>
            <a:ext cx="973119" cy="363298"/>
          </a:xfrm>
          <a:prstGeom prst="rect">
            <a:avLst/>
          </a:prstGeom>
        </p:spPr>
      </p:pic>
      <p:cxnSp>
        <p:nvCxnSpPr>
          <p:cNvPr id="10" name="Straight Connector 9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 descr="Nokia_ConnectingPeople_brandmark_logo_white_vector_RGB.emf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858148" y="6224933"/>
            <a:ext cx="973119" cy="363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52844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White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9786227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ue Blank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7664698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Gradient Blank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2558226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 NO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</p:spPr>
        <p:txBody>
          <a:bodyPr/>
          <a:lstStyle>
            <a:lvl1pPr>
              <a:defRPr spc="-120" baseline="0"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11" name="Picture 10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  <p:cxnSp>
        <p:nvCxnSpPr>
          <p:cNvPr id="14" name="Straight Connector 13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344971" y="1552562"/>
            <a:ext cx="8407400" cy="4737708"/>
          </a:xfrm>
        </p:spPr>
        <p:txBody>
          <a:bodyPr>
            <a:normAutofit/>
          </a:bodyPr>
          <a:lstStyle>
            <a:lvl1pPr marL="0" indent="0">
              <a:buNone/>
              <a:defRPr>
                <a:latin typeface="+mn-lt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 NO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</p:spPr>
        <p:txBody>
          <a:bodyPr/>
          <a:lstStyle>
            <a:lvl1pPr>
              <a:defRPr spc="-120" baseline="0"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11" name="Picture 10" descr="Nokia_brandmark_logo_blue_vector_RGB.e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  <p:cxnSp>
        <p:nvCxnSpPr>
          <p:cNvPr id="14" name="Straight Connector 13"/>
          <p:cNvCxnSpPr/>
          <p:nvPr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344971" y="1552562"/>
            <a:ext cx="8407400" cy="4737708"/>
          </a:xfrm>
        </p:spPr>
        <p:txBody>
          <a:bodyPr>
            <a:normAutofit/>
          </a:bodyPr>
          <a:lstStyle>
            <a:lvl1pPr marL="0" indent="0">
              <a:buNone/>
              <a:defRPr>
                <a:latin typeface="+mn-lt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10" name="Picture 9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</p:spPr>
        <p:txBody>
          <a:bodyPr/>
          <a:lstStyle>
            <a:lvl1pPr>
              <a:defRPr baseline="0"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9285" y="2714620"/>
            <a:ext cx="8156119" cy="3594700"/>
          </a:xfrm>
        </p:spPr>
        <p:txBody>
          <a:bodyPr>
            <a:normAutofit/>
          </a:bodyPr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15" name="Straight Connector 14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sp>
        <p:nvSpPr>
          <p:cNvPr id="21" name="Content Placeholder 2"/>
          <p:cNvSpPr>
            <a:spLocks noGrp="1"/>
          </p:cNvSpPr>
          <p:nvPr>
            <p:ph idx="13"/>
          </p:nvPr>
        </p:nvSpPr>
        <p:spPr>
          <a:xfrm>
            <a:off x="342578" y="1556792"/>
            <a:ext cx="8358246" cy="1152128"/>
          </a:xfrm>
        </p:spPr>
        <p:txBody>
          <a:bodyPr>
            <a:normAutofit/>
          </a:bodyPr>
          <a:lstStyle>
            <a:lvl1pPr marL="0" indent="0">
              <a:buFontTx/>
              <a:buNone/>
              <a:defRPr>
                <a:latin typeface="+mn-lt"/>
              </a:defRPr>
            </a:lvl1pPr>
            <a:lvl2pPr>
              <a:buFontTx/>
              <a:buNone/>
              <a:defRPr>
                <a:latin typeface="+mn-lt"/>
              </a:defRPr>
            </a:lvl2pPr>
            <a:lvl3pPr>
              <a:buFontTx/>
              <a:buNone/>
              <a:defRPr>
                <a:latin typeface="+mn-lt"/>
              </a:defRPr>
            </a:lvl3pPr>
            <a:lvl4pPr>
              <a:buFontTx/>
              <a:buNone/>
              <a:defRPr>
                <a:latin typeface="+mn-lt"/>
              </a:defRPr>
            </a:lvl4pPr>
            <a:lvl5pPr>
              <a:buFontTx/>
              <a:buNone/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12" name="Picture 11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tatemen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9" name="Title Placeholder 1"/>
          <p:cNvSpPr>
            <a:spLocks noGrp="1"/>
          </p:cNvSpPr>
          <p:nvPr>
            <p:ph type="title"/>
          </p:nvPr>
        </p:nvSpPr>
        <p:spPr>
          <a:xfrm>
            <a:off x="357158" y="2861226"/>
            <a:ext cx="8388000" cy="738664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algn="ctr">
              <a:defRPr sz="48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24" name="Straight Connector 23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pic>
        <p:nvPicPr>
          <p:cNvPr id="8" name="Picture 7" descr="Nokia_ConnectingPeople_brandmark_logo_white_vector_RGB.emf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858148" y="6224933"/>
            <a:ext cx="973119" cy="363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5284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0000" y="1571612"/>
            <a:ext cx="3960000" cy="639762"/>
          </a:xfrm>
        </p:spPr>
        <p:txBody>
          <a:bodyPr anchor="t"/>
          <a:lstStyle>
            <a:lvl1pPr marL="0" indent="0">
              <a:buNone/>
              <a:defRPr sz="2400" b="0">
                <a:solidFill>
                  <a:srgbClr val="646464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6748" y="2399612"/>
            <a:ext cx="3960000" cy="3960000"/>
          </a:xfrm>
        </p:spPr>
        <p:txBody>
          <a:bodyPr/>
          <a:lstStyle>
            <a:lvl1pPr>
              <a:defRPr sz="2200">
                <a:solidFill>
                  <a:srgbClr val="646464"/>
                </a:solidFill>
                <a:latin typeface="+mn-lt"/>
              </a:defRPr>
            </a:lvl1pPr>
            <a:lvl2pPr>
              <a:defRPr sz="2200">
                <a:solidFill>
                  <a:srgbClr val="646464"/>
                </a:solidFill>
                <a:latin typeface="+mn-lt"/>
              </a:defRPr>
            </a:lvl2pPr>
            <a:lvl3pPr>
              <a:defRPr sz="2000">
                <a:solidFill>
                  <a:srgbClr val="646464"/>
                </a:solidFill>
                <a:latin typeface="+mn-lt"/>
              </a:defRPr>
            </a:lvl3pPr>
            <a:lvl4pPr>
              <a:defRPr sz="1800" b="0">
                <a:solidFill>
                  <a:srgbClr val="646464"/>
                </a:solidFill>
                <a:latin typeface="+mn-lt"/>
              </a:defRPr>
            </a:lvl4pPr>
            <a:lvl5pPr>
              <a:defRPr sz="1600">
                <a:solidFill>
                  <a:srgbClr val="646464"/>
                </a:solidFill>
                <a:latin typeface="+mn-lt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3774" y="1571612"/>
            <a:ext cx="3911630" cy="639762"/>
          </a:xfrm>
        </p:spPr>
        <p:txBody>
          <a:bodyPr anchor="t"/>
          <a:lstStyle>
            <a:lvl1pPr marL="0" indent="0">
              <a:buNone/>
              <a:defRPr sz="2400" b="0">
                <a:solidFill>
                  <a:srgbClr val="646464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03775" y="2399612"/>
            <a:ext cx="3911629" cy="3960000"/>
          </a:xfrm>
        </p:spPr>
        <p:txBody>
          <a:bodyPr/>
          <a:lstStyle>
            <a:lvl1pPr>
              <a:defRPr sz="2200">
                <a:solidFill>
                  <a:srgbClr val="646464"/>
                </a:solidFill>
                <a:latin typeface="+mn-lt"/>
              </a:defRPr>
            </a:lvl1pPr>
            <a:lvl2pPr>
              <a:defRPr sz="2200">
                <a:solidFill>
                  <a:srgbClr val="646464"/>
                </a:solidFill>
                <a:latin typeface="+mn-lt"/>
              </a:defRPr>
            </a:lvl2pPr>
            <a:lvl3pPr>
              <a:defRPr sz="2000" b="0">
                <a:solidFill>
                  <a:srgbClr val="646464"/>
                </a:solidFill>
                <a:latin typeface="+mn-lt"/>
              </a:defRPr>
            </a:lvl3pPr>
            <a:lvl4pPr>
              <a:defRPr sz="1800" b="0">
                <a:solidFill>
                  <a:srgbClr val="646464"/>
                </a:solidFill>
                <a:latin typeface="+mn-lt"/>
              </a:defRPr>
            </a:lvl4pPr>
            <a:lvl5pPr>
              <a:defRPr sz="1600" b="0">
                <a:solidFill>
                  <a:srgbClr val="646464"/>
                </a:solidFill>
                <a:latin typeface="+mn-lt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26" name="Straight Connector 25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Footer Placeholder 4"/>
          <p:cNvSpPr>
            <a:spLocks noGrp="1"/>
          </p:cNvSpPr>
          <p:nvPr>
            <p:ph type="ftr" sz="quarter" idx="1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pic>
        <p:nvPicPr>
          <p:cNvPr id="12" name="Picture 11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015026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0" name="Title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</p:spPr>
        <p:txBody>
          <a:bodyPr>
            <a:spAutoFit/>
          </a:bodyPr>
          <a:lstStyle>
            <a:lvl1pPr>
              <a:defRPr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cxnSp>
        <p:nvCxnSpPr>
          <p:cNvPr id="22" name="Straight Connector 21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pic>
        <p:nvPicPr>
          <p:cNvPr id="8" name="Picture 7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662936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xt_3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350939" y="1571612"/>
            <a:ext cx="8388000" cy="4737708"/>
          </a:xfrm>
        </p:spPr>
        <p:txBody>
          <a:bodyPr numCol="3" spcCol="180000">
            <a:normAutofit/>
          </a:bodyPr>
          <a:lstStyle>
            <a:lvl1pPr marL="0" indent="0">
              <a:spcAft>
                <a:spcPts val="0"/>
              </a:spcAft>
              <a:buNone/>
              <a:defRPr sz="1400">
                <a:solidFill>
                  <a:srgbClr val="646464"/>
                </a:solidFill>
                <a:latin typeface="+mn-lt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1" name="Title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</p:spPr>
        <p:txBody>
          <a:bodyPr>
            <a:spAutoFit/>
          </a:bodyPr>
          <a:lstStyle>
            <a:lvl1pPr>
              <a:defRPr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cxnSp>
        <p:nvCxnSpPr>
          <p:cNvPr id="23" name="Straight Connector 22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pic>
        <p:nvPicPr>
          <p:cNvPr id="9" name="Picture 8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525325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xt_2Columns_P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3"/>
          </p:nvPr>
        </p:nvSpPr>
        <p:spPr>
          <a:xfrm>
            <a:off x="6215073" y="1573448"/>
            <a:ext cx="2563801" cy="2193558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rgbClr val="646464"/>
                </a:solidFill>
                <a:latin typeface="+mn-lt"/>
              </a:defRPr>
            </a:lvl1pPr>
          </a:lstStyle>
          <a:p>
            <a:r>
              <a:rPr lang="en-US" smtClean="0"/>
              <a:t>Click icon to add picture</a:t>
            </a:r>
            <a:endParaRPr lang="en-GB" dirty="0"/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14"/>
          </p:nvPr>
        </p:nvSpPr>
        <p:spPr>
          <a:xfrm>
            <a:off x="6215073" y="3890286"/>
            <a:ext cx="2563801" cy="2194952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rgbClr val="646464"/>
                </a:solidFill>
                <a:latin typeface="+mn-lt"/>
              </a:defRPr>
            </a:lvl1pPr>
          </a:lstStyle>
          <a:p>
            <a:r>
              <a:rPr lang="en-US" smtClean="0"/>
              <a:t>Click icon to add picture</a:t>
            </a:r>
            <a:endParaRPr lang="en-GB" dirty="0"/>
          </a:p>
        </p:txBody>
      </p:sp>
      <p:sp>
        <p:nvSpPr>
          <p:cNvPr id="24" name="Title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</p:spPr>
        <p:txBody>
          <a:bodyPr>
            <a:spAutoFit/>
          </a:bodyPr>
          <a:lstStyle>
            <a:lvl1pPr>
              <a:defRPr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cxnSp>
        <p:nvCxnSpPr>
          <p:cNvPr id="26" name="Straight Connector 25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sp>
        <p:nvSpPr>
          <p:cNvPr id="30" name="Content Placeholder 2"/>
          <p:cNvSpPr>
            <a:spLocks noGrp="1"/>
          </p:cNvSpPr>
          <p:nvPr>
            <p:ph idx="1"/>
          </p:nvPr>
        </p:nvSpPr>
        <p:spPr>
          <a:xfrm>
            <a:off x="344971" y="1571612"/>
            <a:ext cx="5798665" cy="4737708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11" name="Picture 10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639848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3348038" y="1571612"/>
            <a:ext cx="5430837" cy="4737708"/>
          </a:xfrm>
        </p:spPr>
        <p:txBody>
          <a:bodyPr/>
          <a:lstStyle>
            <a:lvl1pPr>
              <a:buNone/>
              <a:defRPr>
                <a:solidFill>
                  <a:srgbClr val="646464"/>
                </a:solidFill>
                <a:latin typeface="+mn-lt"/>
              </a:defRPr>
            </a:lvl1pPr>
            <a:lvl2pPr>
              <a:defRPr>
                <a:solidFill>
                  <a:srgbClr val="646464"/>
                </a:solidFill>
                <a:latin typeface="+mn-lt"/>
              </a:defRPr>
            </a:lvl2pPr>
            <a:lvl3pPr>
              <a:defRPr>
                <a:solidFill>
                  <a:srgbClr val="646464"/>
                </a:solidFill>
                <a:latin typeface="+mn-lt"/>
              </a:defRPr>
            </a:lvl3pPr>
            <a:lvl4pPr>
              <a:defRPr>
                <a:solidFill>
                  <a:srgbClr val="646464"/>
                </a:solidFill>
                <a:latin typeface="+mn-lt"/>
              </a:defRPr>
            </a:lvl4pPr>
            <a:lvl5pPr>
              <a:defRPr>
                <a:solidFill>
                  <a:srgbClr val="646464"/>
                </a:solidFill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itle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</p:spPr>
        <p:txBody>
          <a:bodyPr>
            <a:spAutoFit/>
          </a:bodyPr>
          <a:lstStyle>
            <a:lvl1pPr>
              <a:defRPr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cxnSp>
        <p:nvCxnSpPr>
          <p:cNvPr id="24" name="Straight Connector 23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sp>
        <p:nvSpPr>
          <p:cNvPr id="29" name="Content Placeholder 2"/>
          <p:cNvSpPr>
            <a:spLocks noGrp="1"/>
          </p:cNvSpPr>
          <p:nvPr>
            <p:ph idx="1"/>
          </p:nvPr>
        </p:nvSpPr>
        <p:spPr>
          <a:xfrm>
            <a:off x="344971" y="1571612"/>
            <a:ext cx="2941145" cy="4737708"/>
          </a:xfrm>
        </p:spPr>
        <p:txBody>
          <a:bodyPr>
            <a:normAutofit/>
          </a:bodyPr>
          <a:lstStyle>
            <a:lvl1pPr marL="0">
              <a:buNone/>
              <a:defRPr sz="2000"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10" name="Picture 9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337525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ue Blank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7664698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Gradient Blank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255822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</p:spPr>
        <p:txBody>
          <a:bodyPr/>
          <a:lstStyle>
            <a:lvl1pPr>
              <a:defRPr baseline="0"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9285" y="2714620"/>
            <a:ext cx="8156119" cy="3594700"/>
          </a:xfrm>
        </p:spPr>
        <p:txBody>
          <a:bodyPr>
            <a:normAutofit/>
          </a:bodyPr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15" name="Straight Connector 14"/>
          <p:cNvCxnSpPr/>
          <p:nvPr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sp>
        <p:nvSpPr>
          <p:cNvPr id="21" name="Content Placeholder 2"/>
          <p:cNvSpPr>
            <a:spLocks noGrp="1"/>
          </p:cNvSpPr>
          <p:nvPr>
            <p:ph idx="13"/>
          </p:nvPr>
        </p:nvSpPr>
        <p:spPr>
          <a:xfrm>
            <a:off x="342578" y="1556792"/>
            <a:ext cx="8358246" cy="1152128"/>
          </a:xfrm>
        </p:spPr>
        <p:txBody>
          <a:bodyPr>
            <a:normAutofit/>
          </a:bodyPr>
          <a:lstStyle>
            <a:lvl1pPr marL="0" indent="0">
              <a:buFontTx/>
              <a:buNone/>
              <a:defRPr>
                <a:latin typeface="+mn-lt"/>
              </a:defRPr>
            </a:lvl1pPr>
            <a:lvl2pPr>
              <a:buFontTx/>
              <a:buNone/>
              <a:defRPr>
                <a:latin typeface="+mn-lt"/>
              </a:defRPr>
            </a:lvl2pPr>
            <a:lvl3pPr>
              <a:buFontTx/>
              <a:buNone/>
              <a:defRPr>
                <a:latin typeface="+mn-lt"/>
              </a:defRPr>
            </a:lvl3pPr>
            <a:lvl4pPr>
              <a:buFontTx/>
              <a:buNone/>
              <a:defRPr>
                <a:latin typeface="+mn-lt"/>
              </a:defRPr>
            </a:lvl4pPr>
            <a:lvl5pPr>
              <a:buFontTx/>
              <a:buNone/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12" name="Picture 11" descr="Nokia_brandmark_logo_blue_vector_RGB.e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  <p:cxnSp>
        <p:nvCxnSpPr>
          <p:cNvPr id="10" name="Straight Connector 9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46748" y="360000"/>
            <a:ext cx="8368656" cy="369332"/>
          </a:xfrm>
        </p:spPr>
        <p:txBody>
          <a:bodyPr anchor="t">
            <a:normAutofit/>
          </a:bodyPr>
          <a:lstStyle>
            <a:lvl1pPr>
              <a:defRPr sz="24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16" name="Straight Connector 15"/>
          <p:cNvCxnSpPr/>
          <p:nvPr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pic>
        <p:nvPicPr>
          <p:cNvPr id="8" name="Picture 7" descr="Nokia_brandmark_logo_blue_vector_RGB.e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  <p:cxnSp>
        <p:nvCxnSpPr>
          <p:cNvPr id="9" name="Straight Connector 8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84471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tatemen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9" name="Title Placeholder 1"/>
          <p:cNvSpPr>
            <a:spLocks noGrp="1"/>
          </p:cNvSpPr>
          <p:nvPr>
            <p:ph type="title"/>
          </p:nvPr>
        </p:nvSpPr>
        <p:spPr>
          <a:xfrm>
            <a:off x="357158" y="2861226"/>
            <a:ext cx="8388000" cy="738664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algn="ctr">
              <a:defRPr sz="48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24" name="Straight Connector 23"/>
          <p:cNvCxnSpPr/>
          <p:nvPr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pic>
        <p:nvPicPr>
          <p:cNvPr id="8" name="Picture 7" descr="Nokia_ConnectingPeople_brandmark_logo_white_vector_RGB.em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858148" y="6224933"/>
            <a:ext cx="973119" cy="363298"/>
          </a:xfrm>
          <a:prstGeom prst="rect">
            <a:avLst/>
          </a:prstGeom>
        </p:spPr>
      </p:pic>
      <p:cxnSp>
        <p:nvCxnSpPr>
          <p:cNvPr id="9" name="Straight Connector 8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 descr="Nokia_ConnectingPeople_brandmark_logo_white_vector_RGB.emf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858148" y="6224933"/>
            <a:ext cx="973119" cy="363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5284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57158" y="1571612"/>
            <a:ext cx="4038600" cy="4737708"/>
          </a:xfrm>
        </p:spPr>
        <p:txBody>
          <a:bodyPr>
            <a:normAutofit/>
          </a:bodyPr>
          <a:lstStyle>
            <a:lvl1pPr>
              <a:defRPr sz="2400">
                <a:latin typeface="+mn-lt"/>
              </a:defRPr>
            </a:lvl1pPr>
            <a:lvl2pPr>
              <a:defRPr sz="2200">
                <a:latin typeface="+mn-lt"/>
              </a:defRPr>
            </a:lvl2pPr>
            <a:lvl3pPr>
              <a:defRPr sz="2000">
                <a:latin typeface="+mn-lt"/>
              </a:defRPr>
            </a:lvl3pPr>
            <a:lvl4pPr>
              <a:defRPr sz="1800">
                <a:latin typeface="+mn-lt"/>
              </a:defRPr>
            </a:lvl4pPr>
            <a:lvl5pPr>
              <a:defRPr sz="1600">
                <a:latin typeface="+mn-lt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3438" y="1571612"/>
            <a:ext cx="4038600" cy="4737708"/>
          </a:xfrm>
        </p:spPr>
        <p:txBody>
          <a:bodyPr>
            <a:normAutofit/>
          </a:bodyPr>
          <a:lstStyle>
            <a:lvl1pPr>
              <a:defRPr sz="2400">
                <a:latin typeface="+mn-lt"/>
              </a:defRPr>
            </a:lvl1pPr>
            <a:lvl2pPr>
              <a:defRPr sz="2200">
                <a:latin typeface="+mn-lt"/>
              </a:defRPr>
            </a:lvl2pPr>
            <a:lvl3pPr>
              <a:defRPr sz="2000">
                <a:latin typeface="+mn-lt"/>
              </a:defRPr>
            </a:lvl3pPr>
            <a:lvl4pPr>
              <a:defRPr sz="1800">
                <a:latin typeface="+mn-lt"/>
              </a:defRPr>
            </a:lvl4pPr>
            <a:lvl5pPr>
              <a:defRPr sz="1600">
                <a:latin typeface="+mn-lt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24" name="Straight Connector 23"/>
          <p:cNvCxnSpPr/>
          <p:nvPr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pic>
        <p:nvPicPr>
          <p:cNvPr id="10" name="Picture 9" descr="Nokia_brandmark_logo_blue_vector_RGB.e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  <p:cxnSp>
        <p:nvCxnSpPr>
          <p:cNvPr id="11" name="Straight Connector 10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0000" y="1571612"/>
            <a:ext cx="3960000" cy="639762"/>
          </a:xfrm>
        </p:spPr>
        <p:txBody>
          <a:bodyPr anchor="t"/>
          <a:lstStyle>
            <a:lvl1pPr marL="0" indent="0">
              <a:buNone/>
              <a:defRPr sz="2400" b="0">
                <a:solidFill>
                  <a:srgbClr val="646464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6748" y="2399612"/>
            <a:ext cx="3960000" cy="3960000"/>
          </a:xfrm>
        </p:spPr>
        <p:txBody>
          <a:bodyPr/>
          <a:lstStyle>
            <a:lvl1pPr>
              <a:defRPr sz="2200">
                <a:solidFill>
                  <a:srgbClr val="646464"/>
                </a:solidFill>
                <a:latin typeface="+mn-lt"/>
              </a:defRPr>
            </a:lvl1pPr>
            <a:lvl2pPr>
              <a:defRPr sz="2200">
                <a:solidFill>
                  <a:srgbClr val="646464"/>
                </a:solidFill>
                <a:latin typeface="+mn-lt"/>
              </a:defRPr>
            </a:lvl2pPr>
            <a:lvl3pPr>
              <a:defRPr sz="2000">
                <a:solidFill>
                  <a:srgbClr val="646464"/>
                </a:solidFill>
                <a:latin typeface="+mn-lt"/>
              </a:defRPr>
            </a:lvl3pPr>
            <a:lvl4pPr>
              <a:defRPr sz="1800" b="0">
                <a:solidFill>
                  <a:srgbClr val="646464"/>
                </a:solidFill>
                <a:latin typeface="+mn-lt"/>
              </a:defRPr>
            </a:lvl4pPr>
            <a:lvl5pPr>
              <a:defRPr sz="1600">
                <a:solidFill>
                  <a:srgbClr val="646464"/>
                </a:solidFill>
                <a:latin typeface="+mn-lt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3774" y="1571612"/>
            <a:ext cx="3911630" cy="639762"/>
          </a:xfrm>
        </p:spPr>
        <p:txBody>
          <a:bodyPr anchor="t"/>
          <a:lstStyle>
            <a:lvl1pPr marL="0" indent="0">
              <a:buNone/>
              <a:defRPr sz="2400" b="0">
                <a:solidFill>
                  <a:srgbClr val="646464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03775" y="2399612"/>
            <a:ext cx="3911629" cy="3960000"/>
          </a:xfrm>
        </p:spPr>
        <p:txBody>
          <a:bodyPr/>
          <a:lstStyle>
            <a:lvl1pPr>
              <a:defRPr sz="2200">
                <a:solidFill>
                  <a:srgbClr val="646464"/>
                </a:solidFill>
                <a:latin typeface="+mn-lt"/>
              </a:defRPr>
            </a:lvl1pPr>
            <a:lvl2pPr>
              <a:defRPr sz="2200">
                <a:solidFill>
                  <a:srgbClr val="646464"/>
                </a:solidFill>
                <a:latin typeface="+mn-lt"/>
              </a:defRPr>
            </a:lvl2pPr>
            <a:lvl3pPr>
              <a:defRPr sz="2000" b="0">
                <a:solidFill>
                  <a:srgbClr val="646464"/>
                </a:solidFill>
                <a:latin typeface="+mn-lt"/>
              </a:defRPr>
            </a:lvl3pPr>
            <a:lvl4pPr>
              <a:defRPr sz="1800" b="0">
                <a:solidFill>
                  <a:srgbClr val="646464"/>
                </a:solidFill>
                <a:latin typeface="+mn-lt"/>
              </a:defRPr>
            </a:lvl4pPr>
            <a:lvl5pPr>
              <a:defRPr sz="1600" b="0">
                <a:solidFill>
                  <a:srgbClr val="646464"/>
                </a:solidFill>
                <a:latin typeface="+mn-lt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26" name="Straight Connector 25"/>
          <p:cNvCxnSpPr/>
          <p:nvPr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Footer Placeholder 4"/>
          <p:cNvSpPr>
            <a:spLocks noGrp="1"/>
          </p:cNvSpPr>
          <p:nvPr>
            <p:ph type="ftr" sz="quarter" idx="1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pic>
        <p:nvPicPr>
          <p:cNvPr id="12" name="Picture 11" descr="Nokia_brandmark_logo_blue_vector_RGB.e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Picture 16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01502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0" name="Title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</p:spPr>
        <p:txBody>
          <a:bodyPr>
            <a:spAutoFit/>
          </a:bodyPr>
          <a:lstStyle>
            <a:lvl1pPr>
              <a:defRPr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cxnSp>
        <p:nvCxnSpPr>
          <p:cNvPr id="22" name="Straight Connector 21"/>
          <p:cNvCxnSpPr/>
          <p:nvPr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pic>
        <p:nvPicPr>
          <p:cNvPr id="8" name="Picture 7" descr="Nokia_brandmark_logo_blue_vector_RGB.e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  <p:cxnSp>
        <p:nvCxnSpPr>
          <p:cNvPr id="9" name="Straight Connector 8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66293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_3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350939" y="1571612"/>
            <a:ext cx="8388000" cy="4737708"/>
          </a:xfrm>
        </p:spPr>
        <p:txBody>
          <a:bodyPr numCol="3" spcCol="180000">
            <a:normAutofit/>
          </a:bodyPr>
          <a:lstStyle>
            <a:lvl1pPr marL="0" indent="0">
              <a:spcAft>
                <a:spcPts val="0"/>
              </a:spcAft>
              <a:buNone/>
              <a:defRPr sz="1400">
                <a:solidFill>
                  <a:srgbClr val="646464"/>
                </a:solidFill>
                <a:latin typeface="+mn-lt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1" name="Title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</p:spPr>
        <p:txBody>
          <a:bodyPr>
            <a:spAutoFit/>
          </a:bodyPr>
          <a:lstStyle>
            <a:lvl1pPr>
              <a:defRPr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cxnSp>
        <p:nvCxnSpPr>
          <p:cNvPr id="23" name="Straight Connector 22"/>
          <p:cNvCxnSpPr/>
          <p:nvPr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pic>
        <p:nvPicPr>
          <p:cNvPr id="9" name="Picture 8" descr="Nokia_brandmark_logo_blue_vector_RGB.e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  <p:cxnSp>
        <p:nvCxnSpPr>
          <p:cNvPr id="10" name="Straight Connector 9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52532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4971" y="1571612"/>
            <a:ext cx="8407400" cy="473770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452203"/>
            <a:ext cx="29837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sp>
        <p:nvSpPr>
          <p:cNvPr id="8" name="fc"/>
          <p:cNvSpPr txBox="1"/>
          <p:nvPr/>
        </p:nvSpPr>
        <p:spPr>
          <a:xfrm>
            <a:off x="0" y="6642100"/>
            <a:ext cx="9144000" cy="2462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endParaRPr lang="en-US" sz="1000" b="1" i="0" u="none" baseline="0">
              <a:solidFill>
                <a:srgbClr val="3E843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319365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1" r:id="rId1"/>
    <p:sldLayoutId id="2147483862" r:id="rId2"/>
    <p:sldLayoutId id="2147483863" r:id="rId3"/>
    <p:sldLayoutId id="2147483864" r:id="rId4"/>
    <p:sldLayoutId id="2147483865" r:id="rId5"/>
    <p:sldLayoutId id="2147483866" r:id="rId6"/>
    <p:sldLayoutId id="2147483867" r:id="rId7"/>
    <p:sldLayoutId id="2147483868" r:id="rId8"/>
    <p:sldLayoutId id="2147483869" r:id="rId9"/>
    <p:sldLayoutId id="2147483870" r:id="rId10"/>
    <p:sldLayoutId id="2147483871" r:id="rId11"/>
    <p:sldLayoutId id="2147483872" r:id="rId12"/>
    <p:sldLayoutId id="2147483873" r:id="rId13"/>
    <p:sldLayoutId id="2147483874" r:id="rId14"/>
    <p:sldLayoutId id="2147483875" r:id="rId15"/>
    <p:sldLayoutId id="2147483876" r:id="rId16"/>
    <p:sldLayoutId id="2147483877" r:id="rId17"/>
    <p:sldLayoutId id="2147483878" r:id="rId18"/>
    <p:sldLayoutId id="2147483856" r:id="rId19"/>
    <p:sldLayoutId id="2147483855" r:id="rId20"/>
    <p:sldLayoutId id="2147483841" r:id="rId21"/>
    <p:sldLayoutId id="2147483832" r:id="rId22"/>
    <p:sldLayoutId id="2147483833" r:id="rId23"/>
    <p:sldLayoutId id="2147483834" r:id="rId24"/>
    <p:sldLayoutId id="2147483835" r:id="rId25"/>
    <p:sldLayoutId id="2147483836" r:id="rId26"/>
    <p:sldLayoutId id="2147483857" r:id="rId27"/>
    <p:sldLayoutId id="2147483859" r:id="rId28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914400" rtl="0" eaLnBrk="1" latinLnBrk="0" hangingPunct="1">
        <a:spcBef>
          <a:spcPct val="0"/>
        </a:spcBef>
        <a:buNone/>
        <a:defRPr sz="4000" b="0" kern="2000" spc="-120" baseline="0">
          <a:solidFill>
            <a:srgbClr val="124191"/>
          </a:solidFill>
          <a:latin typeface="+mj-lt"/>
          <a:ea typeface="+mj-ea"/>
          <a:cs typeface="+mj-cs"/>
        </a:defRPr>
      </a:lvl1pPr>
    </p:titleStyle>
    <p:bodyStyle>
      <a:lvl1pPr marL="180975" indent="-180975" algn="l" defTabSz="914400" rtl="0" eaLnBrk="1" latinLnBrk="0" hangingPunct="1">
        <a:lnSpc>
          <a:spcPct val="100000"/>
        </a:lnSpc>
        <a:spcBef>
          <a:spcPts val="120"/>
        </a:spcBef>
        <a:spcAft>
          <a:spcPts val="120"/>
        </a:spcAft>
        <a:buFont typeface="Arial" pitchFamily="34" charset="0"/>
        <a:buChar char="•"/>
        <a:defRPr sz="2400" kern="1200">
          <a:solidFill>
            <a:srgbClr val="646464"/>
          </a:solidFill>
          <a:latin typeface="+mn-lt"/>
          <a:ea typeface="+mn-ea"/>
          <a:cs typeface="+mn-cs"/>
        </a:defRPr>
      </a:lvl1pPr>
      <a:lvl2pPr marL="627063" indent="-180000" algn="l" defTabSz="914400" rtl="0" eaLnBrk="1" latinLnBrk="0" hangingPunct="1">
        <a:lnSpc>
          <a:spcPct val="100000"/>
        </a:lnSpc>
        <a:spcBef>
          <a:spcPts val="110"/>
        </a:spcBef>
        <a:spcAft>
          <a:spcPts val="110"/>
        </a:spcAft>
        <a:buFont typeface="Nokia Pure Text" pitchFamily="34" charset="0"/>
        <a:buChar char="−"/>
        <a:defRPr sz="2200" kern="1200">
          <a:solidFill>
            <a:srgbClr val="646464"/>
          </a:solidFill>
          <a:latin typeface="+mn-lt"/>
          <a:ea typeface="+mn-ea"/>
          <a:cs typeface="+mn-cs"/>
        </a:defRPr>
      </a:lvl2pPr>
      <a:lvl3pPr marL="984250" indent="-179388" algn="l" defTabSz="914400" rtl="0" eaLnBrk="1" latinLnBrk="0" hangingPunct="1">
        <a:lnSpc>
          <a:spcPct val="100000"/>
        </a:lnSpc>
        <a:spcBef>
          <a:spcPts val="100"/>
        </a:spcBef>
        <a:spcAft>
          <a:spcPts val="100"/>
        </a:spcAft>
        <a:buFont typeface="Nokia Pure Text" pitchFamily="34" charset="0"/>
        <a:buChar char="−"/>
        <a:defRPr sz="2000" kern="1200">
          <a:solidFill>
            <a:srgbClr val="646464"/>
          </a:solidFill>
          <a:latin typeface="+mn-lt"/>
          <a:ea typeface="+mn-ea"/>
          <a:cs typeface="+mn-cs"/>
        </a:defRPr>
      </a:lvl3pPr>
      <a:lvl4pPr marL="1341438" indent="-179388" algn="l" defTabSz="914400" rtl="0" eaLnBrk="1" latinLnBrk="0" hangingPunct="1">
        <a:spcBef>
          <a:spcPts val="90"/>
        </a:spcBef>
        <a:spcAft>
          <a:spcPts val="90"/>
        </a:spcAft>
        <a:buFont typeface="Nokia Pure Text" pitchFamily="34" charset="0"/>
        <a:buChar char="−"/>
        <a:defRPr sz="1800" kern="1200">
          <a:solidFill>
            <a:srgbClr val="646464"/>
          </a:solidFill>
          <a:latin typeface="+mn-lt"/>
          <a:ea typeface="+mn-ea"/>
          <a:cs typeface="+mn-cs"/>
        </a:defRPr>
      </a:lvl4pPr>
      <a:lvl5pPr marL="1706563" indent="-179388" algn="l" defTabSz="914400" rtl="0" eaLnBrk="1" latinLnBrk="0" hangingPunct="1">
        <a:spcBef>
          <a:spcPts val="80"/>
        </a:spcBef>
        <a:spcAft>
          <a:spcPts val="80"/>
        </a:spcAft>
        <a:buFont typeface="Nokia Pure Text" pitchFamily="34" charset="0"/>
        <a:buChar char="−"/>
        <a:defRPr sz="1600" kern="1200" baseline="0">
          <a:solidFill>
            <a:srgbClr val="646464"/>
          </a:solidFill>
          <a:latin typeface="+mn-lt"/>
          <a:ea typeface="+mn-ea"/>
          <a:cs typeface="+mn-cs"/>
        </a:defRPr>
      </a:lvl5pPr>
      <a:lvl6pPr marL="2063750" indent="-179388" algn="l" defTabSz="914400" rtl="0" eaLnBrk="1" latinLnBrk="0" hangingPunct="1">
        <a:spcBef>
          <a:spcPts val="70"/>
        </a:spcBef>
        <a:spcAft>
          <a:spcPts val="70"/>
        </a:spcAft>
        <a:buFont typeface="Nokia Pure Text" pitchFamily="34" charset="0"/>
        <a:buChar char="−"/>
        <a:defRPr sz="1400" kern="1200" baseline="0">
          <a:solidFill>
            <a:srgbClr val="646464"/>
          </a:solidFill>
          <a:latin typeface="+mn-lt"/>
          <a:ea typeface="+mn-ea"/>
          <a:cs typeface="+mn-cs"/>
        </a:defRPr>
      </a:lvl6pPr>
      <a:lvl7pPr marL="2422525" indent="-180000" algn="l" defTabSz="914400" rtl="0" eaLnBrk="1" latinLnBrk="0" hangingPunct="1">
        <a:spcBef>
          <a:spcPts val="70"/>
        </a:spcBef>
        <a:spcAft>
          <a:spcPts val="70"/>
        </a:spcAft>
        <a:buFont typeface="Nokia Pure Text" pitchFamily="34" charset="0"/>
        <a:buChar char="−"/>
        <a:defRPr sz="1400" kern="1200" baseline="0">
          <a:solidFill>
            <a:srgbClr val="646464"/>
          </a:solidFill>
          <a:latin typeface="+mn-lt"/>
          <a:ea typeface="+mn-ea"/>
          <a:cs typeface="+mn-cs"/>
        </a:defRPr>
      </a:lvl7pPr>
      <a:lvl8pPr marL="2776538" indent="-180000" algn="l" defTabSz="914400" rtl="0" eaLnBrk="1" latinLnBrk="0" hangingPunct="1">
        <a:spcBef>
          <a:spcPts val="60"/>
        </a:spcBef>
        <a:spcAft>
          <a:spcPts val="60"/>
        </a:spcAft>
        <a:buFont typeface="Nokia Pure Text" pitchFamily="34" charset="0"/>
        <a:buChar char="−"/>
        <a:defRPr sz="1200" kern="1200" baseline="0">
          <a:solidFill>
            <a:srgbClr val="646464"/>
          </a:solidFill>
          <a:latin typeface="+mn-lt"/>
          <a:ea typeface="+mn-ea"/>
          <a:cs typeface="+mn-cs"/>
        </a:defRPr>
      </a:lvl8pPr>
      <a:lvl9pPr marL="3135313" indent="-174625" algn="l" defTabSz="914400" rtl="0" eaLnBrk="1" latinLnBrk="0" hangingPunct="1">
        <a:spcBef>
          <a:spcPts val="60"/>
        </a:spcBef>
        <a:spcAft>
          <a:spcPts val="60"/>
        </a:spcAft>
        <a:buFont typeface="Nokia Pure Text" pitchFamily="34" charset="0"/>
        <a:buChar char="−"/>
        <a:defRPr sz="1200" kern="1200" baseline="0">
          <a:solidFill>
            <a:srgbClr val="646464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F4ECC-2EB9-4399-B072-B53D46A7B74E}" type="slidenum">
              <a:rPr lang="en-GB" smtClean="0"/>
              <a:pPr/>
              <a:t>1</a:t>
            </a:fld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344971" y="3995772"/>
            <a:ext cx="4200525" cy="369332"/>
          </a:xfrm>
        </p:spPr>
        <p:txBody>
          <a:bodyPr/>
          <a:lstStyle/>
          <a:p>
            <a:r>
              <a:rPr lang="fi-FI" dirty="0" smtClean="0"/>
              <a:t>K. Ugur, O. Bici (Nokia)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44971" y="260648"/>
            <a:ext cx="8388000" cy="2308324"/>
          </a:xfrm>
        </p:spPr>
        <p:txBody>
          <a:bodyPr/>
          <a:lstStyle/>
          <a:p>
            <a:r>
              <a:rPr lang="fr-FR" sz="3400" b="1" dirty="0"/>
              <a:t>JCT-VC J0035</a:t>
            </a:r>
            <a:r>
              <a:rPr lang="fr-FR" sz="3400" dirty="0" smtClean="0"/>
              <a:t/>
            </a:r>
            <a:br>
              <a:rPr lang="fr-FR" sz="3400" dirty="0" smtClean="0"/>
            </a:br>
            <a:r>
              <a:rPr lang="fr-FR" sz="3400" dirty="0" smtClean="0"/>
              <a:t>CE1</a:t>
            </a:r>
            <a:r>
              <a:rPr lang="fr-FR" sz="3400" dirty="0"/>
              <a:t>: </a:t>
            </a:r>
            <a:r>
              <a:rPr lang="fr-FR" sz="3400" dirty="0" err="1"/>
              <a:t>Nokia’s</a:t>
            </a:r>
            <a:r>
              <a:rPr lang="fr-FR" sz="3400" dirty="0"/>
              <a:t> </a:t>
            </a:r>
            <a:r>
              <a:rPr lang="fr-FR" sz="3400" dirty="0" err="1"/>
              <a:t>results</a:t>
            </a:r>
            <a:r>
              <a:rPr lang="fr-FR" sz="3400" dirty="0"/>
              <a:t> on intra </a:t>
            </a:r>
            <a:r>
              <a:rPr lang="fr-FR" sz="3400" dirty="0" err="1"/>
              <a:t>transform</a:t>
            </a:r>
            <a:r>
              <a:rPr lang="fr-FR" sz="3400" dirty="0"/>
              <a:t> mode </a:t>
            </a:r>
            <a:r>
              <a:rPr lang="fr-FR" sz="3400" dirty="0" err="1"/>
              <a:t>dependency</a:t>
            </a:r>
            <a:r>
              <a:rPr lang="fr-FR" sz="3400" dirty="0"/>
              <a:t> </a:t>
            </a:r>
            <a:r>
              <a:rPr lang="fr-FR" sz="3400" dirty="0" smtClean="0"/>
              <a:t>simplifications</a:t>
            </a:r>
            <a:r>
              <a:rPr lang="fr-FR" dirty="0" smtClean="0"/>
              <a:t/>
            </a:r>
            <a:br>
              <a:rPr lang="fr-FR" dirty="0" smtClean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Introduction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F4ECC-2EB9-4399-B072-B53D46A7B74E}" type="slidenum">
              <a:rPr lang="en-GB" smtClean="0"/>
              <a:pPr/>
              <a:t>2</a:t>
            </a:fld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fi-FI" dirty="0"/>
              <a:t>For 4x4 Intra TU’s residual could be transformed:</a:t>
            </a:r>
          </a:p>
          <a:p>
            <a:pPr marL="969963" lvl="1" indent="-342900">
              <a:buFont typeface="Arial" pitchFamily="34" charset="0"/>
              <a:buChar char="•"/>
            </a:pPr>
            <a:r>
              <a:rPr lang="fi-FI" dirty="0"/>
              <a:t>DCT for both horizontal and vertical transform</a:t>
            </a:r>
          </a:p>
          <a:p>
            <a:pPr marL="969963" lvl="1" indent="-342900">
              <a:buFont typeface="Arial" pitchFamily="34" charset="0"/>
              <a:buChar char="•"/>
            </a:pPr>
            <a:r>
              <a:rPr lang="fi-FI" dirty="0"/>
              <a:t>DCT for horizontal and DST for vertical transform</a:t>
            </a:r>
          </a:p>
          <a:p>
            <a:pPr marL="969963" lvl="1" indent="-342900">
              <a:buFont typeface="Arial" pitchFamily="34" charset="0"/>
              <a:buChar char="•"/>
            </a:pPr>
            <a:r>
              <a:rPr lang="fi-FI" dirty="0"/>
              <a:t>DST for horizontal and DCT for vertical transform</a:t>
            </a:r>
          </a:p>
          <a:p>
            <a:pPr marL="969963" lvl="1" indent="-342900">
              <a:buFont typeface="Arial" pitchFamily="34" charset="0"/>
              <a:buChar char="•"/>
            </a:pPr>
            <a:r>
              <a:rPr lang="fi-FI" dirty="0"/>
              <a:t>DST for both horizontal and vertical transform</a:t>
            </a:r>
          </a:p>
          <a:p>
            <a:endParaRPr lang="fi-FI" dirty="0" smtClean="0"/>
          </a:p>
          <a:p>
            <a:r>
              <a:rPr lang="fi-FI" dirty="0" smtClean="0"/>
              <a:t>Horizontal </a:t>
            </a:r>
            <a:r>
              <a:rPr lang="fi-FI" dirty="0"/>
              <a:t>and vertical transforms are adapted based on the intra prediction mode.</a:t>
            </a:r>
          </a:p>
          <a:p>
            <a:endParaRPr lang="fi-FI" dirty="0"/>
          </a:p>
          <a:p>
            <a:r>
              <a:rPr lang="fi-FI" dirty="0"/>
              <a:t>This </a:t>
            </a:r>
            <a:r>
              <a:rPr lang="fi-FI" dirty="0" smtClean="0"/>
              <a:t>contribution </a:t>
            </a:r>
            <a:r>
              <a:rPr lang="fi-FI" dirty="0"/>
              <a:t>tests two simplifications:</a:t>
            </a:r>
          </a:p>
          <a:p>
            <a:r>
              <a:rPr lang="fi-FI" b="1" dirty="0">
                <a:solidFill>
                  <a:srgbClr val="00B050"/>
                </a:solidFill>
              </a:rPr>
              <a:t>Simplification </a:t>
            </a:r>
            <a:r>
              <a:rPr lang="fi-FI" b="1" dirty="0" smtClean="0">
                <a:solidFill>
                  <a:srgbClr val="00B050"/>
                </a:solidFill>
              </a:rPr>
              <a:t>1 (Proposal): </a:t>
            </a:r>
            <a:r>
              <a:rPr lang="fi-FI" dirty="0"/>
              <a:t>Use DST for all prediction modes </a:t>
            </a:r>
            <a:r>
              <a:rPr lang="fi-FI" dirty="0" smtClean="0"/>
              <a:t>for luma 4x4 intra TU’s</a:t>
            </a:r>
            <a:endParaRPr lang="fi-FI" dirty="0"/>
          </a:p>
          <a:p>
            <a:pPr marL="342900" indent="-342900">
              <a:buFont typeface="Arial" pitchFamily="34" charset="0"/>
              <a:buChar char="•"/>
            </a:pPr>
            <a:r>
              <a:rPr lang="fi-FI" dirty="0" smtClean="0"/>
              <a:t>0.06% loss on average for All-Intra Main</a:t>
            </a:r>
          </a:p>
          <a:p>
            <a:endParaRPr lang="fi-FI" dirty="0"/>
          </a:p>
          <a:p>
            <a:r>
              <a:rPr lang="fi-FI" b="1" dirty="0">
                <a:solidFill>
                  <a:srgbClr val="00B050"/>
                </a:solidFill>
              </a:rPr>
              <a:t>Simplification 2:</a:t>
            </a:r>
            <a:r>
              <a:rPr lang="fi-FI" b="1" dirty="0"/>
              <a:t> </a:t>
            </a:r>
            <a:r>
              <a:rPr lang="fi-FI" dirty="0"/>
              <a:t>Use DST for all prediction modes except DC </a:t>
            </a:r>
            <a:r>
              <a:rPr lang="fi-FI" dirty="0" smtClean="0"/>
              <a:t>mode for luma 4x4 intra TU’s</a:t>
            </a:r>
            <a:endParaRPr lang="fi-FI" dirty="0"/>
          </a:p>
          <a:p>
            <a:pPr marL="342900" indent="-342900">
              <a:buFont typeface="Arial" pitchFamily="34" charset="0"/>
              <a:buChar char="•"/>
            </a:pPr>
            <a:r>
              <a:rPr lang="fi-FI" dirty="0" smtClean="0"/>
              <a:t>0.01% loss on average for All-Intra Main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4459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Benefits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F4ECC-2EB9-4399-B072-B53D46A7B74E}" type="slidenum">
              <a:rPr lang="en-GB" smtClean="0"/>
              <a:pPr/>
              <a:t>3</a:t>
            </a:fld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/>
              <a:t>Both simplification has the following benefits: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fi-FI" dirty="0" smtClean="0"/>
              <a:t>No </a:t>
            </a:r>
            <a:r>
              <a:rPr lang="fi-FI" dirty="0"/>
              <a:t>DCT-DST or DST-DCT (reduces number of transforms)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fi-FI" dirty="0" smtClean="0"/>
              <a:t>Transform </a:t>
            </a:r>
            <a:r>
              <a:rPr lang="fi-FI" dirty="0"/>
              <a:t>does not depend on prediction direction</a:t>
            </a:r>
          </a:p>
          <a:p>
            <a:pPr marL="969963" lvl="1" indent="-342900">
              <a:buFont typeface="Arial" pitchFamily="34" charset="0"/>
              <a:buChar char="•"/>
            </a:pPr>
            <a:r>
              <a:rPr lang="fi-FI" dirty="0"/>
              <a:t>In Simplification-2, it only depends if mode is DC or not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fi-FI" dirty="0" smtClean="0"/>
              <a:t>Text </a:t>
            </a:r>
            <a:r>
              <a:rPr lang="fi-FI" dirty="0"/>
              <a:t>simplification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fi-FI" dirty="0"/>
              <a:t>Decoder complexity reduction</a:t>
            </a:r>
          </a:p>
          <a:p>
            <a:pPr marL="969963" lvl="1" indent="-342900">
              <a:buFont typeface="Arial" pitchFamily="34" charset="0"/>
              <a:buChar char="•"/>
            </a:pPr>
            <a:r>
              <a:rPr lang="fi-FI" dirty="0"/>
              <a:t>Less control logic in hardware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1089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1077218"/>
          </a:xfrm>
        </p:spPr>
        <p:txBody>
          <a:bodyPr/>
          <a:lstStyle/>
          <a:p>
            <a:r>
              <a:rPr lang="fi-FI" dirty="0" smtClean="0"/>
              <a:t>Results</a:t>
            </a:r>
            <a:br>
              <a:rPr lang="fi-FI" dirty="0" smtClean="0"/>
            </a:br>
            <a:r>
              <a:rPr lang="fi-FI" sz="3000" dirty="0" smtClean="0"/>
              <a:t>Simplification 1</a:t>
            </a:r>
            <a:endParaRPr lang="en-US" sz="30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F4ECC-2EB9-4399-B072-B53D46A7B74E}" type="slidenum">
              <a:rPr lang="en-GB" smtClean="0"/>
              <a:pPr/>
              <a:t>4</a:t>
            </a:fld>
            <a:endParaRPr lang="en-GB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0578822"/>
              </p:ext>
            </p:extLst>
          </p:nvPr>
        </p:nvGraphicFramePr>
        <p:xfrm>
          <a:off x="251520" y="1412776"/>
          <a:ext cx="3168351" cy="292608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80120"/>
                <a:gridCol w="588545"/>
                <a:gridCol w="749843"/>
                <a:gridCol w="749843"/>
              </a:tblGrid>
              <a:tr h="152400"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All Intra Main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Y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U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V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Class A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-0.1%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-0.1%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-0.2%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Class B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0.0%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-0.2%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-0.2%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Class C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0.2%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-0.2%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-0.2%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Class D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0.2%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-0.1%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-0.2%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Class E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0.0%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-0.2%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-0.2%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u="none" strike="noStrike" dirty="0">
                          <a:solidFill>
                            <a:schemeClr val="accent2"/>
                          </a:solidFill>
                          <a:effectLst/>
                        </a:rPr>
                        <a:t>Overall</a:t>
                      </a:r>
                      <a:endParaRPr lang="en-US" sz="1600" b="1" i="0" u="none" strike="noStrike" dirty="0">
                        <a:solidFill>
                          <a:schemeClr val="accent2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>
                          <a:solidFill>
                            <a:schemeClr val="accent2"/>
                          </a:solidFill>
                          <a:effectLst/>
                        </a:rPr>
                        <a:t>0.1%</a:t>
                      </a:r>
                      <a:endParaRPr lang="en-US" sz="1600" b="1" i="0" u="none" strike="noStrike" dirty="0">
                        <a:solidFill>
                          <a:schemeClr val="accent2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>
                          <a:solidFill>
                            <a:schemeClr val="accent2"/>
                          </a:solidFill>
                          <a:effectLst/>
                        </a:rPr>
                        <a:t>-0.2%</a:t>
                      </a:r>
                      <a:endParaRPr lang="en-US" sz="1600" b="1" i="0" u="none" strike="noStrike" dirty="0">
                        <a:solidFill>
                          <a:schemeClr val="accent2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>
                          <a:solidFill>
                            <a:schemeClr val="accent2"/>
                          </a:solidFill>
                          <a:effectLst/>
                        </a:rPr>
                        <a:t>-0.2%</a:t>
                      </a:r>
                      <a:endParaRPr lang="en-US" sz="1600" b="1" i="0" u="none" strike="noStrike" dirty="0">
                        <a:solidFill>
                          <a:schemeClr val="accent2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 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0.1%</a:t>
                      </a:r>
                      <a:endParaRPr lang="en-US" sz="1600" b="0" i="0" u="none" strike="noStrike">
                        <a:solidFill>
                          <a:srgbClr val="80808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-0.2%</a:t>
                      </a:r>
                      <a:endParaRPr lang="en-US" sz="1600" b="0" i="0" u="none" strike="noStrike">
                        <a:solidFill>
                          <a:srgbClr val="80808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-0.2%</a:t>
                      </a:r>
                      <a:endParaRPr lang="en-US" sz="1600" b="0" i="0" u="none" strike="noStrike">
                        <a:solidFill>
                          <a:srgbClr val="80808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Class F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0.5%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0.1%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0.1%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 err="1">
                          <a:effectLst/>
                        </a:rPr>
                        <a:t>Enc</a:t>
                      </a:r>
                      <a:r>
                        <a:rPr lang="en-US" sz="1600" u="none" strike="noStrike" dirty="0">
                          <a:effectLst/>
                        </a:rPr>
                        <a:t> </a:t>
                      </a:r>
                      <a:r>
                        <a:rPr lang="en-US" sz="1600" u="none" strike="noStrike" dirty="0" smtClean="0">
                          <a:effectLst/>
                        </a:rPr>
                        <a:t>Time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99%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Dec </a:t>
                      </a:r>
                      <a:r>
                        <a:rPr lang="en-US" sz="1600" u="none" strike="noStrike" dirty="0" smtClean="0">
                          <a:effectLst/>
                        </a:rPr>
                        <a:t>Time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100%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4531828"/>
              </p:ext>
            </p:extLst>
          </p:nvPr>
        </p:nvGraphicFramePr>
        <p:xfrm>
          <a:off x="3419872" y="1412776"/>
          <a:ext cx="2844799" cy="292608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64096"/>
                <a:gridCol w="634165"/>
                <a:gridCol w="673269"/>
                <a:gridCol w="673269"/>
              </a:tblGrid>
              <a:tr h="152400"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All Intra Main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Y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U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V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Class A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-0.1%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-0.2%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-0.1%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Class B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0.0%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-0.2%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-0.2%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Class C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0.1%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-0.2%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-0.2%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Class D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0.2%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-0.1%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-0.1%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Class E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0.0%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-0.1%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-0.2%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u="none" strike="noStrike" dirty="0">
                          <a:solidFill>
                            <a:schemeClr val="accent2"/>
                          </a:solidFill>
                          <a:effectLst/>
                        </a:rPr>
                        <a:t>Overall</a:t>
                      </a:r>
                      <a:endParaRPr lang="en-US" sz="1600" b="1" i="0" u="none" strike="noStrike" dirty="0">
                        <a:solidFill>
                          <a:schemeClr val="accent2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>
                          <a:solidFill>
                            <a:schemeClr val="accent2"/>
                          </a:solidFill>
                          <a:effectLst/>
                        </a:rPr>
                        <a:t>0.0%</a:t>
                      </a:r>
                      <a:endParaRPr lang="en-US" sz="1600" b="1" i="0" u="none" strike="noStrike" dirty="0">
                        <a:solidFill>
                          <a:schemeClr val="accent2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>
                          <a:solidFill>
                            <a:schemeClr val="accent2"/>
                          </a:solidFill>
                          <a:effectLst/>
                        </a:rPr>
                        <a:t>-0.2%</a:t>
                      </a:r>
                      <a:endParaRPr lang="en-US" sz="1600" b="1" i="0" u="none" strike="noStrike" dirty="0">
                        <a:solidFill>
                          <a:schemeClr val="accent2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>
                          <a:solidFill>
                            <a:schemeClr val="accent2"/>
                          </a:solidFill>
                          <a:effectLst/>
                        </a:rPr>
                        <a:t>-0.2%</a:t>
                      </a:r>
                      <a:endParaRPr lang="en-US" sz="1600" b="1" i="0" u="none" strike="noStrike" dirty="0">
                        <a:solidFill>
                          <a:schemeClr val="accent2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 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0.0%</a:t>
                      </a:r>
                      <a:endParaRPr lang="en-US" sz="1600" b="0" i="0" u="none" strike="noStrike">
                        <a:solidFill>
                          <a:srgbClr val="80808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-0.2%</a:t>
                      </a:r>
                      <a:endParaRPr lang="en-US" sz="1600" b="0" i="0" u="none" strike="noStrike">
                        <a:solidFill>
                          <a:srgbClr val="80808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-0.2%</a:t>
                      </a:r>
                      <a:endParaRPr lang="en-US" sz="1600" b="0" i="0" u="none" strike="noStrike">
                        <a:solidFill>
                          <a:srgbClr val="80808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Class F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0.5%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0.2%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0.2%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 err="1" smtClean="0">
                          <a:effectLst/>
                        </a:rPr>
                        <a:t>Enc</a:t>
                      </a:r>
                      <a:r>
                        <a:rPr lang="en-US" sz="1600" u="none" strike="noStrike" dirty="0" smtClean="0">
                          <a:effectLst/>
                        </a:rPr>
                        <a:t> Time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99%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Dec </a:t>
                      </a:r>
                      <a:r>
                        <a:rPr lang="en-US" sz="1600" u="none" strike="noStrike" dirty="0" smtClean="0">
                          <a:effectLst/>
                        </a:rPr>
                        <a:t>Time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101%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1149122"/>
              </p:ext>
            </p:extLst>
          </p:nvPr>
        </p:nvGraphicFramePr>
        <p:xfrm>
          <a:off x="6228184" y="1412776"/>
          <a:ext cx="2844799" cy="292608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36104"/>
                <a:gridCol w="562157"/>
                <a:gridCol w="673269"/>
                <a:gridCol w="673269"/>
              </a:tblGrid>
              <a:tr h="152400"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All Intra Main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Y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U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V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Class A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0.1%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-0.1%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-0.1%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Class B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0.1%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0.0%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0.0%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Class C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0.1%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0.0%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0.0%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Class D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0.2%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0.0%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0.0%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Class E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0.1%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-0.1%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-0.1%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u="none" strike="noStrike" dirty="0">
                          <a:solidFill>
                            <a:schemeClr val="accent2"/>
                          </a:solidFill>
                          <a:effectLst/>
                        </a:rPr>
                        <a:t>Overall</a:t>
                      </a:r>
                      <a:endParaRPr lang="en-US" sz="1600" b="1" i="0" u="none" strike="noStrike" dirty="0">
                        <a:solidFill>
                          <a:schemeClr val="accent2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>
                          <a:solidFill>
                            <a:schemeClr val="accent2"/>
                          </a:solidFill>
                          <a:effectLst/>
                        </a:rPr>
                        <a:t>0.1%</a:t>
                      </a:r>
                      <a:endParaRPr lang="en-US" sz="1600" b="1" i="0" u="none" strike="noStrike" dirty="0">
                        <a:solidFill>
                          <a:schemeClr val="accent2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>
                          <a:solidFill>
                            <a:schemeClr val="accent2"/>
                          </a:solidFill>
                          <a:effectLst/>
                        </a:rPr>
                        <a:t>0.0%</a:t>
                      </a:r>
                      <a:endParaRPr lang="en-US" sz="1600" b="1" i="0" u="none" strike="noStrike" dirty="0">
                        <a:solidFill>
                          <a:schemeClr val="accent2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>
                          <a:solidFill>
                            <a:schemeClr val="accent2"/>
                          </a:solidFill>
                          <a:effectLst/>
                        </a:rPr>
                        <a:t>0.0%</a:t>
                      </a:r>
                      <a:endParaRPr lang="en-US" sz="1600" b="1" i="0" u="none" strike="noStrike" dirty="0">
                        <a:solidFill>
                          <a:schemeClr val="accent2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 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0.1%</a:t>
                      </a:r>
                      <a:endParaRPr lang="en-US" sz="1600" b="0" i="0" u="none" strike="noStrike">
                        <a:solidFill>
                          <a:srgbClr val="80808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0.0%</a:t>
                      </a:r>
                      <a:endParaRPr lang="en-US" sz="1600" b="0" i="0" u="none" strike="noStrike">
                        <a:solidFill>
                          <a:srgbClr val="80808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0.0%</a:t>
                      </a:r>
                      <a:endParaRPr lang="en-US" sz="1600" b="0" i="0" u="none" strike="noStrike">
                        <a:solidFill>
                          <a:srgbClr val="80808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Class F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0.8%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0.1%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0.1%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 err="1">
                          <a:effectLst/>
                        </a:rPr>
                        <a:t>Enc</a:t>
                      </a:r>
                      <a:r>
                        <a:rPr lang="en-US" sz="1600" u="none" strike="noStrike" dirty="0">
                          <a:effectLst/>
                        </a:rPr>
                        <a:t> </a:t>
                      </a:r>
                      <a:r>
                        <a:rPr lang="en-US" sz="1600" u="none" strike="noStrike" dirty="0" smtClean="0">
                          <a:effectLst/>
                        </a:rPr>
                        <a:t>Time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99%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Dec </a:t>
                      </a:r>
                      <a:r>
                        <a:rPr lang="en-US" sz="1600" u="none" strike="noStrike" dirty="0" smtClean="0">
                          <a:effectLst/>
                        </a:rPr>
                        <a:t>Time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100%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755576" y="4437112"/>
            <a:ext cx="15808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b="1" dirty="0" smtClean="0"/>
              <a:t>All Intra Main</a:t>
            </a:r>
            <a:endParaRPr lang="en-US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3419872" y="4437112"/>
            <a:ext cx="27222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b="1" dirty="0" smtClean="0"/>
              <a:t>All Intra Main</a:t>
            </a:r>
            <a:br>
              <a:rPr lang="fi-FI" b="1" dirty="0" smtClean="0"/>
            </a:br>
            <a:r>
              <a:rPr lang="fi-FI" b="1" dirty="0" smtClean="0"/>
              <a:t>Transform Skip Enabled</a:t>
            </a:r>
            <a:endParaRPr lang="en-US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6566456" y="4435574"/>
            <a:ext cx="218200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b="1" dirty="0" smtClean="0"/>
              <a:t>All Intra Main</a:t>
            </a:r>
            <a:br>
              <a:rPr lang="fi-FI" b="1" dirty="0" smtClean="0"/>
            </a:br>
            <a:r>
              <a:rPr lang="fi-FI" b="1" dirty="0" smtClean="0"/>
              <a:t>Low QP (2,7,12,17)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8020861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1077218"/>
          </a:xfrm>
        </p:spPr>
        <p:txBody>
          <a:bodyPr/>
          <a:lstStyle/>
          <a:p>
            <a:r>
              <a:rPr lang="fi-FI" dirty="0" smtClean="0"/>
              <a:t>Results</a:t>
            </a:r>
            <a:br>
              <a:rPr lang="fi-FI" dirty="0" smtClean="0"/>
            </a:br>
            <a:r>
              <a:rPr lang="fi-FI" sz="3000" dirty="0" smtClean="0"/>
              <a:t>Simplification 2</a:t>
            </a:r>
            <a:endParaRPr lang="en-US" sz="30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F4ECC-2EB9-4399-B072-B53D46A7B74E}" type="slidenum">
              <a:rPr lang="en-GB" smtClean="0"/>
              <a:pPr/>
              <a:t>5</a:t>
            </a:fld>
            <a:endParaRPr lang="en-GB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295066"/>
              </p:ext>
            </p:extLst>
          </p:nvPr>
        </p:nvGraphicFramePr>
        <p:xfrm>
          <a:off x="323528" y="1628800"/>
          <a:ext cx="2844799" cy="292608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64096"/>
                <a:gridCol w="634165"/>
                <a:gridCol w="673269"/>
                <a:gridCol w="673269"/>
              </a:tblGrid>
              <a:tr h="152400"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All Intra Main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Y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U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V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Class A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-0.1%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-0.1%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-0.1%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Class B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0.0%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-0.1%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-0.1%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Class C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0.1%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-0.1%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-0.1%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Class D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0.1%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0.0%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-0.1%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Class E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0.0%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-0.1%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-0.2%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u="none" strike="noStrike" dirty="0">
                          <a:solidFill>
                            <a:schemeClr val="accent2"/>
                          </a:solidFill>
                          <a:effectLst/>
                        </a:rPr>
                        <a:t>Overall</a:t>
                      </a:r>
                      <a:endParaRPr lang="en-US" sz="1600" b="1" i="0" u="none" strike="noStrike" dirty="0">
                        <a:solidFill>
                          <a:schemeClr val="accent2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>
                          <a:solidFill>
                            <a:schemeClr val="accent2"/>
                          </a:solidFill>
                          <a:effectLst/>
                        </a:rPr>
                        <a:t>0.0%</a:t>
                      </a:r>
                      <a:endParaRPr lang="en-US" sz="1600" b="1" i="0" u="none" strike="noStrike" dirty="0">
                        <a:solidFill>
                          <a:schemeClr val="accent2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>
                          <a:solidFill>
                            <a:schemeClr val="accent2"/>
                          </a:solidFill>
                          <a:effectLst/>
                        </a:rPr>
                        <a:t>-0.1%</a:t>
                      </a:r>
                      <a:endParaRPr lang="en-US" sz="1600" b="1" i="0" u="none" strike="noStrike" dirty="0">
                        <a:solidFill>
                          <a:schemeClr val="accent2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>
                          <a:solidFill>
                            <a:schemeClr val="accent2"/>
                          </a:solidFill>
                          <a:effectLst/>
                        </a:rPr>
                        <a:t>-0.1%</a:t>
                      </a:r>
                      <a:endParaRPr lang="en-US" sz="1600" b="1" i="0" u="none" strike="noStrike" dirty="0">
                        <a:solidFill>
                          <a:schemeClr val="accent2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 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0.0%</a:t>
                      </a:r>
                      <a:endParaRPr lang="en-US" sz="1600" b="0" i="0" u="none" strike="noStrike">
                        <a:solidFill>
                          <a:srgbClr val="80808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-0.1%</a:t>
                      </a:r>
                      <a:endParaRPr lang="en-US" sz="1600" b="0" i="0" u="none" strike="noStrike">
                        <a:solidFill>
                          <a:srgbClr val="80808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-0.1%</a:t>
                      </a:r>
                      <a:endParaRPr lang="en-US" sz="1600" b="0" i="0" u="none" strike="noStrike">
                        <a:solidFill>
                          <a:srgbClr val="80808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Class F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0.3%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0.1%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0.1%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 err="1">
                          <a:effectLst/>
                        </a:rPr>
                        <a:t>Enc</a:t>
                      </a:r>
                      <a:r>
                        <a:rPr lang="en-US" sz="1600" u="none" strike="noStrike" dirty="0">
                          <a:effectLst/>
                        </a:rPr>
                        <a:t> </a:t>
                      </a:r>
                      <a:r>
                        <a:rPr lang="en-US" sz="1600" u="none" strike="noStrike" dirty="0" smtClean="0">
                          <a:effectLst/>
                        </a:rPr>
                        <a:t>Time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101%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Dec </a:t>
                      </a:r>
                      <a:r>
                        <a:rPr lang="en-US" sz="1600" u="none" strike="noStrike" dirty="0" smtClean="0">
                          <a:effectLst/>
                        </a:rPr>
                        <a:t>Time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99%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7377979"/>
              </p:ext>
            </p:extLst>
          </p:nvPr>
        </p:nvGraphicFramePr>
        <p:xfrm>
          <a:off x="3131840" y="1628800"/>
          <a:ext cx="2844799" cy="292608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64096"/>
                <a:gridCol w="634165"/>
                <a:gridCol w="673269"/>
                <a:gridCol w="673269"/>
              </a:tblGrid>
              <a:tr h="152400"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All Intra Main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Y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U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V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Class A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-0.1%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-0.1%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-0.1%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Class B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0.0%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-0.1%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-0.1%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Class C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0.0%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-0.1%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-0.1%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Class D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0.1%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-0.1%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-0.1%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Class E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-0.1%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-0.1%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-0.2%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u="none" strike="noStrike" dirty="0">
                          <a:solidFill>
                            <a:schemeClr val="accent2"/>
                          </a:solidFill>
                          <a:effectLst/>
                        </a:rPr>
                        <a:t>Overall</a:t>
                      </a:r>
                      <a:endParaRPr lang="en-US" sz="1600" b="1" i="0" u="none" strike="noStrike" dirty="0">
                        <a:solidFill>
                          <a:schemeClr val="accent2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>
                          <a:solidFill>
                            <a:schemeClr val="accent2"/>
                          </a:solidFill>
                          <a:effectLst/>
                        </a:rPr>
                        <a:t>0.0%</a:t>
                      </a:r>
                      <a:endParaRPr lang="en-US" sz="1600" b="1" i="0" u="none" strike="noStrike" dirty="0">
                        <a:solidFill>
                          <a:schemeClr val="accent2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>
                          <a:solidFill>
                            <a:schemeClr val="accent2"/>
                          </a:solidFill>
                          <a:effectLst/>
                        </a:rPr>
                        <a:t>-0.1%</a:t>
                      </a:r>
                      <a:endParaRPr lang="en-US" sz="1600" b="1" i="0" u="none" strike="noStrike" dirty="0">
                        <a:solidFill>
                          <a:schemeClr val="accent2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>
                          <a:solidFill>
                            <a:schemeClr val="accent2"/>
                          </a:solidFill>
                          <a:effectLst/>
                        </a:rPr>
                        <a:t>-0.1%</a:t>
                      </a:r>
                      <a:endParaRPr lang="en-US" sz="1600" b="1" i="0" u="none" strike="noStrike" dirty="0">
                        <a:solidFill>
                          <a:schemeClr val="accent2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 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0.0%</a:t>
                      </a:r>
                      <a:endParaRPr lang="en-US" sz="1600" b="0" i="0" u="none" strike="noStrike">
                        <a:solidFill>
                          <a:srgbClr val="80808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-0.1%</a:t>
                      </a:r>
                      <a:endParaRPr lang="en-US" sz="1600" b="0" i="0" u="none" strike="noStrike">
                        <a:solidFill>
                          <a:srgbClr val="80808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-0.1%</a:t>
                      </a:r>
                      <a:endParaRPr lang="en-US" sz="1600" b="0" i="0" u="none" strike="noStrike">
                        <a:solidFill>
                          <a:srgbClr val="80808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Class F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0.2%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0.0%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0.0%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 err="1">
                          <a:effectLst/>
                        </a:rPr>
                        <a:t>Enc</a:t>
                      </a:r>
                      <a:r>
                        <a:rPr lang="en-US" sz="1600" u="none" strike="noStrike" dirty="0">
                          <a:effectLst/>
                        </a:rPr>
                        <a:t> </a:t>
                      </a:r>
                      <a:r>
                        <a:rPr lang="en-US" sz="1600" u="none" strike="noStrike" dirty="0" smtClean="0">
                          <a:effectLst/>
                        </a:rPr>
                        <a:t>Time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99%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Dec </a:t>
                      </a:r>
                      <a:r>
                        <a:rPr lang="en-US" sz="1600" u="none" strike="noStrike" dirty="0" smtClean="0">
                          <a:effectLst/>
                        </a:rPr>
                        <a:t>Time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101%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0834205"/>
              </p:ext>
            </p:extLst>
          </p:nvPr>
        </p:nvGraphicFramePr>
        <p:xfrm>
          <a:off x="5940152" y="1628800"/>
          <a:ext cx="2844799" cy="292608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64096"/>
                <a:gridCol w="634165"/>
                <a:gridCol w="673269"/>
                <a:gridCol w="673269"/>
              </a:tblGrid>
              <a:tr h="152400"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All Intra Main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Y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U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V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Class A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0.1%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0.0%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0.0%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Class B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0.0%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0.0%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0.0%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Class C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0.1%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0.0%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0.0%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Class D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0.2%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0.0%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0.0%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Class E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0.1%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-0.1%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-0.1%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u="none" strike="noStrike" dirty="0">
                          <a:solidFill>
                            <a:schemeClr val="accent2"/>
                          </a:solidFill>
                          <a:effectLst/>
                        </a:rPr>
                        <a:t>Overall</a:t>
                      </a:r>
                      <a:endParaRPr lang="en-US" sz="1600" b="1" i="0" u="none" strike="noStrike" dirty="0">
                        <a:solidFill>
                          <a:schemeClr val="accent2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>
                          <a:solidFill>
                            <a:schemeClr val="accent2"/>
                          </a:solidFill>
                          <a:effectLst/>
                        </a:rPr>
                        <a:t>0.1%</a:t>
                      </a:r>
                      <a:endParaRPr lang="en-US" sz="1600" b="1" i="0" u="none" strike="noStrike" dirty="0">
                        <a:solidFill>
                          <a:schemeClr val="accent2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>
                          <a:solidFill>
                            <a:schemeClr val="accent2"/>
                          </a:solidFill>
                          <a:effectLst/>
                        </a:rPr>
                        <a:t>0.0%</a:t>
                      </a:r>
                      <a:endParaRPr lang="en-US" sz="1600" b="1" i="0" u="none" strike="noStrike" dirty="0">
                        <a:solidFill>
                          <a:schemeClr val="accent2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>
                          <a:solidFill>
                            <a:schemeClr val="accent2"/>
                          </a:solidFill>
                          <a:effectLst/>
                        </a:rPr>
                        <a:t>0.0%</a:t>
                      </a:r>
                      <a:endParaRPr lang="en-US" sz="1600" b="1" i="0" u="none" strike="noStrike" dirty="0">
                        <a:solidFill>
                          <a:schemeClr val="accent2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 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0.1%</a:t>
                      </a:r>
                      <a:endParaRPr lang="en-US" sz="1600" b="0" i="0" u="none" strike="noStrike">
                        <a:solidFill>
                          <a:srgbClr val="80808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0.0%</a:t>
                      </a:r>
                      <a:endParaRPr lang="en-US" sz="1600" b="0" i="0" u="none" strike="noStrike">
                        <a:solidFill>
                          <a:srgbClr val="80808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0.0%</a:t>
                      </a:r>
                      <a:endParaRPr lang="en-US" sz="1600" b="0" i="0" u="none" strike="noStrike">
                        <a:solidFill>
                          <a:srgbClr val="80808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Class F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0.5%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0.1%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0.1%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 err="1">
                          <a:effectLst/>
                        </a:rPr>
                        <a:t>Enc</a:t>
                      </a:r>
                      <a:r>
                        <a:rPr lang="en-US" sz="1600" u="none" strike="noStrike" dirty="0">
                          <a:effectLst/>
                        </a:rPr>
                        <a:t> </a:t>
                      </a:r>
                      <a:r>
                        <a:rPr lang="en-US" sz="1600" u="none" strike="noStrike" dirty="0" smtClean="0">
                          <a:effectLst/>
                        </a:rPr>
                        <a:t>Time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99%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Dec </a:t>
                      </a:r>
                      <a:r>
                        <a:rPr lang="en-US" sz="1600" u="none" strike="noStrike" dirty="0" smtClean="0">
                          <a:effectLst/>
                        </a:rPr>
                        <a:t>Time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100%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755576" y="4582869"/>
            <a:ext cx="15808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b="1" dirty="0" smtClean="0"/>
              <a:t>All Intra Main</a:t>
            </a:r>
            <a:endParaRPr lang="en-US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3419872" y="4582869"/>
            <a:ext cx="27222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b="1" dirty="0" smtClean="0"/>
              <a:t>All Intra Main</a:t>
            </a:r>
            <a:br>
              <a:rPr lang="fi-FI" b="1" dirty="0" smtClean="0"/>
            </a:br>
            <a:r>
              <a:rPr lang="fi-FI" b="1" dirty="0" smtClean="0"/>
              <a:t>Transform Skip Enabled</a:t>
            </a:r>
            <a:endParaRPr lang="en-US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6566456" y="4581331"/>
            <a:ext cx="218200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b="1" dirty="0" smtClean="0"/>
              <a:t>All Intra Main</a:t>
            </a:r>
            <a:br>
              <a:rPr lang="fi-FI" b="1" dirty="0" smtClean="0"/>
            </a:br>
            <a:r>
              <a:rPr lang="fi-FI" b="1" dirty="0" smtClean="0"/>
              <a:t>Low QP (2,7,12,17)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2142137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Conclusion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F4ECC-2EB9-4399-B072-B53D46A7B74E}" type="slidenum">
              <a:rPr lang="en-GB" smtClean="0"/>
              <a:pPr/>
              <a:t>6</a:t>
            </a:fld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smtClean="0"/>
              <a:t>We propose to use 2D DST for luma intra 4x4 TU’s regardless of the prediction mode.</a:t>
            </a:r>
          </a:p>
          <a:p>
            <a:endParaRPr lang="fi-FI" dirty="0" smtClean="0"/>
          </a:p>
          <a:p>
            <a:r>
              <a:rPr lang="fi-FI" dirty="0" smtClean="0"/>
              <a:t>Benefits</a:t>
            </a:r>
            <a:endParaRPr lang="fi-FI" dirty="0"/>
          </a:p>
          <a:p>
            <a:pPr marL="969963" lvl="1" indent="-342900">
              <a:buFont typeface="Arial" pitchFamily="34" charset="0"/>
              <a:buChar char="•"/>
            </a:pPr>
            <a:r>
              <a:rPr lang="fi-FI" dirty="0" smtClean="0"/>
              <a:t>No DCT-DST and DST-DCT adaptation</a:t>
            </a:r>
          </a:p>
          <a:p>
            <a:pPr marL="969963" lvl="1" indent="-342900">
              <a:buFont typeface="Arial" pitchFamily="34" charset="0"/>
              <a:buChar char="•"/>
            </a:pPr>
            <a:r>
              <a:rPr lang="fi-FI" dirty="0" smtClean="0"/>
              <a:t>Transform does not depend on prediction direction</a:t>
            </a:r>
          </a:p>
          <a:p>
            <a:pPr marL="969963" lvl="1" indent="-342900">
              <a:buFont typeface="Arial" pitchFamily="34" charset="0"/>
              <a:buChar char="•"/>
            </a:pPr>
            <a:r>
              <a:rPr lang="fi-FI" dirty="0" smtClean="0"/>
              <a:t>Simplification in the text</a:t>
            </a:r>
          </a:p>
          <a:p>
            <a:pPr marL="969963" lvl="1" indent="-342900">
              <a:buFont typeface="Arial" pitchFamily="34" charset="0"/>
              <a:buChar char="•"/>
            </a:pPr>
            <a:r>
              <a:rPr lang="fi-FI" dirty="0" smtClean="0"/>
              <a:t>Simplification in decoder complexity</a:t>
            </a:r>
            <a:endParaRPr lang="en-US" dirty="0" smtClean="0"/>
          </a:p>
          <a:p>
            <a:endParaRPr lang="fi-FI" dirty="0"/>
          </a:p>
          <a:p>
            <a:r>
              <a:rPr lang="fi-FI" dirty="0" smtClean="0"/>
              <a:t>This simplification comes with 0.06% coding efficiency drop in all-intra</a:t>
            </a:r>
          </a:p>
        </p:txBody>
      </p:sp>
    </p:spTree>
    <p:extLst>
      <p:ext uri="{BB962C8B-B14F-4D97-AF65-F5344CB8AC3E}">
        <p14:creationId xmlns:p14="http://schemas.microsoft.com/office/powerpoint/2010/main" val="2856016172"/>
      </p:ext>
    </p:extLst>
  </p:cSld>
  <p:clrMapOvr>
    <a:masterClrMapping/>
  </p:clrMapOvr>
</p:sld>
</file>

<file path=ppt/theme/theme1.xml><?xml version="1.0" encoding="utf-8"?>
<a:theme xmlns:a="http://schemas.openxmlformats.org/drawingml/2006/main" name="Nokia-Short-v1">
  <a:themeElements>
    <a:clrScheme name="Nokia-1">
      <a:dk1>
        <a:srgbClr val="124191"/>
      </a:dk1>
      <a:lt1>
        <a:srgbClr val="FFFFFF"/>
      </a:lt1>
      <a:dk2>
        <a:srgbClr val="646464"/>
      </a:dk2>
      <a:lt2>
        <a:srgbClr val="FFFFFF"/>
      </a:lt2>
      <a:accent1>
        <a:srgbClr val="2187B0"/>
      </a:accent1>
      <a:accent2>
        <a:srgbClr val="1F843E"/>
      </a:accent2>
      <a:accent3>
        <a:srgbClr val="E32C18"/>
      </a:accent3>
      <a:accent4>
        <a:srgbClr val="F39000"/>
      </a:accent4>
      <a:accent5>
        <a:srgbClr val="4D2383"/>
      </a:accent5>
      <a:accent6>
        <a:srgbClr val="196FB0"/>
      </a:accent6>
      <a:hlink>
        <a:srgbClr val="279FCE"/>
      </a:hlink>
      <a:folHlink>
        <a:srgbClr val="B592E1"/>
      </a:folHlink>
    </a:clrScheme>
    <a:fontScheme name="Nokia Pure font">
      <a:majorFont>
        <a:latin typeface="Nokia Pure Text"/>
        <a:ea typeface=""/>
        <a:cs typeface=""/>
      </a:majorFont>
      <a:minorFont>
        <a:latin typeface="Nokia Pure Tex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Nokia-Short-v1</Template>
  <TotalTime>19</TotalTime>
  <Words>763</Words>
  <Application>Microsoft Office PowerPoint</Application>
  <PresentationFormat>On-screen Show (4:3)</PresentationFormat>
  <Paragraphs>293</Paragraphs>
  <Slides>6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Nokia-Short-v1</vt:lpstr>
      <vt:lpstr>JCT-VC J0035 CE1: Nokia’s results on intra transform mode dependency simplifications </vt:lpstr>
      <vt:lpstr>Introduction</vt:lpstr>
      <vt:lpstr>Benefits</vt:lpstr>
      <vt:lpstr>Results Simplification 1</vt:lpstr>
      <vt:lpstr>Results Simplification 2</vt:lpstr>
      <vt:lpstr>Conclusion</vt:lpstr>
    </vt:vector>
  </TitlesOfParts>
  <Company>NOKIA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JCT-VC J0035 CE1: Nokia’s results on intra transform mode dependency simplifications </dc:title>
  <dc:creator>Ugur Kemal</dc:creator>
  <cp:lastModifiedBy>Ugur Kemal</cp:lastModifiedBy>
  <cp:revision>3</cp:revision>
  <dcterms:created xsi:type="dcterms:W3CDTF">2012-07-10T08:29:22Z</dcterms:created>
  <dcterms:modified xsi:type="dcterms:W3CDTF">2012-07-11T07:30:31Z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itusGUID">
    <vt:lpwstr>8b4a3f61-947a-46dd-81d8-ce6e8d375f4a</vt:lpwstr>
  </property>
  <property fmtid="{D5CDD505-2E9C-101B-9397-08002B2CF9AE}" pid="3" name="NokiaConfidentiality">
    <vt:lpwstr>Public</vt:lpwstr>
  </property>
</Properties>
</file>