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14"/>
  </p:notesMasterIdLst>
  <p:handoutMasterIdLst>
    <p:handoutMasterId r:id="rId15"/>
  </p:handoutMasterIdLst>
  <p:sldIdLst>
    <p:sldId id="256" r:id="rId9"/>
    <p:sldId id="273" r:id="rId10"/>
    <p:sldId id="286" r:id="rId11"/>
    <p:sldId id="288" r:id="rId12"/>
    <p:sldId id="287" r:id="rId13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BE00"/>
    <a:srgbClr val="E6DA05"/>
    <a:srgbClr val="00765D"/>
    <a:srgbClr val="007A60"/>
    <a:srgbClr val="009474"/>
    <a:srgbClr val="85CA3A"/>
    <a:srgbClr val="BCBEC0"/>
    <a:srgbClr val="006600"/>
    <a:srgbClr val="00823B"/>
    <a:srgbClr val="D8C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10" autoAdjust="0"/>
    <p:restoredTop sz="99856" autoAdjust="0"/>
  </p:normalViewPr>
  <p:slideViewPr>
    <p:cSldViewPr showGuides="1">
      <p:cViewPr>
        <p:scale>
          <a:sx n="80" d="100"/>
          <a:sy n="80" d="100"/>
        </p:scale>
        <p:origin x="-678" y="-24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ung%20Nguyen\Documents\HHI\Temp\IntraImage_r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ung%20Nguyen\Documents\HHI\Temp\IntraImage_r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v>HEVC</c:v>
          </c:tx>
          <c:spPr>
            <a:ln w="25400" cap="flat" cmpd="sng" algn="ctr">
              <a:solidFill>
                <a:schemeClr val="accent3">
                  <a:shade val="50000"/>
                </a:schemeClr>
              </a:solidFill>
              <a:prstDash val="solid"/>
            </a:ln>
            <a:effectLst/>
          </c:spPr>
          <c:marker>
            <c:symbol val="diamond"/>
            <c:size val="7"/>
            <c:spPr>
              <a:solidFill>
                <a:schemeClr val="accent3"/>
              </a:solidFill>
              <a:ln w="25400" cap="flat" cmpd="sng" algn="ctr">
                <a:solidFill>
                  <a:schemeClr val="accent3">
                    <a:shade val="50000"/>
                  </a:schemeClr>
                </a:solidFill>
                <a:prstDash val="solid"/>
              </a:ln>
              <a:effectLst/>
            </c:spPr>
          </c:marker>
          <c:xVal>
            <c:numRef>
              <c:f>(HEVC!$B$14,HEVC!$B$20,HEVC!$B$24,HEVC!$B$29,HEVC!$B$33,HEVC!$B$35)</c:f>
              <c:numCache>
                <c:formatCode>0.00</c:formatCode>
                <c:ptCount val="6"/>
                <c:pt idx="0">
                  <c:v>0.242034912109375</c:v>
                </c:pt>
                <c:pt idx="1">
                  <c:v>0.48529052734375</c:v>
                </c:pt>
                <c:pt idx="2">
                  <c:v>0.738372802734375</c:v>
                </c:pt>
                <c:pt idx="3">
                  <c:v>1.1995544433593801</c:v>
                </c:pt>
                <c:pt idx="4">
                  <c:v>1.7940673828125</c:v>
                </c:pt>
                <c:pt idx="5">
                  <c:v>2.1578369140625</c:v>
                </c:pt>
              </c:numCache>
            </c:numRef>
          </c:xVal>
          <c:yVal>
            <c:numRef>
              <c:f>(HEVC!$C$14,HEVC!$C$20,HEVC!$C$24,HEVC!$C$29,HEVC!$C$33,HEVC!$C$35)</c:f>
              <c:numCache>
                <c:formatCode>0.0000</c:formatCode>
                <c:ptCount val="6"/>
                <c:pt idx="0">
                  <c:v>30.588152532381201</c:v>
                </c:pt>
                <c:pt idx="1">
                  <c:v>34.403916067197798</c:v>
                </c:pt>
                <c:pt idx="2">
                  <c:v>37.0238157878916</c:v>
                </c:pt>
                <c:pt idx="3">
                  <c:v>40.381061077909003</c:v>
                </c:pt>
                <c:pt idx="4">
                  <c:v>43.583915495262701</c:v>
                </c:pt>
                <c:pt idx="5">
                  <c:v>45.443749987195503</c:v>
                </c:pt>
              </c:numCache>
            </c:numRef>
          </c:yVal>
          <c:smooth val="1"/>
        </c:ser>
        <c:ser>
          <c:idx val="0"/>
          <c:order val="1"/>
          <c:tx>
            <c:v>H.264/AVC</c:v>
          </c:tx>
          <c:spPr>
            <a:ln w="25400" cap="flat" cmpd="sng" algn="ctr">
              <a:solidFill>
                <a:schemeClr val="accent6">
                  <a:shade val="50000"/>
                </a:schemeClr>
              </a:solidFill>
              <a:prstDash val="solid"/>
            </a:ln>
            <a:effectLst/>
          </c:spPr>
          <c:marker>
            <c:symbol val="triangle"/>
            <c:size val="7"/>
            <c:spPr>
              <a:solidFill>
                <a:schemeClr val="accent6"/>
              </a:solidFill>
              <a:ln w="25400" cap="flat" cmpd="sng" algn="ctr">
                <a:solidFill>
                  <a:schemeClr val="accent6">
                    <a:shade val="50000"/>
                  </a:schemeClr>
                </a:solidFill>
                <a:prstDash val="solid"/>
              </a:ln>
              <a:effectLst/>
            </c:spPr>
          </c:marker>
          <c:xVal>
            <c:numRef>
              <c:f>(AVC!$B$11,AVC!$B$17,AVC!$B$21,AVC!$B$24,AVC!$B$26,AVC!$B$29,AVC!$B$30,AVC!$B$32)</c:f>
              <c:numCache>
                <c:formatCode>0.00</c:formatCode>
                <c:ptCount val="8"/>
                <c:pt idx="0">
                  <c:v>0.243988037109375</c:v>
                </c:pt>
                <c:pt idx="1">
                  <c:v>0.509490966796875</c:v>
                </c:pt>
                <c:pt idx="2">
                  <c:v>0.76153564453125</c:v>
                </c:pt>
                <c:pt idx="3">
                  <c:v>1.0078125</c:v>
                </c:pt>
                <c:pt idx="4">
                  <c:v>1.20684814453125</c:v>
                </c:pt>
                <c:pt idx="5">
                  <c:v>1.5768127441406301</c:v>
                </c:pt>
                <c:pt idx="6">
                  <c:v>1.7276611328125</c:v>
                </c:pt>
                <c:pt idx="7">
                  <c:v>2.07598876953125</c:v>
                </c:pt>
              </c:numCache>
            </c:numRef>
          </c:xVal>
          <c:yVal>
            <c:numRef>
              <c:f>(AVC!$C$11,AVC!$C$17,AVC!$C$21,AVC!$C$24,AVC!$C$26,AVC!$C$29,AVC!$C$30,AVC!$C$32)</c:f>
              <c:numCache>
                <c:formatCode>0.0000</c:formatCode>
                <c:ptCount val="8"/>
                <c:pt idx="0">
                  <c:v>28.441743755972801</c:v>
                </c:pt>
                <c:pt idx="1">
                  <c:v>32.636341616971102</c:v>
                </c:pt>
                <c:pt idx="2">
                  <c:v>35.355003299780101</c:v>
                </c:pt>
                <c:pt idx="3">
                  <c:v>37.448808775635896</c:v>
                </c:pt>
                <c:pt idx="4">
                  <c:v>38.839556481151199</c:v>
                </c:pt>
                <c:pt idx="5">
                  <c:v>41.025223106312303</c:v>
                </c:pt>
                <c:pt idx="6">
                  <c:v>41.821533876699696</c:v>
                </c:pt>
                <c:pt idx="7">
                  <c:v>43.483297174736798</c:v>
                </c:pt>
              </c:numCache>
            </c:numRef>
          </c:yVal>
          <c:smooth val="1"/>
        </c:ser>
        <c:ser>
          <c:idx val="3"/>
          <c:order val="2"/>
          <c:tx>
            <c:v>JPEG 2000</c:v>
          </c:tx>
          <c:spPr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</c:spPr>
          <c:marker>
            <c:symbol val="diamond"/>
            <c:size val="7"/>
            <c:spPr>
              <a:solidFill>
                <a:schemeClr val="accent1"/>
              </a:solidFill>
              <a:ln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:ln>
              <a:effectLst/>
            </c:spPr>
          </c:marker>
          <c:xVal>
            <c:numRef>
              <c:f>(JPEG2k!$B$2,JPEG2k!$B$7,JPEG2k!$B$12,JPEG2k!$B$17,JPEG2k!$B$22,JPEG2k!$B$27,JPEG2k!$B$32,JPEG2k!$B$37)</c:f>
              <c:numCache>
                <c:formatCode>0.00</c:formatCode>
                <c:ptCount val="8"/>
                <c:pt idx="0">
                  <c:v>0.251739501953125</c:v>
                </c:pt>
                <c:pt idx="1">
                  <c:v>0.496185302734375</c:v>
                </c:pt>
                <c:pt idx="2">
                  <c:v>0.749359130859375</c:v>
                </c:pt>
                <c:pt idx="3">
                  <c:v>1.00115966796875</c:v>
                </c:pt>
                <c:pt idx="4">
                  <c:v>1.25091552734375</c:v>
                </c:pt>
                <c:pt idx="5">
                  <c:v>1.5</c:v>
                </c:pt>
                <c:pt idx="6">
                  <c:v>1.7525939941406301</c:v>
                </c:pt>
                <c:pt idx="7">
                  <c:v>1.99713134765625</c:v>
                </c:pt>
              </c:numCache>
            </c:numRef>
          </c:xVal>
          <c:yVal>
            <c:numRef>
              <c:f>(JPEG2k!$C$2,JPEG2k!$C$7,JPEG2k!$C$12,JPEG2k!$C$17,JPEG2k!$C$22,JPEG2k!$C$27,JPEG2k!$C$32,JPEG2k!$C$37)</c:f>
              <c:numCache>
                <c:formatCode>0.0000</c:formatCode>
                <c:ptCount val="8"/>
                <c:pt idx="0">
                  <c:v>28.364504737079901</c:v>
                </c:pt>
                <c:pt idx="1">
                  <c:v>32.169239197935198</c:v>
                </c:pt>
                <c:pt idx="2">
                  <c:v>34.844460422651601</c:v>
                </c:pt>
                <c:pt idx="3">
                  <c:v>37.154482288724203</c:v>
                </c:pt>
                <c:pt idx="4">
                  <c:v>38.910716722450097</c:v>
                </c:pt>
                <c:pt idx="5">
                  <c:v>40.491790941479003</c:v>
                </c:pt>
                <c:pt idx="6">
                  <c:v>41.886818943596502</c:v>
                </c:pt>
                <c:pt idx="7">
                  <c:v>43.101502283225301</c:v>
                </c:pt>
              </c:numCache>
            </c:numRef>
          </c:yVal>
          <c:smooth val="1"/>
        </c:ser>
        <c:ser>
          <c:idx val="5"/>
          <c:order val="3"/>
          <c:tx>
            <c:v>JPEG XR</c:v>
          </c:tx>
          <c:spPr>
            <a:ln w="25400" cap="flat" cmpd="sng" algn="ctr">
              <a:solidFill>
                <a:schemeClr val="accent2">
                  <a:shade val="50000"/>
                </a:schemeClr>
              </a:solidFill>
              <a:prstDash val="solid"/>
            </a:ln>
            <a:effectLst/>
          </c:spPr>
          <c:marker>
            <c:symbol val="square"/>
            <c:size val="7"/>
            <c:spPr>
              <a:solidFill>
                <a:schemeClr val="accent2"/>
              </a:solidFill>
              <a:ln w="25400" cap="flat" cmpd="sng" algn="ctr">
                <a:solidFill>
                  <a:schemeClr val="accent2">
                    <a:shade val="50000"/>
                  </a:schemeClr>
                </a:solidFill>
                <a:prstDash val="solid"/>
              </a:ln>
              <a:effectLst/>
            </c:spPr>
          </c:marker>
          <c:xVal>
            <c:numRef>
              <c:f>(JPEGXR!$B$173,JPEGXR!$B$189,JPEGXR!$B$200,JPEGXR!$B$208,JPEGXR!$B$215,JPEGXR!$B$221,JPEGXR!$B$225,JPEGXR!$B$230)</c:f>
              <c:numCache>
                <c:formatCode>0.00</c:formatCode>
                <c:ptCount val="8"/>
                <c:pt idx="0">
                  <c:v>0.24871826171875</c:v>
                </c:pt>
                <c:pt idx="1">
                  <c:v>0.5020751953125</c:v>
                </c:pt>
                <c:pt idx="2">
                  <c:v>0.73779296875</c:v>
                </c:pt>
                <c:pt idx="3">
                  <c:v>1.00177001953125</c:v>
                </c:pt>
                <c:pt idx="4">
                  <c:v>1.2350769042968801</c:v>
                </c:pt>
                <c:pt idx="5">
                  <c:v>1.51080322265625</c:v>
                </c:pt>
                <c:pt idx="6">
                  <c:v>1.7784729003906301</c:v>
                </c:pt>
                <c:pt idx="7">
                  <c:v>2.0028076171875</c:v>
                </c:pt>
              </c:numCache>
            </c:numRef>
          </c:xVal>
          <c:yVal>
            <c:numRef>
              <c:f>(JPEGXR!$C$173,JPEGXR!$C$189,JPEGXR!$C$200,JPEGXR!$C$208,JPEGXR!$C$215,JPEGXR!$C$221,JPEGXR!$C$225,JPEGXR!$C$230)</c:f>
              <c:numCache>
                <c:formatCode>0.0000</c:formatCode>
                <c:ptCount val="8"/>
                <c:pt idx="0">
                  <c:v>26.8570110652729</c:v>
                </c:pt>
                <c:pt idx="1">
                  <c:v>30.876288876841201</c:v>
                </c:pt>
                <c:pt idx="2">
                  <c:v>33.657485880800103</c:v>
                </c:pt>
                <c:pt idx="3">
                  <c:v>35.9508825716742</c:v>
                </c:pt>
                <c:pt idx="4">
                  <c:v>37.531611477022302</c:v>
                </c:pt>
                <c:pt idx="5">
                  <c:v>39.130917920507699</c:v>
                </c:pt>
                <c:pt idx="6">
                  <c:v>40.538261682991497</c:v>
                </c:pt>
                <c:pt idx="7">
                  <c:v>41.622952438406898</c:v>
                </c:pt>
              </c:numCache>
            </c:numRef>
          </c:yVal>
          <c:smooth val="1"/>
        </c:ser>
        <c:ser>
          <c:idx val="4"/>
          <c:order val="4"/>
          <c:tx>
            <c:v>WebP/VP8</c:v>
          </c:tx>
          <c:spPr>
            <a:ln w="25400" cap="flat" cmpd="sng" algn="ctr">
              <a:solidFill>
                <a:schemeClr val="accent4">
                  <a:shade val="50000"/>
                </a:schemeClr>
              </a:solidFill>
              <a:prstDash val="solid"/>
            </a:ln>
            <a:effectLst/>
          </c:spPr>
          <c:marker>
            <c:symbol val="diamond"/>
            <c:size val="7"/>
            <c:spPr>
              <a:solidFill>
                <a:schemeClr val="accent4"/>
              </a:solidFill>
              <a:ln w="25400" cap="flat" cmpd="sng" algn="ctr">
                <a:solidFill>
                  <a:schemeClr val="accent4">
                    <a:shade val="50000"/>
                  </a:schemeClr>
                </a:solidFill>
                <a:prstDash val="solid"/>
              </a:ln>
              <a:effectLst/>
            </c:spPr>
          </c:marker>
          <c:xVal>
            <c:numRef>
              <c:f>(WebP!$B$5,WebP!$B$26,WebP!$B$49,WebP!$B$74,WebP!$B$82,WebP!$B$86,WebP!$B$89,WebP!$B$92)</c:f>
              <c:numCache>
                <c:formatCode>0.00</c:formatCode>
                <c:ptCount val="8"/>
                <c:pt idx="0">
                  <c:v>0.2415771484375</c:v>
                </c:pt>
                <c:pt idx="1">
                  <c:v>0.4989013671875</c:v>
                </c:pt>
                <c:pt idx="2">
                  <c:v>0.7530517578125</c:v>
                </c:pt>
                <c:pt idx="3">
                  <c:v>1.003662109375</c:v>
                </c:pt>
                <c:pt idx="4">
                  <c:v>1.2677001953125</c:v>
                </c:pt>
                <c:pt idx="5">
                  <c:v>1.52362060546875</c:v>
                </c:pt>
                <c:pt idx="6">
                  <c:v>1.7451171875</c:v>
                </c:pt>
                <c:pt idx="7">
                  <c:v>2.09765625</c:v>
                </c:pt>
              </c:numCache>
            </c:numRef>
          </c:xVal>
          <c:yVal>
            <c:numRef>
              <c:f>(WebP!$C$5,WebP!$C$26,WebP!$C$49,WebP!$C$74,WebP!$C$82,WebP!$C$86,WebP!$C$89,WebP!$C$92)</c:f>
              <c:numCache>
                <c:formatCode>0.0000</c:formatCode>
                <c:ptCount val="8"/>
                <c:pt idx="0">
                  <c:v>26.018402641628899</c:v>
                </c:pt>
                <c:pt idx="1">
                  <c:v>30.0080772822276</c:v>
                </c:pt>
                <c:pt idx="2">
                  <c:v>33.079027889823898</c:v>
                </c:pt>
                <c:pt idx="3">
                  <c:v>35.254669380019102</c:v>
                </c:pt>
                <c:pt idx="4">
                  <c:v>37.146204556596103</c:v>
                </c:pt>
                <c:pt idx="5">
                  <c:v>38.539713221173201</c:v>
                </c:pt>
                <c:pt idx="6">
                  <c:v>39.655876637829699</c:v>
                </c:pt>
                <c:pt idx="7">
                  <c:v>41.473958723027998</c:v>
                </c:pt>
              </c:numCache>
            </c:numRef>
          </c:yVal>
          <c:smooth val="1"/>
        </c:ser>
        <c:ser>
          <c:idx val="2"/>
          <c:order val="5"/>
          <c:tx>
            <c:v>JPEG</c:v>
          </c:tx>
          <c:spPr>
            <a:ln w="25400" cap="flat" cmpd="sng" algn="ctr">
              <a:solidFill>
                <a:schemeClr val="dk1">
                  <a:shade val="50000"/>
                </a:schemeClr>
              </a:solidFill>
              <a:prstDash val="solid"/>
            </a:ln>
            <a:effectLst/>
          </c:spPr>
          <c:marker>
            <c:symbol val="square"/>
            <c:size val="7"/>
            <c:spPr>
              <a:solidFill>
                <a:schemeClr val="dk1"/>
              </a:solidFill>
              <a:ln w="25400" cap="flat" cmpd="sng" algn="ctr">
                <a:solidFill>
                  <a:schemeClr val="dk1">
                    <a:shade val="50000"/>
                  </a:schemeClr>
                </a:solidFill>
                <a:prstDash val="solid"/>
              </a:ln>
              <a:effectLst/>
            </c:spPr>
          </c:marker>
          <c:xVal>
            <c:numRef>
              <c:f>(JPEG!$B$9,JPEG!$B$17,JPEG!$B$26,JPEG!$B$38,JPEG!$B$50,JPEG!$B$60,JPEG!$B$70,JPEG!$B$76)</c:f>
              <c:numCache>
                <c:formatCode>0.00</c:formatCode>
                <c:ptCount val="8"/>
                <c:pt idx="0">
                  <c:v>0.2586669921875</c:v>
                </c:pt>
                <c:pt idx="1">
                  <c:v>0.521270751953125</c:v>
                </c:pt>
                <c:pt idx="2">
                  <c:v>0.759033203125</c:v>
                </c:pt>
                <c:pt idx="3">
                  <c:v>1.0229187011718801</c:v>
                </c:pt>
                <c:pt idx="4">
                  <c:v>1.23394775390625</c:v>
                </c:pt>
                <c:pt idx="5">
                  <c:v>1.4983825683593801</c:v>
                </c:pt>
                <c:pt idx="6">
                  <c:v>1.81512451171875</c:v>
                </c:pt>
                <c:pt idx="7">
                  <c:v>2.12933349609375</c:v>
                </c:pt>
              </c:numCache>
            </c:numRef>
          </c:xVal>
          <c:yVal>
            <c:numRef>
              <c:f>(JPEG!$C$9,JPEG!$C$17,JPEG!$C$26,JPEG!$C$38,JPEG!$C$50,JPEG!$C$60,JPEG!$C$70,JPEG!$C$76)</c:f>
              <c:numCache>
                <c:formatCode>0.0000</c:formatCode>
                <c:ptCount val="8"/>
                <c:pt idx="0">
                  <c:v>25.854815276354099</c:v>
                </c:pt>
                <c:pt idx="1">
                  <c:v>30.083618020438301</c:v>
                </c:pt>
                <c:pt idx="2">
                  <c:v>32.870991180916803</c:v>
                </c:pt>
                <c:pt idx="3">
                  <c:v>35.277659768462499</c:v>
                </c:pt>
                <c:pt idx="4">
                  <c:v>36.828280852115697</c:v>
                </c:pt>
                <c:pt idx="5">
                  <c:v>38.462979125468003</c:v>
                </c:pt>
                <c:pt idx="6">
                  <c:v>40.119349218854097</c:v>
                </c:pt>
                <c:pt idx="7">
                  <c:v>41.586568312579601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188416"/>
        <c:axId val="128188992"/>
      </c:scatterChart>
      <c:valAx>
        <c:axId val="128188416"/>
        <c:scaling>
          <c:orientation val="minMax"/>
          <c:max val="2"/>
          <c:min val="0.25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bits per pixel</a:t>
                </a:r>
              </a:p>
            </c:rich>
          </c:tx>
          <c:layout/>
          <c:overlay val="0"/>
        </c:title>
        <c:numFmt formatCode="0.00" sourceLinked="0"/>
        <c:majorTickMark val="out"/>
        <c:minorTickMark val="none"/>
        <c:tickLblPos val="nextTo"/>
        <c:crossAx val="128188992"/>
        <c:crosses val="autoZero"/>
        <c:crossBetween val="midCat"/>
        <c:majorUnit val="0.25"/>
      </c:valAx>
      <c:valAx>
        <c:axId val="128188992"/>
        <c:scaling>
          <c:orientation val="minMax"/>
          <c:max val="45"/>
          <c:min val="3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PSNR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out"/>
        <c:tickLblPos val="nextTo"/>
        <c:crossAx val="128188416"/>
        <c:crosses val="autoZero"/>
        <c:crossBetween val="midCat"/>
        <c:majorUnit val="1"/>
      </c:valAx>
    </c:plotArea>
    <c:legend>
      <c:legendPos val="b"/>
      <c:layout/>
      <c:overlay val="0"/>
    </c:legend>
    <c:plotVisOnly val="1"/>
    <c:dispBlanksAs val="gap"/>
    <c:showDLblsOverMax val="0"/>
  </c:chart>
  <c:spPr>
    <a:solidFill>
      <a:schemeClr val="lt1"/>
    </a:solidFill>
    <a:ln w="25400" cap="flat" cmpd="sng" algn="ctr">
      <a:noFill/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v>HEVC</c:v>
          </c:tx>
          <c:spPr>
            <a:ln w="25400" cap="flat" cmpd="sng" algn="ctr">
              <a:solidFill>
                <a:schemeClr val="accent3">
                  <a:shade val="50000"/>
                </a:schemeClr>
              </a:solidFill>
              <a:prstDash val="solid"/>
            </a:ln>
            <a:effectLst/>
          </c:spPr>
          <c:marker>
            <c:symbol val="diamond"/>
            <c:size val="7"/>
            <c:spPr>
              <a:solidFill>
                <a:schemeClr val="accent3"/>
              </a:solidFill>
              <a:ln w="25400" cap="flat" cmpd="sng" algn="ctr">
                <a:solidFill>
                  <a:schemeClr val="accent3">
                    <a:shade val="50000"/>
                  </a:schemeClr>
                </a:solidFill>
                <a:prstDash val="solid"/>
              </a:ln>
              <a:effectLst/>
            </c:spPr>
          </c:marker>
          <c:xVal>
            <c:numRef>
              <c:f>(HEVC!$B$1397,HEVC!$B$1403,HEVC!$B$1406,HEVC!$B$1409,HEVC!$B$1410,HEVC!$B$1412,HEVC!$B$1413)</c:f>
              <c:numCache>
                <c:formatCode>0.00</c:formatCode>
                <c:ptCount val="7"/>
                <c:pt idx="0">
                  <c:v>0.24884033203125</c:v>
                </c:pt>
                <c:pt idx="1">
                  <c:v>0.513275146484375</c:v>
                </c:pt>
                <c:pt idx="2">
                  <c:v>0.785064697265625</c:v>
                </c:pt>
                <c:pt idx="3">
                  <c:v>1.2479248046875</c:v>
                </c:pt>
                <c:pt idx="4">
                  <c:v>1.451904296875</c:v>
                </c:pt>
                <c:pt idx="5">
                  <c:v>1.8461608886718801</c:v>
                </c:pt>
                <c:pt idx="6">
                  <c:v>2.0434265136718799</c:v>
                </c:pt>
              </c:numCache>
            </c:numRef>
          </c:xVal>
          <c:yVal>
            <c:numRef>
              <c:f>(HEVC!$C$1397,HEVC!$C$1403,HEVC!$C$1406,HEVC!$C$1409,HEVC!$C$1410,HEVC!$C$1412,HEVC!$C$1413)</c:f>
              <c:numCache>
                <c:formatCode>0.0000</c:formatCode>
                <c:ptCount val="7"/>
                <c:pt idx="0">
                  <c:v>35.604266055811301</c:v>
                </c:pt>
                <c:pt idx="1">
                  <c:v>38.457367212034399</c:v>
                </c:pt>
                <c:pt idx="2">
                  <c:v>40.193921816772402</c:v>
                </c:pt>
                <c:pt idx="3">
                  <c:v>42.558296976887398</c:v>
                </c:pt>
                <c:pt idx="4">
                  <c:v>43.589606368938803</c:v>
                </c:pt>
                <c:pt idx="5">
                  <c:v>45.679363150292602</c:v>
                </c:pt>
                <c:pt idx="6">
                  <c:v>46.767702692707701</c:v>
                </c:pt>
              </c:numCache>
            </c:numRef>
          </c:yVal>
          <c:smooth val="1"/>
        </c:ser>
        <c:ser>
          <c:idx val="0"/>
          <c:order val="1"/>
          <c:tx>
            <c:v>H.264/AVC</c:v>
          </c:tx>
          <c:spPr>
            <a:ln w="25400" cap="flat" cmpd="sng" algn="ctr">
              <a:solidFill>
                <a:schemeClr val="accent6">
                  <a:shade val="50000"/>
                </a:schemeClr>
              </a:solidFill>
              <a:prstDash val="solid"/>
            </a:ln>
            <a:effectLst/>
          </c:spPr>
          <c:marker>
            <c:symbol val="triangle"/>
            <c:size val="7"/>
            <c:spPr>
              <a:solidFill>
                <a:schemeClr val="accent6"/>
              </a:solidFill>
              <a:ln w="25400" cap="flat" cmpd="sng" algn="ctr">
                <a:solidFill>
                  <a:schemeClr val="accent6">
                    <a:shade val="50000"/>
                  </a:schemeClr>
                </a:solidFill>
                <a:prstDash val="solid"/>
              </a:ln>
              <a:effectLst/>
            </c:spPr>
          </c:marker>
          <c:xVal>
            <c:numRef>
              <c:f>(AVC!$B$1421,AVC!$B$1428,AVC!$B$1431,AVC!$B$1433,AVC!$B$1434,AVC!$B$1436,AVC!$B$1437,AVC!$B$1438)</c:f>
              <c:numCache>
                <c:formatCode>0.00</c:formatCode>
                <c:ptCount val="8"/>
                <c:pt idx="0">
                  <c:v>0.229522705078125</c:v>
                </c:pt>
                <c:pt idx="1">
                  <c:v>0.5308837890625</c:v>
                </c:pt>
                <c:pt idx="2">
                  <c:v>0.770294189453125</c:v>
                </c:pt>
                <c:pt idx="3">
                  <c:v>1.02899169921875</c:v>
                </c:pt>
                <c:pt idx="4">
                  <c:v>1.1958312988281301</c:v>
                </c:pt>
                <c:pt idx="5">
                  <c:v>1.6039733886718801</c:v>
                </c:pt>
                <c:pt idx="6">
                  <c:v>1.79779052734375</c:v>
                </c:pt>
                <c:pt idx="7">
                  <c:v>2.0045471191406299</c:v>
                </c:pt>
              </c:numCache>
            </c:numRef>
          </c:xVal>
          <c:yVal>
            <c:numRef>
              <c:f>(AVC!$C$1421,AVC!$C$1428,AVC!$C$1431,AVC!$C$1433,AVC!$C$1434,AVC!$C$1436,AVC!$C$1437,AVC!$C$1438)</c:f>
              <c:numCache>
                <c:formatCode>0.0000</c:formatCode>
                <c:ptCount val="8"/>
                <c:pt idx="0">
                  <c:v>34.249999268649702</c:v>
                </c:pt>
                <c:pt idx="1">
                  <c:v>37.752862914793901</c:v>
                </c:pt>
                <c:pt idx="2">
                  <c:v>39.418786406327399</c:v>
                </c:pt>
                <c:pt idx="3">
                  <c:v>40.778157807126199</c:v>
                </c:pt>
                <c:pt idx="4">
                  <c:v>41.594722596189698</c:v>
                </c:pt>
                <c:pt idx="5">
                  <c:v>43.490980216438302</c:v>
                </c:pt>
                <c:pt idx="6">
                  <c:v>44.494717087361998</c:v>
                </c:pt>
                <c:pt idx="7">
                  <c:v>45.572294998154803</c:v>
                </c:pt>
              </c:numCache>
            </c:numRef>
          </c:yVal>
          <c:smooth val="1"/>
        </c:ser>
        <c:ser>
          <c:idx val="3"/>
          <c:order val="2"/>
          <c:tx>
            <c:v>JPEG 2000</c:v>
          </c:tx>
          <c:spPr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</c:spPr>
          <c:marker>
            <c:symbol val="diamond"/>
            <c:size val="7"/>
            <c:spPr>
              <a:solidFill>
                <a:schemeClr val="accent1"/>
              </a:solidFill>
              <a:ln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:ln>
              <a:effectLst/>
            </c:spPr>
          </c:marker>
          <c:xVal>
            <c:numRef>
              <c:f>(JPEG2k!$B$1514,JPEG2k!$B$1519,JPEG2k!$B$1524,JPEG2k!$B$1529,JPEG2k!$B$1534,JPEG2k!$B$1539,JPEG2k!$B$1544,JPEG2k!$B$1549)</c:f>
              <c:numCache>
                <c:formatCode>0.00</c:formatCode>
                <c:ptCount val="8"/>
                <c:pt idx="0">
                  <c:v>0.2523193359375</c:v>
                </c:pt>
                <c:pt idx="1">
                  <c:v>0.502593994140625</c:v>
                </c:pt>
                <c:pt idx="2">
                  <c:v>0.742828369140625</c:v>
                </c:pt>
                <c:pt idx="3">
                  <c:v>0.99761962890625</c:v>
                </c:pt>
                <c:pt idx="4">
                  <c:v>1.24700927734375</c:v>
                </c:pt>
                <c:pt idx="5">
                  <c:v>1.49798583984375</c:v>
                </c:pt>
                <c:pt idx="6">
                  <c:v>1.7452697753906301</c:v>
                </c:pt>
                <c:pt idx="7">
                  <c:v>1.99822998046875</c:v>
                </c:pt>
              </c:numCache>
            </c:numRef>
          </c:xVal>
          <c:yVal>
            <c:numRef>
              <c:f>(JPEG2k!$C$1514,JPEG2k!$C$1519,JPEG2k!$C$1524,JPEG2k!$C$1529,JPEG2k!$C$1534,JPEG2k!$C$1539,JPEG2k!$C$1544,JPEG2k!$C$1549)</c:f>
              <c:numCache>
                <c:formatCode>0.0000</c:formatCode>
                <c:ptCount val="8"/>
                <c:pt idx="0">
                  <c:v>34.0898356224696</c:v>
                </c:pt>
                <c:pt idx="1">
                  <c:v>37.2462616667666</c:v>
                </c:pt>
                <c:pt idx="2">
                  <c:v>38.9132611469701</c:v>
                </c:pt>
                <c:pt idx="3">
                  <c:v>40.310127075041201</c:v>
                </c:pt>
                <c:pt idx="4">
                  <c:v>41.499964973985598</c:v>
                </c:pt>
                <c:pt idx="5">
                  <c:v>42.731056128717199</c:v>
                </c:pt>
                <c:pt idx="6">
                  <c:v>43.720461077979103</c:v>
                </c:pt>
                <c:pt idx="7">
                  <c:v>44.768898137958203</c:v>
                </c:pt>
              </c:numCache>
            </c:numRef>
          </c:yVal>
          <c:smooth val="1"/>
        </c:ser>
        <c:ser>
          <c:idx val="5"/>
          <c:order val="3"/>
          <c:tx>
            <c:v>JPEG XR</c:v>
          </c:tx>
          <c:spPr>
            <a:ln w="25400" cap="flat" cmpd="sng" algn="ctr">
              <a:solidFill>
                <a:schemeClr val="accent2">
                  <a:shade val="50000"/>
                </a:schemeClr>
              </a:solidFill>
              <a:prstDash val="solid"/>
            </a:ln>
            <a:effectLst/>
          </c:spPr>
          <c:marker>
            <c:symbol val="square"/>
            <c:size val="7"/>
            <c:spPr>
              <a:solidFill>
                <a:schemeClr val="accent2"/>
              </a:solidFill>
              <a:ln w="25400" cap="flat" cmpd="sng" algn="ctr">
                <a:solidFill>
                  <a:schemeClr val="accent2">
                    <a:shade val="50000"/>
                  </a:schemeClr>
                </a:solidFill>
                <a:prstDash val="solid"/>
              </a:ln>
              <a:effectLst/>
            </c:spPr>
          </c:marker>
          <c:xVal>
            <c:numRef>
              <c:f>(JPEGXR!$B$7102,JPEGXR!$B$7119,JPEGXR!$B$7128,JPEGXR!$B$7134,JPEGXR!$B$7137,JPEGXR!$B$7142,JPEGXR!$B$7146,JPEGXR!$B$7150)</c:f>
              <c:numCache>
                <c:formatCode>0.00</c:formatCode>
                <c:ptCount val="8"/>
                <c:pt idx="0">
                  <c:v>0.24383544921875</c:v>
                </c:pt>
                <c:pt idx="1">
                  <c:v>0.501861572265625</c:v>
                </c:pt>
                <c:pt idx="2">
                  <c:v>0.74090576171875</c:v>
                </c:pt>
                <c:pt idx="3">
                  <c:v>1.0306091308593801</c:v>
                </c:pt>
                <c:pt idx="4">
                  <c:v>1.266357421875</c:v>
                </c:pt>
                <c:pt idx="5">
                  <c:v>1.4989929199218801</c:v>
                </c:pt>
                <c:pt idx="6">
                  <c:v>1.7303466796875</c:v>
                </c:pt>
                <c:pt idx="7">
                  <c:v>2.0251770019531299</c:v>
                </c:pt>
              </c:numCache>
            </c:numRef>
          </c:xVal>
          <c:yVal>
            <c:numRef>
              <c:f>(JPEGXR!$C$7102,JPEGXR!$C$7119,JPEGXR!$C$7128,JPEGXR!$C$7134,JPEGXR!$C$7137,JPEGXR!$C$7142,JPEGXR!$C$7146,JPEGXR!$C$7150)</c:f>
              <c:numCache>
                <c:formatCode>0.0000</c:formatCode>
                <c:ptCount val="8"/>
                <c:pt idx="0">
                  <c:v>33.075292835445303</c:v>
                </c:pt>
                <c:pt idx="1">
                  <c:v>36.492215512577701</c:v>
                </c:pt>
                <c:pt idx="2">
                  <c:v>38.144371632946999</c:v>
                </c:pt>
                <c:pt idx="3">
                  <c:v>39.533995908713699</c:v>
                </c:pt>
                <c:pt idx="4">
                  <c:v>40.555432109486901</c:v>
                </c:pt>
                <c:pt idx="5">
                  <c:v>41.620864902303097</c:v>
                </c:pt>
                <c:pt idx="6">
                  <c:v>42.717025957581598</c:v>
                </c:pt>
                <c:pt idx="7">
                  <c:v>44.145324369029602</c:v>
                </c:pt>
              </c:numCache>
            </c:numRef>
          </c:yVal>
          <c:smooth val="1"/>
        </c:ser>
        <c:ser>
          <c:idx val="4"/>
          <c:order val="4"/>
          <c:tx>
            <c:v>WebP/VP8</c:v>
          </c:tx>
          <c:spPr>
            <a:ln w="25400" cap="flat" cmpd="sng" algn="ctr">
              <a:solidFill>
                <a:schemeClr val="accent4">
                  <a:shade val="50000"/>
                </a:schemeClr>
              </a:solidFill>
              <a:prstDash val="solid"/>
            </a:ln>
            <a:effectLst/>
          </c:spPr>
          <c:marker>
            <c:symbol val="diamond"/>
            <c:size val="7"/>
            <c:spPr>
              <a:solidFill>
                <a:schemeClr val="accent4"/>
              </a:solidFill>
              <a:ln w="25400" cap="flat" cmpd="sng" algn="ctr">
                <a:solidFill>
                  <a:schemeClr val="accent4">
                    <a:shade val="50000"/>
                  </a:schemeClr>
                </a:solidFill>
                <a:prstDash val="solid"/>
              </a:ln>
              <a:effectLst/>
            </c:spPr>
          </c:marker>
          <c:xVal>
            <c:numRef>
              <c:f>(WebP!$B$2723,WebP!$B$2767,WebP!$B$2777,WebP!$B$2781,WebP!$B$2784,WebP!$B$2786,WebP!$B$2787,WebP!$B$2789)</c:f>
              <c:numCache>
                <c:formatCode>0.00</c:formatCode>
                <c:ptCount val="8"/>
                <c:pt idx="0">
                  <c:v>0.25299072265625</c:v>
                </c:pt>
                <c:pt idx="1">
                  <c:v>0.51287841796875</c:v>
                </c:pt>
                <c:pt idx="2">
                  <c:v>0.78070068359375</c:v>
                </c:pt>
                <c:pt idx="3">
                  <c:v>1.01708984375</c:v>
                </c:pt>
                <c:pt idx="4">
                  <c:v>1.2911376953125</c:v>
                </c:pt>
                <c:pt idx="5">
                  <c:v>1.570556640625</c:v>
                </c:pt>
                <c:pt idx="6">
                  <c:v>1.75604248046875</c:v>
                </c:pt>
                <c:pt idx="7">
                  <c:v>2.01123046875</c:v>
                </c:pt>
              </c:numCache>
            </c:numRef>
          </c:xVal>
          <c:yVal>
            <c:numRef>
              <c:f>(WebP!$C$2723,WebP!$C$2767,WebP!$C$2777,WebP!$C$2781,WebP!$C$2784,WebP!$C$2786,WebP!$C$2787,WebP!$C$2789)</c:f>
              <c:numCache>
                <c:formatCode>0.0000</c:formatCode>
                <c:ptCount val="8"/>
                <c:pt idx="0">
                  <c:v>33.244406971869701</c:v>
                </c:pt>
                <c:pt idx="1">
                  <c:v>36.548793812246998</c:v>
                </c:pt>
                <c:pt idx="2">
                  <c:v>38.4637231589385</c:v>
                </c:pt>
                <c:pt idx="3">
                  <c:v>39.754600708154399</c:v>
                </c:pt>
                <c:pt idx="4">
                  <c:v>41.038367008322702</c:v>
                </c:pt>
                <c:pt idx="5">
                  <c:v>42.3423520917217</c:v>
                </c:pt>
                <c:pt idx="6">
                  <c:v>43.006493592815403</c:v>
                </c:pt>
                <c:pt idx="7">
                  <c:v>44.276595138449203</c:v>
                </c:pt>
              </c:numCache>
            </c:numRef>
          </c:yVal>
          <c:smooth val="1"/>
        </c:ser>
        <c:ser>
          <c:idx val="2"/>
          <c:order val="5"/>
          <c:tx>
            <c:v>JPEG</c:v>
          </c:tx>
          <c:spPr>
            <a:ln w="25400" cap="flat" cmpd="sng" algn="ctr">
              <a:solidFill>
                <a:schemeClr val="dk1">
                  <a:shade val="50000"/>
                </a:schemeClr>
              </a:solidFill>
              <a:prstDash val="solid"/>
            </a:ln>
            <a:effectLst/>
          </c:spPr>
          <c:marker>
            <c:symbol val="square"/>
            <c:size val="7"/>
            <c:spPr>
              <a:solidFill>
                <a:schemeClr val="dk1"/>
              </a:solidFill>
              <a:ln w="25400" cap="flat" cmpd="sng" algn="ctr">
                <a:solidFill>
                  <a:schemeClr val="dk1">
                    <a:shade val="50000"/>
                  </a:schemeClr>
                </a:solidFill>
                <a:prstDash val="solid"/>
              </a:ln>
              <a:effectLst/>
            </c:spPr>
          </c:marker>
          <c:xVal>
            <c:numRef>
              <c:f>(JPEG!$B$2741,JPEG!$B$2758,JPEG!$B$2774,JPEG!$B$2787,JPEG!$B$2796,JPEG!$B$2802,JPEG!$B$2805,JPEG!$B$2809)</c:f>
              <c:numCache>
                <c:formatCode>0.00</c:formatCode>
                <c:ptCount val="8"/>
                <c:pt idx="0">
                  <c:v>0.2403564453125</c:v>
                </c:pt>
                <c:pt idx="1">
                  <c:v>0.498443603515625</c:v>
                </c:pt>
                <c:pt idx="2">
                  <c:v>0.73760986328125</c:v>
                </c:pt>
                <c:pt idx="3">
                  <c:v>1.0223388671875</c:v>
                </c:pt>
                <c:pt idx="4">
                  <c:v>1.2164306640625</c:v>
                </c:pt>
                <c:pt idx="5">
                  <c:v>1.4901428222656301</c:v>
                </c:pt>
                <c:pt idx="6">
                  <c:v>1.6632080078125</c:v>
                </c:pt>
                <c:pt idx="7">
                  <c:v>2.1153259277343799</c:v>
                </c:pt>
              </c:numCache>
            </c:numRef>
          </c:xVal>
          <c:yVal>
            <c:numRef>
              <c:f>(JPEG!$C$2741,JPEG!$C$2758,JPEG!$C$2774,JPEG!$C$2787,JPEG!$C$2796,JPEG!$C$2802,JPEG!$C$2805,JPEG!$C$2809)</c:f>
              <c:numCache>
                <c:formatCode>0.0000</c:formatCode>
                <c:ptCount val="8"/>
                <c:pt idx="0">
                  <c:v>30.911544142744599</c:v>
                </c:pt>
                <c:pt idx="1">
                  <c:v>35.051295149338998</c:v>
                </c:pt>
                <c:pt idx="2">
                  <c:v>37.094064299436198</c:v>
                </c:pt>
                <c:pt idx="3">
                  <c:v>38.694055547194203</c:v>
                </c:pt>
                <c:pt idx="4">
                  <c:v>39.584580620951797</c:v>
                </c:pt>
                <c:pt idx="5">
                  <c:v>40.750347903738501</c:v>
                </c:pt>
                <c:pt idx="6">
                  <c:v>41.485263500334597</c:v>
                </c:pt>
                <c:pt idx="7">
                  <c:v>43.491794243397599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191296"/>
        <c:axId val="128191872"/>
      </c:scatterChart>
      <c:valAx>
        <c:axId val="128191296"/>
        <c:scaling>
          <c:orientation val="minMax"/>
          <c:max val="2"/>
          <c:min val="0.25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bits per pixel</a:t>
                </a:r>
              </a:p>
            </c:rich>
          </c:tx>
          <c:layout/>
          <c:overlay val="0"/>
        </c:title>
        <c:numFmt formatCode="0.00" sourceLinked="0"/>
        <c:majorTickMark val="out"/>
        <c:minorTickMark val="none"/>
        <c:tickLblPos val="nextTo"/>
        <c:crossAx val="128191872"/>
        <c:crosses val="autoZero"/>
        <c:crossBetween val="midCat"/>
        <c:majorUnit val="0.25"/>
      </c:valAx>
      <c:valAx>
        <c:axId val="128191872"/>
        <c:scaling>
          <c:orientation val="minMax"/>
          <c:max val="47"/>
          <c:min val="32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PSNR 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out"/>
        <c:tickLblPos val="nextTo"/>
        <c:crossAx val="128191296"/>
        <c:crosses val="autoZero"/>
        <c:crossBetween val="midCat"/>
        <c:majorUnit val="1"/>
      </c:valAx>
    </c:plotArea>
    <c:legend>
      <c:legendPos val="b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026006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321239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AA28EF4-0097-47F9-A299-F065B00E71E4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168B56-A4B4-4CD8-8F5C-6F8979827332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3E9804-9CC1-4F9B-9D45-89F7178F9669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1CFA4F-9B20-4408-8824-ED143371751E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488D79A-61A0-4EE0-BEE3-47EF454618E9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34472D-5BBC-450D-B56F-1D2AF9CB4567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DE37A0-4F5C-429F-BC73-C0699AB2A795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34C757-915C-4C25-8C9E-1AD1E9DAC425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EB6A4A-7E9D-4993-A127-BEE28D451CC2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378A7EF-6D5A-4D36-8435-822CB165435C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ACA97C-E16A-469C-9142-F296C8AF1515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16114-33FA-4782-8A3F-09BF6DB95ED2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BBE746-0280-48B6-9C24-3A0FDB41C9FF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A445EF-A1A5-48AE-B7CA-797A331A8673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227AD-8661-4A84-AD5C-FF69574194F1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E339DB-50F8-412E-9917-A4A588E444DE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E9F6100-98D6-460B-98C8-B8C144DDC118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D0D8C7-BB2E-4890-AB51-B8FEB05783D9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B711C5C-179F-41ED-A1E2-EF5E6B8D8D70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BEFE02D-C764-47BA-857C-B9638992F083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FFCEE6-D798-42D6-8D8C-59F33CD4FC4E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F3A08-BB02-4774-93B0-BC55A06F104A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marR="0" indent="-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8ED5599-2F29-4331-BB7F-C2097F2BB2A2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AA2A2DB-DD24-4EDA-A5AD-C30A4CDCDD90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67C8B86-79A4-4A95-B3A2-64D640E26F24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DC49E50-3BC0-4F37-8AEA-9BA519E030E7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41B22F-FA95-48FD-9511-1AC924152494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18B112-AC83-4F12-AC32-ED57A4495B84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D41653-263C-4258-8364-6DA16DD6848D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1B82AA-2884-4BD5-BE75-5CB427C05127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DB5129-E758-4DC5-8DEA-CC19BDF72C42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4EDD78-8215-4C5B-A078-937F7BB6788D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5A8AF77-3643-4127-B31A-2A2099DB629C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EFCC1C-7240-4716-AA9A-843265258B7F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B2CC360-1CE3-4405-9C22-A4DB29A9897D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CE9FAF4-21BD-4A1D-9DC2-265712CC0113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3B08F1-74E7-45C0-AC1C-D0E1A1276C90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CF7FC5-3A6A-4327-A1CA-16F0D5F756E5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C59C041-4EFB-470C-A60E-F080A09E693C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E6ACC08-9EDE-440A-875E-E98F8E525CC3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345AF4-E537-4DA6-93DC-B78B099EB62A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ED5A142-21EC-461F-A4E4-3557FC0DB7FB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D6AB63D-6939-40DE-BB03-27BF0C887B56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BBA87-36B4-4CAE-90B4-31018776C65E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BA037D9-2793-4370-8DF9-81F790DE2F85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add picture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01D219B-F0A5-407B-B086-59C554815E93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E66774-5DFD-4B23-9599-9E2E8F4FE2F8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DE4A1DA-5643-4823-A71A-6816BC54C1F3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754179D-9F32-4220-91C9-28D0E05E722F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D25522-433D-42AB-AF4E-15E391F508D1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8C32F2B-462D-431D-A020-CD9329F59D9C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045346-E174-435B-A827-DEB65EFD9664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96D80-E464-4E5E-AD0F-AA14CA5DD2F8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A90C894-D6ED-4A57-A80E-AD844FBCD99D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B8A31B-584C-413F-B710-24CAE5668C66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8C0DA3-D547-4304-A5F2-E0C7FB55D8D7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FD5BC80-AA2F-48C5-85DD-881B2888FC72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AC44363-ABD8-4E94-9390-8A3001735304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08E4FE-3795-490D-AE40-33B2E0515C3A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17AB13-CC37-41BC-B858-085554242F9D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60FD4-93E8-46A0-9430-B284716DF4EA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394B46B-AB4C-4CCA-827B-E1BB4C0E9270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40CCD7F-5B51-487B-9416-9693A22EB461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4DF528-26D9-407B-98E5-ECECA01A16F8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71214A2-01F5-4A82-92E4-4456A9D1E178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1C53C92-2A00-472C-8B05-7CB20E1784F7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EF4A204-407A-487B-BA80-6C705FB319DD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8A90F2-BB78-490C-9F53-922DC8BAB873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52D0A96-7036-4BE7-9AC6-190766CF4D99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EA11FB4-B117-4081-B525-13F42FD86D74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E5B368-E66B-44E6-90BE-AE09188E4481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6E9687-6A1F-4697-9AEC-10BF7449B2E7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C3365B-47B5-439D-B0E3-0CEF2E885F01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3B0F00-A396-49D2-8738-24F0B4961928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1A6FAED-469B-4876-AFF7-7C9022E80355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3B60508-AED7-4289-BBB0-ADAF711113C1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F932C6-A4E2-44BB-BE64-F983EA650963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1B4919F-B030-4FC1-8C92-ADB16E5E4A0C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07E2A2-568F-433A-B106-FFBF7BA19861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205358-55EE-4F03-973F-73104E6FD375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FF30A0-77F4-46B6-AD24-34AC8D262D8E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3B2B95-55F3-4D45-88A2-4563053D7C3F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F38691-21EE-4238-96B7-215B0B6CA276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5F0D059-DF5A-4CA0-B511-CD79B52F47B2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5105A5-2468-428E-BA74-3FAC89BFEBA7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2933E7-0EF7-479F-9819-5A33652024E6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2944251-9566-4F80-BF95-24F6C9CCEE23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FA888930-706C-48C7-90EE-C862296B8679}" type="datetime1">
              <a:rPr lang="de-DE" smtClean="0"/>
              <a:pPr>
                <a:defRPr/>
              </a:pPr>
              <a:t>03.05.2012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marR="0" indent="-184150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>
          <a:tab pos="538163" algn="l"/>
        </a:tabLst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387C43D-3FE7-4B96-9351-BF0704FAED19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Broadband Mobile</a:t>
            </a:r>
          </a:p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Communication</a:t>
            </a:r>
          </a:p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Networks and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A708929-7C35-4BB6-BC31-9E394CB5D786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Fibre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0534152-B425-4818-8757-FEEB3F145B92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B86F6BB7-EE3D-4720-BDD8-C39F19BCA016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5509F18A-1D0D-4893-B0EC-34242593BCFB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A67D16A-255E-4349-8FA3-F1FBFDD0FA44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E0688D8-3A1A-4924-A079-C7561255588B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26" Type="http://schemas.openxmlformats.org/officeDocument/2006/relationships/image" Target="../media/image31.png"/><Relationship Id="rId3" Type="http://schemas.openxmlformats.org/officeDocument/2006/relationships/image" Target="../media/image8.jpeg"/><Relationship Id="rId21" Type="http://schemas.openxmlformats.org/officeDocument/2006/relationships/image" Target="../media/image26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5" Type="http://schemas.openxmlformats.org/officeDocument/2006/relationships/image" Target="../media/image30.jpeg"/><Relationship Id="rId33" Type="http://schemas.openxmlformats.org/officeDocument/2006/relationships/image" Target="../media/image38.png"/><Relationship Id="rId2" Type="http://schemas.openxmlformats.org/officeDocument/2006/relationships/image" Target="../media/image7.jpe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29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29.jpeg"/><Relationship Id="rId32" Type="http://schemas.openxmlformats.org/officeDocument/2006/relationships/image" Target="../media/image37.png"/><Relationship Id="rId5" Type="http://schemas.openxmlformats.org/officeDocument/2006/relationships/image" Target="../media/image10.jpe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28" Type="http://schemas.openxmlformats.org/officeDocument/2006/relationships/image" Target="../media/image33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31" Type="http://schemas.openxmlformats.org/officeDocument/2006/relationships/image" Target="../media/image36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7.jpeg"/><Relationship Id="rId27" Type="http://schemas.openxmlformats.org/officeDocument/2006/relationships/image" Target="../media/image32.png"/><Relationship Id="rId30" Type="http://schemas.openxmlformats.org/officeDocument/2006/relationships/image" Target="../media/image35.png"/><Relationship Id="rId8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615553"/>
          </a:xfrm>
        </p:spPr>
        <p:txBody>
          <a:bodyPr/>
          <a:lstStyle/>
          <a:p>
            <a:r>
              <a:rPr lang="en-CA" sz="2000" dirty="0"/>
              <a:t>Performance Comparison of HM 6.0 with Existing Still Image Compression Schemes Using a Test Set of Popular Still Images</a:t>
            </a:r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468313" y="3152001"/>
            <a:ext cx="8496300" cy="276999"/>
          </a:xfrm>
        </p:spPr>
        <p:txBody>
          <a:bodyPr/>
          <a:lstStyle/>
          <a:p>
            <a:r>
              <a:rPr lang="en-US" dirty="0" smtClean="0"/>
              <a:t>T. </a:t>
            </a:r>
            <a:r>
              <a:rPr lang="en-US" dirty="0"/>
              <a:t>Nguyen, </a:t>
            </a:r>
            <a:r>
              <a:rPr lang="en-US" dirty="0" smtClean="0"/>
              <a:t>D. Marpe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62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Using a test set of </a:t>
            </a:r>
            <a:r>
              <a:rPr lang="en-US" dirty="0" smtClean="0"/>
              <a:t>32</a:t>
            </a:r>
            <a:br>
              <a:rPr lang="en-US" dirty="0" smtClean="0"/>
            </a:br>
            <a:r>
              <a:rPr lang="en-US" dirty="0" err="1" smtClean="0"/>
              <a:t>RGB</a:t>
            </a:r>
            <a:r>
              <a:rPr lang="en-US" dirty="0" smtClean="0"/>
              <a:t> </a:t>
            </a:r>
            <a:r>
              <a:rPr lang="en-US" dirty="0"/>
              <a:t>and 2 </a:t>
            </a:r>
            <a:r>
              <a:rPr lang="en-US" dirty="0" smtClean="0"/>
              <a:t>grayscale</a:t>
            </a:r>
            <a:br>
              <a:rPr lang="en-US" dirty="0" smtClean="0"/>
            </a:br>
            <a:r>
              <a:rPr lang="en-US" dirty="0" smtClean="0"/>
              <a:t>images</a:t>
            </a:r>
            <a:endParaRPr lang="en-US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4:2:0 </a:t>
            </a:r>
            <a:r>
              <a:rPr lang="en-US" dirty="0" err="1" smtClean="0"/>
              <a:t>YCrCb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subsampling same</a:t>
            </a:r>
            <a:br>
              <a:rPr lang="en-US" dirty="0" smtClean="0"/>
            </a:br>
            <a:r>
              <a:rPr lang="en-US" dirty="0" smtClean="0"/>
              <a:t>as </a:t>
            </a:r>
            <a:r>
              <a:rPr lang="en-US" dirty="0"/>
              <a:t>in JPEG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Bit rates of </a:t>
            </a:r>
            <a:r>
              <a:rPr lang="en-US" dirty="0" smtClean="0"/>
              <a:t>interest</a:t>
            </a:r>
            <a:br>
              <a:rPr lang="en-US" dirty="0" smtClean="0"/>
            </a:br>
            <a:r>
              <a:rPr lang="en-US" dirty="0" smtClean="0"/>
              <a:t>from </a:t>
            </a:r>
            <a:r>
              <a:rPr lang="en-US" dirty="0"/>
              <a:t>0.25 to 1.75 bpp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BD rate as </a:t>
            </a:r>
            <a:r>
              <a:rPr lang="en-US" dirty="0" smtClean="0"/>
              <a:t>performance</a:t>
            </a:r>
            <a:br>
              <a:rPr lang="en-US" dirty="0" smtClean="0"/>
            </a:br>
            <a:r>
              <a:rPr lang="en-US" dirty="0" smtClean="0"/>
              <a:t>measure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Relative </a:t>
            </a:r>
            <a:r>
              <a:rPr lang="en-US" dirty="0"/>
              <a:t>to</a:t>
            </a:r>
            <a:br>
              <a:rPr lang="en-US" dirty="0"/>
            </a:br>
            <a:r>
              <a:rPr lang="en-US" dirty="0"/>
              <a:t>JPEG, JPEG 2000, JPEG </a:t>
            </a:r>
            <a:r>
              <a:rPr lang="en-US" dirty="0" err="1"/>
              <a:t>XR</a:t>
            </a:r>
            <a:r>
              <a:rPr lang="en-US" dirty="0"/>
              <a:t>, WebP, </a:t>
            </a:r>
            <a:r>
              <a:rPr lang="en-US" dirty="0" err="1" smtClean="0"/>
              <a:t>H.264</a:t>
            </a:r>
            <a:r>
              <a:rPr lang="en-US" dirty="0" smtClean="0"/>
              <a:t>/</a:t>
            </a:r>
            <a:r>
              <a:rPr lang="en-US" dirty="0" err="1" smtClean="0"/>
              <a:t>AVC</a:t>
            </a:r>
            <a:r>
              <a:rPr lang="en-US" dirty="0" smtClean="0"/>
              <a:t> (intra-only)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3831367" y="1591839"/>
            <a:ext cx="5087835" cy="794262"/>
            <a:chOff x="-3375253" y="562987"/>
            <a:chExt cx="4393061" cy="6858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375253" y="562987"/>
              <a:ext cx="548640" cy="685800"/>
            </a:xfrm>
            <a:prstGeom prst="rect">
              <a:avLst/>
            </a:prstGeom>
            <a:ln>
              <a:solidFill>
                <a:schemeClr val="tx2"/>
              </a:solidFill>
            </a:ln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826613" y="562987"/>
              <a:ext cx="548640" cy="685800"/>
            </a:xfrm>
            <a:prstGeom prst="rect">
              <a:avLst/>
            </a:prstGeom>
            <a:ln>
              <a:solidFill>
                <a:schemeClr val="tx2"/>
              </a:solidFill>
            </a:ln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277973" y="562987"/>
              <a:ext cx="548640" cy="685800"/>
            </a:xfrm>
            <a:prstGeom prst="rect">
              <a:avLst/>
            </a:prstGeom>
            <a:ln>
              <a:solidFill>
                <a:schemeClr val="tx2"/>
              </a:solidFill>
            </a:ln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729333" y="562987"/>
              <a:ext cx="548640" cy="685800"/>
            </a:xfrm>
            <a:prstGeom prst="rect">
              <a:avLst/>
            </a:prstGeom>
            <a:ln>
              <a:solidFill>
                <a:schemeClr val="tx2"/>
              </a:solidFill>
            </a:ln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80693" y="562987"/>
              <a:ext cx="548640" cy="685800"/>
            </a:xfrm>
            <a:prstGeom prst="rect">
              <a:avLst/>
            </a:prstGeom>
            <a:ln>
              <a:solidFill>
                <a:schemeClr val="tx2"/>
              </a:solidFill>
            </a:ln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32053" y="562987"/>
              <a:ext cx="548640" cy="685800"/>
            </a:xfrm>
            <a:prstGeom prst="rect">
              <a:avLst/>
            </a:prstGeom>
            <a:ln>
              <a:solidFill>
                <a:schemeClr val="tx2"/>
              </a:solidFill>
            </a:ln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3413" y="562987"/>
              <a:ext cx="548640" cy="685800"/>
            </a:xfrm>
            <a:prstGeom prst="rect">
              <a:avLst/>
            </a:prstGeom>
            <a:ln>
              <a:solidFill>
                <a:schemeClr val="tx2"/>
              </a:solidFill>
            </a:ln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168" y="562987"/>
              <a:ext cx="548640" cy="685800"/>
            </a:xfrm>
            <a:prstGeom prst="rect">
              <a:avLst/>
            </a:prstGeom>
            <a:ln>
              <a:solidFill>
                <a:schemeClr val="tx2"/>
              </a:solidFill>
            </a:ln>
          </p:spPr>
        </p:pic>
      </p:grp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3832119" y="2386101"/>
            <a:ext cx="5092709" cy="2262099"/>
            <a:chOff x="408545" y="3585480"/>
            <a:chExt cx="3293761" cy="1462706"/>
          </a:xfrm>
          <a:solidFill>
            <a:schemeClr val="tx2"/>
          </a:solidFill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2299" y="4319008"/>
              <a:ext cx="548640" cy="3657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1504" y="3955629"/>
              <a:ext cx="548640" cy="3657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3666" y="4680322"/>
              <a:ext cx="548640" cy="36576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5985" y="4499507"/>
              <a:ext cx="365760" cy="54864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0225" y="4499336"/>
              <a:ext cx="365760" cy="54864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4465" y="4499507"/>
              <a:ext cx="365760" cy="54864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5985" y="3956520"/>
              <a:ext cx="365760" cy="54864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0225" y="3958585"/>
              <a:ext cx="365759" cy="54864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4465" y="3956520"/>
              <a:ext cx="365760" cy="54864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1745" y="3588063"/>
              <a:ext cx="548640" cy="3657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5825" y="4682216"/>
              <a:ext cx="548640" cy="3657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185" y="4682426"/>
              <a:ext cx="548640" cy="3657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545" y="4682216"/>
              <a:ext cx="548640" cy="3657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5825" y="4316666"/>
              <a:ext cx="548640" cy="3657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185" y="4315137"/>
              <a:ext cx="548640" cy="3657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545" y="4316456"/>
              <a:ext cx="548640" cy="3657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3105" y="3585998"/>
              <a:ext cx="548640" cy="3657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4465" y="3585998"/>
              <a:ext cx="548640" cy="3657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5825" y="3954139"/>
              <a:ext cx="548640" cy="3657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5825" y="3585998"/>
              <a:ext cx="548640" cy="3657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185" y="3953621"/>
              <a:ext cx="548640" cy="3657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545" y="3954139"/>
              <a:ext cx="548640" cy="3657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185" y="3585480"/>
              <a:ext cx="548640" cy="3657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545" y="3585480"/>
              <a:ext cx="548640" cy="36576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325778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 plot ‘</a:t>
            </a:r>
            <a:r>
              <a:rPr lang="en-US" dirty="0" err="1" smtClean="0"/>
              <a:t>barbara</a:t>
            </a:r>
            <a:r>
              <a:rPr lang="en-US" dirty="0" smtClean="0"/>
              <a:t>’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4059730"/>
              </p:ext>
            </p:extLst>
          </p:nvPr>
        </p:nvGraphicFramePr>
        <p:xfrm>
          <a:off x="762000" y="1219200"/>
          <a:ext cx="76200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62929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2" name="Chart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3551336"/>
              </p:ext>
            </p:extLst>
          </p:nvPr>
        </p:nvGraphicFramePr>
        <p:xfrm>
          <a:off x="763524" y="1219200"/>
          <a:ext cx="7616952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 plot ‘</a:t>
            </a:r>
            <a:r>
              <a:rPr lang="en-US" dirty="0" err="1" smtClean="0"/>
              <a:t>lena</a:t>
            </a:r>
            <a:r>
              <a:rPr lang="en-US" smtClean="0"/>
              <a:t>’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926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03.05.2012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15672"/>
              </p:ext>
            </p:extLst>
          </p:nvPr>
        </p:nvGraphicFramePr>
        <p:xfrm>
          <a:off x="304800" y="1143000"/>
          <a:ext cx="8458198" cy="4800600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1535140"/>
                <a:gridCol w="1153843"/>
                <a:gridCol w="1153843"/>
                <a:gridCol w="1153843"/>
                <a:gridCol w="1153843"/>
                <a:gridCol w="1153843"/>
                <a:gridCol w="1153843"/>
              </a:tblGrid>
              <a:tr h="685800"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effectLst/>
                        </a:rPr>
                        <a:t>Anchor ↓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 err="1">
                          <a:effectLst/>
                        </a:rPr>
                        <a:t>HEVC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 err="1">
                          <a:effectLst/>
                        </a:rPr>
                        <a:t>H.264</a:t>
                      </a:r>
                      <a:r>
                        <a:rPr lang="en-US" sz="1400" kern="1200" dirty="0">
                          <a:effectLst/>
                        </a:rPr>
                        <a:t>/</a:t>
                      </a:r>
                      <a:r>
                        <a:rPr lang="en-US" sz="1400" kern="1200" dirty="0" err="1">
                          <a:effectLst/>
                        </a:rPr>
                        <a:t>AVC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effectLst/>
                        </a:rPr>
                        <a:t>JPEG 2000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effectLst/>
                        </a:rPr>
                        <a:t>JPEG </a:t>
                      </a:r>
                      <a:r>
                        <a:rPr lang="en-US" sz="1400" kern="1200" dirty="0" err="1">
                          <a:effectLst/>
                        </a:rPr>
                        <a:t>XR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effectLst/>
                        </a:rPr>
                        <a:t>WebP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effectLst/>
                        </a:rPr>
                        <a:t>JPEG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 err="1">
                          <a:effectLst/>
                        </a:rPr>
                        <a:t>HEVC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 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19.0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29.7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43.6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effectLst/>
                        </a:rPr>
                        <a:t>45.9</a:t>
                      </a:r>
                      <a:endParaRPr lang="en-US" sz="2000" kern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76.3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 err="1">
                          <a:effectLst/>
                        </a:rPr>
                        <a:t>H.264</a:t>
                      </a:r>
                      <a:r>
                        <a:rPr lang="en-US" sz="1400" kern="1200" dirty="0">
                          <a:effectLst/>
                        </a:rPr>
                        <a:t>/</a:t>
                      </a:r>
                      <a:r>
                        <a:rPr lang="en-US" sz="1400" kern="1200" dirty="0" err="1">
                          <a:effectLst/>
                        </a:rPr>
                        <a:t>AVC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200" dirty="0">
                          <a:effectLst/>
                        </a:rPr>
                        <a:t>-15.8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 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9.3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effectLst/>
                        </a:rPr>
                        <a:t>20.5</a:t>
                      </a:r>
                      <a:endParaRPr lang="en-US" sz="2000" kern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effectLst/>
                        </a:rPr>
                        <a:t>21.6</a:t>
                      </a:r>
                      <a:endParaRPr lang="en-US" sz="2000" kern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effectLst/>
                        </a:rPr>
                        <a:t>48.1</a:t>
                      </a:r>
                      <a:endParaRPr lang="en-US" sz="2000" kern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effectLst/>
                        </a:rPr>
                        <a:t>JPEG 2000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200" dirty="0">
                          <a:effectLst/>
                        </a:rPr>
                        <a:t>-22.6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-8.2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 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10.2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effectLst/>
                        </a:rPr>
                        <a:t>11.4</a:t>
                      </a:r>
                      <a:endParaRPr lang="en-US" sz="2000" kern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effectLst/>
                        </a:rPr>
                        <a:t>35.6</a:t>
                      </a:r>
                      <a:endParaRPr lang="en-US" sz="2000" kern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effectLst/>
                        </a:rPr>
                        <a:t>JPEG </a:t>
                      </a:r>
                      <a:r>
                        <a:rPr lang="en-US" sz="1400" kern="1200" dirty="0" err="1">
                          <a:effectLst/>
                        </a:rPr>
                        <a:t>XR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200" dirty="0">
                          <a:effectLst/>
                        </a:rPr>
                        <a:t>-30.0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effectLst/>
                        </a:rPr>
                        <a:t>-16.8</a:t>
                      </a:r>
                      <a:endParaRPr lang="en-US" sz="2000" kern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-9.6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 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0.7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23.4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effectLst/>
                        </a:rPr>
                        <a:t>WebP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200" dirty="0">
                          <a:effectLst/>
                        </a:rPr>
                        <a:t>-31.0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>
                          <a:effectLst/>
                        </a:rPr>
                        <a:t>-17.6</a:t>
                      </a:r>
                      <a:endParaRPr lang="en-US" sz="2000" kern="120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-9.5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-0.3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 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23.2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685800"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200" dirty="0">
                          <a:effectLst/>
                        </a:rPr>
                        <a:t>JPEG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200" dirty="0">
                          <a:effectLst/>
                        </a:rPr>
                        <a:t>-43.0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-32.3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-26.0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-18.9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-18.6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457200" rtl="0" eaLnBrk="1" fontAlgn="auto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effectLst/>
                        </a:rPr>
                        <a:t> 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753903"/>
      </p:ext>
    </p:extLst>
  </p:cSld>
  <p:clrMapOvr>
    <a:masterClrMapping/>
  </p:clrMapOvr>
</p:sld>
</file>

<file path=ppt/theme/theme1.xml><?xml version="1.0" encoding="utf-8"?>
<a:theme xmlns:a="http://schemas.openxmlformats.org/drawingml/2006/main" name="HHI-PPT-Template-11-2010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Broadband Mobile Communicatio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HHI-PPT-Template-11-2010</Template>
  <TotalTime>1515</TotalTime>
  <Words>105</Words>
  <Application>Microsoft Office PowerPoint</Application>
  <PresentationFormat>On-screen Show (4:3)</PresentationFormat>
  <Paragraphs>72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HHI-PPT-Template-11-2010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PowerPoint Presentation</vt:lpstr>
      <vt:lpstr>Performance Evaluation</vt:lpstr>
      <vt:lpstr>RD plot ‘barbara’</vt:lpstr>
      <vt:lpstr>RD plot ‘lena’</vt:lpstr>
      <vt:lpstr>Results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P. H. Tung Nguyen</dc:creator>
  <cp:lastModifiedBy>Tung Nguyen</cp:lastModifiedBy>
  <cp:revision>232</cp:revision>
  <dcterms:created xsi:type="dcterms:W3CDTF">2011-01-17T14:40:21Z</dcterms:created>
  <dcterms:modified xsi:type="dcterms:W3CDTF">2012-05-03T10:04:24Z</dcterms:modified>
</cp:coreProperties>
</file>