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3" r:id="rId4"/>
    <p:sldId id="262" r:id="rId5"/>
    <p:sldId id="256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00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89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8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87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5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89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22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6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57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96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96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8EC65-26C1-4534-94FA-5CE48C32FFD6}" type="datetimeFigureOut">
              <a:rPr kumimoji="1" lang="ja-JP" altLang="en-US" smtClean="0"/>
              <a:t>2012/5/1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7281B-54EB-40BD-B005-659A165C27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3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CE2/AHG6 report on ALF viewing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3568" y="4941168"/>
            <a:ext cx="7704856" cy="697632"/>
          </a:xfrm>
        </p:spPr>
        <p:txBody>
          <a:bodyPr/>
          <a:lstStyle/>
          <a:p>
            <a:r>
              <a:rPr kumimoji="1" lang="en-US" altLang="ja-JP" dirty="0" smtClean="0"/>
              <a:t>T. </a:t>
            </a:r>
            <a:r>
              <a:rPr kumimoji="1" lang="en-US" altLang="ja-JP" dirty="0" err="1" smtClean="0"/>
              <a:t>Yamakage</a:t>
            </a:r>
            <a:r>
              <a:rPr kumimoji="1" lang="en-US" altLang="ja-JP" dirty="0" smtClean="0"/>
              <a:t> (CE2 coordinator, AHG6 chair)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6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Viewing Session</a:t>
            </a:r>
            <a:r>
              <a:rPr lang="ja-JP" altLang="en-US" dirty="0"/>
              <a:t> </a:t>
            </a:r>
            <a:r>
              <a:rPr lang="en-US" altLang="ja-JP" dirty="0" smtClean="0"/>
              <a:t>1 (CE2.f)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518457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April 29, 2012</a:t>
            </a:r>
            <a:r>
              <a:rPr lang="ja-JP" altLang="en-US" dirty="0" smtClean="0"/>
              <a:t> </a:t>
            </a:r>
            <a:r>
              <a:rPr lang="en-US" altLang="ja-JP" dirty="0" smtClean="0"/>
              <a:t>at T072 in ITU-T tower building</a:t>
            </a:r>
          </a:p>
          <a:p>
            <a:r>
              <a:rPr lang="en-US" altLang="ja-JP" dirty="0" smtClean="0"/>
              <a:t>Some </a:t>
            </a:r>
            <a:r>
              <a:rPr lang="en-US" altLang="ja-JP" dirty="0"/>
              <a:t>monster </a:t>
            </a:r>
            <a:r>
              <a:rPr lang="en-US" altLang="ja-JP" dirty="0" smtClean="0"/>
              <a:t>PC (Windows </a:t>
            </a:r>
            <a:r>
              <a:rPr lang="en-US" altLang="ja-JP" dirty="0"/>
              <a:t>7 – 64 </a:t>
            </a:r>
            <a:r>
              <a:rPr lang="en-US" altLang="ja-JP" dirty="0" smtClean="0"/>
              <a:t>bit)</a:t>
            </a:r>
          </a:p>
          <a:p>
            <a:r>
              <a:rPr lang="en-US" altLang="ja-JP" dirty="0" smtClean="0"/>
              <a:t>Dell </a:t>
            </a:r>
            <a:r>
              <a:rPr lang="en-US" altLang="ja-JP" dirty="0"/>
              <a:t>3008 </a:t>
            </a:r>
            <a:r>
              <a:rPr lang="en-US" altLang="ja-JP" dirty="0" smtClean="0"/>
              <a:t>LCD (30 </a:t>
            </a:r>
            <a:r>
              <a:rPr lang="en-US" altLang="ja-JP" dirty="0"/>
              <a:t>inches, </a:t>
            </a:r>
            <a:r>
              <a:rPr lang="en-US" altLang="ja-JP" dirty="0" smtClean="0"/>
              <a:t>2560x1600)</a:t>
            </a:r>
            <a:endParaRPr lang="en-US" altLang="ja-JP" dirty="0"/>
          </a:p>
          <a:p>
            <a:r>
              <a:rPr kumimoji="1" lang="en-US" altLang="ja-JP" dirty="0" smtClean="0"/>
              <a:t>Sequences</a:t>
            </a:r>
          </a:p>
          <a:p>
            <a:pPr lvl="1"/>
            <a:r>
              <a:rPr lang="en-US" altLang="ja-JP" dirty="0" smtClean="0"/>
              <a:t>Random Access: Class A, Class B, </a:t>
            </a:r>
            <a:r>
              <a:rPr lang="en-US" altLang="ja-JP" dirty="0" err="1" smtClean="0"/>
              <a:t>RiverBed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Low Delay B: Class B, </a:t>
            </a:r>
            <a:r>
              <a:rPr kumimoji="1" lang="en-US" altLang="ja-JP" dirty="0" err="1" smtClean="0"/>
              <a:t>RiverBed</a:t>
            </a:r>
            <a:r>
              <a:rPr kumimoji="1" lang="en-US" altLang="ja-JP" dirty="0" smtClean="0"/>
              <a:t>, Class E, </a:t>
            </a:r>
            <a:r>
              <a:rPr kumimoji="1" lang="en-US" altLang="ja-JP" dirty="0" err="1" smtClean="0"/>
              <a:t>SpinCalendar</a:t>
            </a:r>
            <a:endParaRPr kumimoji="1" lang="en-US" altLang="ja-JP" dirty="0" smtClean="0"/>
          </a:p>
          <a:p>
            <a:r>
              <a:rPr lang="en-US" altLang="ja-JP" dirty="0" err="1" smtClean="0"/>
              <a:t>Qp</a:t>
            </a:r>
            <a:r>
              <a:rPr lang="en-US" altLang="ja-JP" dirty="0" smtClean="0"/>
              <a:t> = 32, 37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HE10 anchor </a:t>
            </a:r>
            <a:r>
              <a:rPr lang="en-US" altLang="ja-JP" dirty="0" err="1" smtClean="0">
                <a:solidFill>
                  <a:srgbClr val="FF0000"/>
                </a:solidFill>
              </a:rPr>
              <a:t>vs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JCTVC-I0169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/>
              <a:t>Viewing order is randomized</a:t>
            </a:r>
          </a:p>
          <a:p>
            <a:r>
              <a:rPr lang="en-US" altLang="ja-JP" dirty="0" smtClean="0"/>
              <a:t>5-grade scale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-2: A is worse, -1: A is slightly worse, 0: Equal,</a:t>
            </a:r>
          </a:p>
          <a:p>
            <a:pPr marL="457200" lvl="1" indent="0">
              <a:buNone/>
            </a:pPr>
            <a:r>
              <a:rPr lang="en-US" altLang="ja-JP" dirty="0" smtClean="0"/>
              <a:t>1: A is slightly better, 2: A is better</a:t>
            </a:r>
            <a:endParaRPr lang="en-US" altLang="ja-JP" dirty="0"/>
          </a:p>
          <a:p>
            <a:r>
              <a:rPr lang="en-US" altLang="ja-JP" dirty="0"/>
              <a:t>18 </a:t>
            </a:r>
            <a:r>
              <a:rPr lang="en-US" altLang="ja-JP" dirty="0" smtClean="0"/>
              <a:t>viewers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864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764704"/>
            <a:ext cx="91440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331640" y="6165304"/>
            <a:ext cx="1699504" cy="62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2400" dirty="0" smtClean="0"/>
              <a:t>Mean: -0.06</a:t>
            </a:r>
          </a:p>
          <a:p>
            <a:pPr>
              <a:lnSpc>
                <a:spcPts val="2000"/>
              </a:lnSpc>
            </a:pPr>
            <a:r>
              <a:rPr lang="en-US" altLang="ja-JP" sz="2400" dirty="0" smtClean="0"/>
              <a:t>CI: 0.43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35225" y="6165304"/>
            <a:ext cx="1604927" cy="62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2400" dirty="0" smtClean="0"/>
              <a:t>Mean: 0.11</a:t>
            </a:r>
          </a:p>
          <a:p>
            <a:pPr>
              <a:lnSpc>
                <a:spcPts val="2000"/>
              </a:lnSpc>
            </a:pPr>
            <a:r>
              <a:rPr lang="en-US" altLang="ja-JP" sz="2400" dirty="0" smtClean="0"/>
              <a:t>CI: 0.55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48264" y="6165304"/>
            <a:ext cx="1699504" cy="62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2400" dirty="0" smtClean="0"/>
              <a:t>Mean: -0.78</a:t>
            </a:r>
          </a:p>
          <a:p>
            <a:pPr>
              <a:lnSpc>
                <a:spcPts val="2000"/>
              </a:lnSpc>
            </a:pPr>
            <a:r>
              <a:rPr lang="en-US" altLang="ja-JP" sz="2400" dirty="0" smtClean="0"/>
              <a:t>CI: 0.49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731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Viewing Session</a:t>
            </a:r>
            <a:r>
              <a:rPr lang="ja-JP" altLang="en-US" dirty="0"/>
              <a:t> </a:t>
            </a:r>
            <a:r>
              <a:rPr lang="en-US" altLang="ja-JP" dirty="0" smtClean="0"/>
              <a:t>2 (ALF off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Option2_RA)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518457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April 29, 2012</a:t>
            </a:r>
            <a:r>
              <a:rPr lang="ja-JP" altLang="en-US" dirty="0" smtClean="0"/>
              <a:t> </a:t>
            </a:r>
            <a:r>
              <a:rPr lang="en-US" altLang="ja-JP" dirty="0" smtClean="0"/>
              <a:t>at T072 in ITU-T tower building</a:t>
            </a:r>
          </a:p>
          <a:p>
            <a:r>
              <a:rPr lang="en-US" altLang="ja-JP" dirty="0" smtClean="0"/>
              <a:t>Some </a:t>
            </a:r>
            <a:r>
              <a:rPr lang="en-US" altLang="ja-JP" dirty="0"/>
              <a:t>monster </a:t>
            </a:r>
            <a:r>
              <a:rPr lang="en-US" altLang="ja-JP" dirty="0" smtClean="0"/>
              <a:t>PC (Windows </a:t>
            </a:r>
            <a:r>
              <a:rPr lang="en-US" altLang="ja-JP" dirty="0"/>
              <a:t>7 – 64 </a:t>
            </a:r>
            <a:r>
              <a:rPr lang="en-US" altLang="ja-JP" dirty="0" smtClean="0"/>
              <a:t>bit)</a:t>
            </a:r>
          </a:p>
          <a:p>
            <a:r>
              <a:rPr lang="en-US" altLang="ja-JP" dirty="0" smtClean="0"/>
              <a:t>Dell </a:t>
            </a:r>
            <a:r>
              <a:rPr lang="en-US" altLang="ja-JP" dirty="0"/>
              <a:t>3008 </a:t>
            </a:r>
            <a:r>
              <a:rPr lang="en-US" altLang="ja-JP" dirty="0" smtClean="0"/>
              <a:t>LCD (30 </a:t>
            </a:r>
            <a:r>
              <a:rPr lang="en-US" altLang="ja-JP" dirty="0"/>
              <a:t>inches, </a:t>
            </a:r>
            <a:r>
              <a:rPr lang="en-US" altLang="ja-JP" dirty="0" smtClean="0"/>
              <a:t>2560x1600)</a:t>
            </a:r>
            <a:endParaRPr lang="en-US" altLang="ja-JP" dirty="0"/>
          </a:p>
          <a:p>
            <a:r>
              <a:rPr kumimoji="1" lang="en-US" altLang="ja-JP" dirty="0" smtClean="0"/>
              <a:t>Sequences</a:t>
            </a:r>
          </a:p>
          <a:p>
            <a:pPr lvl="1"/>
            <a:r>
              <a:rPr lang="en-US" altLang="ja-JP" dirty="0" smtClean="0"/>
              <a:t>Random Access: Class A, Class B, </a:t>
            </a:r>
            <a:r>
              <a:rPr lang="en-US" altLang="ja-JP" dirty="0" err="1" smtClean="0"/>
              <a:t>RiverBed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Low Delay B: Class B, </a:t>
            </a:r>
            <a:r>
              <a:rPr kumimoji="1" lang="en-US" altLang="ja-JP" dirty="0" err="1" smtClean="0"/>
              <a:t>RiverBed</a:t>
            </a:r>
            <a:r>
              <a:rPr kumimoji="1" lang="en-US" altLang="ja-JP" dirty="0" smtClean="0"/>
              <a:t>, Class E, </a:t>
            </a:r>
            <a:r>
              <a:rPr kumimoji="1" lang="en-US" altLang="ja-JP" dirty="0" err="1" smtClean="0"/>
              <a:t>SpinCalendar</a:t>
            </a:r>
            <a:endParaRPr kumimoji="1" lang="en-US" altLang="ja-JP" dirty="0" smtClean="0"/>
          </a:p>
          <a:p>
            <a:r>
              <a:rPr lang="en-US" altLang="ja-JP" dirty="0" err="1" smtClean="0"/>
              <a:t>Qp</a:t>
            </a:r>
            <a:r>
              <a:rPr lang="en-US" altLang="ja-JP" dirty="0" smtClean="0"/>
              <a:t> = 32, 37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Main anchor (ALF off) </a:t>
            </a:r>
            <a:r>
              <a:rPr lang="en-US" altLang="ja-JP" dirty="0" err="1" smtClean="0">
                <a:solidFill>
                  <a:srgbClr val="FF0000"/>
                </a:solidFill>
              </a:rPr>
              <a:t>vs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Option2_RA (JCTVC-I0157)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/>
              <a:t>Viewing order is randomized</a:t>
            </a:r>
          </a:p>
          <a:p>
            <a:r>
              <a:rPr lang="en-US" altLang="ja-JP" dirty="0" smtClean="0"/>
              <a:t>5-grade scale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-2: A is worse, -1: A is slightly worse, 0: Equal,</a:t>
            </a:r>
          </a:p>
          <a:p>
            <a:pPr marL="457200" lvl="1" indent="0">
              <a:buNone/>
            </a:pPr>
            <a:r>
              <a:rPr lang="en-US" altLang="ja-JP" dirty="0" smtClean="0"/>
              <a:t>1: A is slightly better, 2: A is better</a:t>
            </a:r>
            <a:endParaRPr lang="en-US" altLang="ja-JP" dirty="0"/>
          </a:p>
          <a:p>
            <a:r>
              <a:rPr lang="en-US" altLang="ja-JP" dirty="0"/>
              <a:t>18 </a:t>
            </a:r>
            <a:r>
              <a:rPr lang="en-US" altLang="ja-JP" dirty="0" smtClean="0"/>
              <a:t>viewers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679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1" y="764704"/>
            <a:ext cx="9144001" cy="4824536"/>
            <a:chOff x="-1" y="764704"/>
            <a:chExt cx="9144001" cy="48245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764704"/>
              <a:ext cx="9144001" cy="4824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円/楕円 7"/>
            <p:cNvSpPr/>
            <p:nvPr/>
          </p:nvSpPr>
          <p:spPr>
            <a:xfrm>
              <a:off x="1148552" y="2232160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808400" y="2825640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352580" y="2233108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6631064" y="3098152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6847088" y="2999796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244216" y="2809172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906884" y="3103292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3569552" y="3084504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6202260" y="3385236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3777068" y="2907528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4455280" y="2916036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4656708" y="3195560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535400" y="3181912"/>
              <a:ext cx="216024" cy="21602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255288" y="3829984"/>
              <a:ext cx="8784976" cy="0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255288" y="3597526"/>
              <a:ext cx="8784976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線コネクタ 2"/>
            <p:cNvCxnSpPr/>
            <p:nvPr/>
          </p:nvCxnSpPr>
          <p:spPr>
            <a:xfrm flipV="1">
              <a:off x="2456472" y="1052736"/>
              <a:ext cx="0" cy="27363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flipV="1">
              <a:off x="4648645" y="1052736"/>
              <a:ext cx="0" cy="27363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V="1">
              <a:off x="6849829" y="1052736"/>
              <a:ext cx="0" cy="27363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/>
            <p:cNvSpPr txBox="1"/>
            <p:nvPr/>
          </p:nvSpPr>
          <p:spPr>
            <a:xfrm>
              <a:off x="941930" y="980728"/>
              <a:ext cx="1141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LB, </a:t>
              </a:r>
              <a:r>
                <a:rPr kumimoji="1" lang="en-US" altLang="ja-JP" dirty="0" err="1" smtClean="0"/>
                <a:t>Qp</a:t>
              </a:r>
              <a:r>
                <a:rPr kumimoji="1" lang="en-US" altLang="ja-JP" dirty="0" smtClean="0"/>
                <a:t>=37</a:t>
              </a:r>
              <a:endParaRPr kumimoji="1" lang="ja-JP" altLang="en-US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019757" y="980728"/>
              <a:ext cx="1181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RA, </a:t>
              </a:r>
              <a:r>
                <a:rPr kumimoji="1" lang="en-US" altLang="ja-JP" dirty="0" err="1" smtClean="0"/>
                <a:t>Qp</a:t>
              </a:r>
              <a:r>
                <a:rPr kumimoji="1" lang="en-US" altLang="ja-JP" dirty="0" smtClean="0"/>
                <a:t>=37</a:t>
              </a:r>
              <a:endParaRPr kumimoji="1" lang="ja-JP" altLang="en-US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190402" y="980728"/>
              <a:ext cx="1141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LB, </a:t>
              </a:r>
              <a:r>
                <a:rPr kumimoji="1" lang="en-US" altLang="ja-JP" dirty="0" err="1" smtClean="0"/>
                <a:t>Qp</a:t>
              </a:r>
              <a:r>
                <a:rPr kumimoji="1" lang="en-US" altLang="ja-JP" dirty="0" smtClean="0"/>
                <a:t>=32</a:t>
              </a:r>
              <a:endParaRPr kumimoji="1" lang="ja-JP" altLang="en-US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7278634" y="980728"/>
              <a:ext cx="1181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RA, </a:t>
              </a:r>
              <a:r>
                <a:rPr kumimoji="1" lang="en-US" altLang="ja-JP" dirty="0" err="1" smtClean="0"/>
                <a:t>Qp</a:t>
              </a:r>
              <a:r>
                <a:rPr kumimoji="1" lang="en-US" altLang="ja-JP" dirty="0" smtClean="0"/>
                <a:t>=32</a:t>
              </a:r>
              <a:endParaRPr kumimoji="1" lang="ja-JP" altLang="en-US" dirty="0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7942728" y="3977768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18864" y="53752"/>
            <a:ext cx="8229600" cy="78296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All Viewers (N=18)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6024" y="5336048"/>
            <a:ext cx="889248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LB,Qp37</a:t>
            </a:r>
            <a:r>
              <a:rPr lang="en-US" altLang="ja-JP" dirty="0" smtClean="0"/>
              <a:t>:1:KristenAndSara,2:Johnny,3:FourPeople,4:SpinCalendar,5:RiverBed,</a:t>
            </a:r>
          </a:p>
          <a:p>
            <a:r>
              <a:rPr lang="en-US" altLang="ja-JP" dirty="0" smtClean="0"/>
              <a:t>                6:Kimono,7:ParkScene,8:Cactus,9:BasketballDrive,10:BQTerrace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RA,Qp37</a:t>
            </a:r>
            <a:r>
              <a:rPr kumimoji="1" lang="en-US" altLang="ja-JP" dirty="0" smtClean="0"/>
              <a:t>:11:Traffic,12:PeopleOnStreet,13:NebutaFestival,14:SteamLocomotive,15:RiverBed,</a:t>
            </a:r>
          </a:p>
          <a:p>
            <a:r>
              <a:rPr lang="en-US" altLang="ja-JP" dirty="0" smtClean="0"/>
              <a:t>                 </a:t>
            </a:r>
            <a:r>
              <a:rPr kumimoji="1" lang="en-US" altLang="ja-JP" dirty="0" smtClean="0"/>
              <a:t>16</a:t>
            </a:r>
            <a:r>
              <a:rPr lang="en-US" altLang="ja-JP" dirty="0" smtClean="0"/>
              <a:t>:Kimono,17:ParkScene,18:Cactus,19:BasketballDrive,20:BQTerrace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LB,Qp32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>
                <a:solidFill>
                  <a:schemeClr val="tx2"/>
                </a:solidFill>
              </a:rPr>
              <a:t>Repeat of LB,Qp37(21-30)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RA:Qp32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>
                <a:solidFill>
                  <a:schemeClr val="tx2"/>
                </a:solidFill>
              </a:rPr>
              <a:t>Repeat of RA,Qp32(31-40)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4704"/>
            <a:ext cx="914400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44624"/>
            <a:ext cx="9108504" cy="782960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en-US" altLang="ja-JP" sz="3600" dirty="0" smtClean="0"/>
              <a:t>Top 5 Viewers who can distinguish ALF off/on </a:t>
            </a:r>
            <a:r>
              <a:rPr lang="en-US" altLang="ja-JP" sz="3200" dirty="0" smtClean="0"/>
              <a:t>(information)</a:t>
            </a:r>
            <a:endParaRPr kumimoji="1" lang="ja-JP" altLang="en-US" sz="3200" dirty="0"/>
          </a:p>
        </p:txBody>
      </p:sp>
      <p:sp>
        <p:nvSpPr>
          <p:cNvPr id="18" name="円/楕円 17"/>
          <p:cNvSpPr/>
          <p:nvPr/>
        </p:nvSpPr>
        <p:spPr>
          <a:xfrm>
            <a:off x="481192" y="2448184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697216" y="1759168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1142912" y="1426424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2686144" y="2101792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3347864" y="1067332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4007688" y="2440624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5088756" y="2440624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1362704" y="2794576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2902168" y="2797420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3131840" y="2797420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3778964" y="2796472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5538644" y="2797420"/>
            <a:ext cx="216024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16024" y="5336048"/>
            <a:ext cx="889248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LB,Qp37</a:t>
            </a:r>
            <a:r>
              <a:rPr lang="en-US" altLang="ja-JP" dirty="0" smtClean="0"/>
              <a:t>:1:KristenAndSara,2:Johnny,3:FourPeople,4:SpinCalendar,5:RiverBed,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6:Kimono,7:ParkScene,8:Cactus,9:BasketballDrive,10:BQTerrace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RA,Qp37</a:t>
            </a:r>
            <a:r>
              <a:rPr kumimoji="1" lang="en-US" altLang="ja-JP" dirty="0" smtClean="0"/>
              <a:t>:11:Traffic,12:PeopleOnStreet,13:NebutaFestival,14:SteamLocomotive,15:RiverBed,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</a:t>
            </a:r>
            <a:r>
              <a:rPr kumimoji="1" lang="en-US" altLang="ja-JP" dirty="0" smtClean="0"/>
              <a:t>16</a:t>
            </a:r>
            <a:r>
              <a:rPr lang="en-US" altLang="ja-JP" dirty="0" smtClean="0"/>
              <a:t>:Kimono,17:ParkScene,18:Cactus,19:BasketballDrive,20:BQTerrace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LB,Qp32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>
                <a:solidFill>
                  <a:schemeClr val="tx2"/>
                </a:solidFill>
              </a:rPr>
              <a:t>Repeat of LB,Qp37(21-30)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RA:Qp32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>
                <a:solidFill>
                  <a:schemeClr val="tx2"/>
                </a:solidFill>
              </a:rPr>
              <a:t>Repeat of RA,Qp32(31-40)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268936" y="3833752"/>
            <a:ext cx="8784976" cy="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282584" y="3597526"/>
            <a:ext cx="8784976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2470120" y="805648"/>
            <a:ext cx="0" cy="2736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4657656" y="805648"/>
            <a:ext cx="0" cy="2736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6845192" y="805648"/>
            <a:ext cx="0" cy="2736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909997" y="692696"/>
            <a:ext cx="1141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LB, </a:t>
            </a:r>
            <a:r>
              <a:rPr kumimoji="1" lang="en-US" altLang="ja-JP" dirty="0" err="1" smtClean="0"/>
              <a:t>Qp</a:t>
            </a:r>
            <a:r>
              <a:rPr kumimoji="1" lang="en-US" altLang="ja-JP" dirty="0" smtClean="0"/>
              <a:t>=37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692696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RA, </a:t>
            </a:r>
            <a:r>
              <a:rPr kumimoji="1" lang="en-US" altLang="ja-JP" dirty="0" err="1" smtClean="0"/>
              <a:t>Qp</a:t>
            </a:r>
            <a:r>
              <a:rPr kumimoji="1" lang="en-US" altLang="ja-JP" dirty="0" smtClean="0"/>
              <a:t>=37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58469" y="692696"/>
            <a:ext cx="1141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LB, </a:t>
            </a:r>
            <a:r>
              <a:rPr kumimoji="1" lang="en-US" altLang="ja-JP" dirty="0" err="1" smtClean="0"/>
              <a:t>Qp</a:t>
            </a:r>
            <a:r>
              <a:rPr kumimoji="1" lang="en-US" altLang="ja-JP" dirty="0" smtClean="0"/>
              <a:t>=32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46701" y="692696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RA, </a:t>
            </a:r>
            <a:r>
              <a:rPr kumimoji="1" lang="en-US" altLang="ja-JP" dirty="0" err="1" smtClean="0"/>
              <a:t>Qp</a:t>
            </a:r>
            <a:r>
              <a:rPr kumimoji="1" lang="en-US" altLang="ja-JP" dirty="0" smtClean="0"/>
              <a:t>=32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31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332</Words>
  <Application>Microsoft Office PowerPoint</Application>
  <PresentationFormat>画面に合わせる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CE2/AHG6 report on ALF viewing</vt:lpstr>
      <vt:lpstr>Viewing Session 1 (CE2.f)</vt:lpstr>
      <vt:lpstr>Results</vt:lpstr>
      <vt:lpstr>Viewing Session 2 (ALF off vs Option2_RA)</vt:lpstr>
      <vt:lpstr>All Viewers (N=18)</vt:lpstr>
      <vt:lpstr>Top 5 Viewers who can distinguish ALF off/on (information)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Viewers (N=18)</dc:title>
  <dc:creator>T. Yamakage</dc:creator>
  <cp:lastModifiedBy>T. Yamakage</cp:lastModifiedBy>
  <cp:revision>41</cp:revision>
  <dcterms:created xsi:type="dcterms:W3CDTF">2012-04-30T09:01:10Z</dcterms:created>
  <dcterms:modified xsi:type="dcterms:W3CDTF">2012-04-30T19:01:11Z</dcterms:modified>
</cp:coreProperties>
</file>