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8"/>
  </p:notesMasterIdLst>
  <p:handoutMasterIdLst>
    <p:handoutMasterId r:id="rId9"/>
  </p:handoutMasterIdLst>
  <p:sldIdLst>
    <p:sldId id="376" r:id="rId2"/>
    <p:sldId id="377" r:id="rId3"/>
    <p:sldId id="378" r:id="rId4"/>
    <p:sldId id="379" r:id="rId5"/>
    <p:sldId id="380" r:id="rId6"/>
    <p:sldId id="38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2" autoAdjust="0"/>
    <p:restoredTop sz="95927" autoAdjust="0"/>
  </p:normalViewPr>
  <p:slideViewPr>
    <p:cSldViewPr>
      <p:cViewPr>
        <p:scale>
          <a:sx n="100" d="100"/>
          <a:sy n="100" d="100"/>
        </p:scale>
        <p:origin x="-1992" y="-468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03/05/2012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 descr="Nokia Internal Use Only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000" b="1" smtClean="0">
                <a:solidFill>
                  <a:srgbClr val="3E8430"/>
                </a:solidFill>
                <a:latin typeface="arial"/>
              </a:rPr>
              <a:t>Nokia Internal Use Only</a:t>
            </a:r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03/05/2012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 descr="Nokia Internal Use Only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000" b="1" i="0" u="none" baseline="0" smtClean="0">
                <a:solidFill>
                  <a:srgbClr val="3E8430"/>
                </a:solidFill>
                <a:latin typeface="arial"/>
              </a:rPr>
              <a:t>Nokia Internal Use Only</a:t>
            </a:r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181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166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891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8" name="fc" descr="Nokia Internal Use Only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000" b="1" i="0" u="none" baseline="0" smtClean="0">
                <a:solidFill>
                  <a:srgbClr val="3E8430"/>
                </a:solidFill>
                <a:latin typeface="arial"/>
              </a:rPr>
              <a:t>Nokia Internal Use Only</a:t>
            </a:r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751488"/>
          </a:xfrm>
        </p:spPr>
        <p:txBody>
          <a:bodyPr/>
          <a:lstStyle/>
          <a:p>
            <a:r>
              <a:rPr lang="fi-FI" dirty="0" smtClean="0"/>
              <a:t>JCTVC-I0582</a:t>
            </a:r>
          </a:p>
          <a:p>
            <a:r>
              <a:rPr lang="fi-FI" dirty="0" smtClean="0"/>
              <a:t>K. Ugur, O. Bici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2215991"/>
          </a:xfrm>
        </p:spPr>
        <p:txBody>
          <a:bodyPr/>
          <a:lstStyle/>
          <a:p>
            <a:r>
              <a:rPr lang="en-US" dirty="0" smtClean="0"/>
              <a:t>Performance </a:t>
            </a:r>
            <a:r>
              <a:rPr lang="en-US" dirty="0"/>
              <a:t>evaluation of DST in intra </a:t>
            </a:r>
            <a:r>
              <a:rPr lang="en-US" dirty="0" smtClean="0"/>
              <a:t>prediction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 smtClean="0"/>
              <a:t>Introduction</a:t>
            </a:r>
            <a:br>
              <a:rPr lang="fi-FI" dirty="0" smtClean="0"/>
            </a:br>
            <a:r>
              <a:rPr lang="fi-FI" sz="3000" dirty="0" smtClean="0"/>
              <a:t>Current HEVC CD: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For 4x4 Intra TU’s residual could be transformed: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DCT for both horizontal and vertical transform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DCT for horizontal and DST for vertical transform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DST </a:t>
            </a:r>
            <a:r>
              <a:rPr lang="fi-FI" dirty="0"/>
              <a:t>for horizontal and </a:t>
            </a:r>
            <a:r>
              <a:rPr lang="fi-FI" dirty="0" smtClean="0"/>
              <a:t>DCT </a:t>
            </a:r>
            <a:r>
              <a:rPr lang="fi-FI" dirty="0"/>
              <a:t>for vertical </a:t>
            </a:r>
            <a:r>
              <a:rPr lang="fi-FI" dirty="0" smtClean="0"/>
              <a:t>transform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DST for </a:t>
            </a:r>
            <a:r>
              <a:rPr lang="fi-FI" dirty="0" smtClean="0"/>
              <a:t>both horizontal </a:t>
            </a:r>
            <a:r>
              <a:rPr lang="fi-FI" dirty="0"/>
              <a:t>and </a:t>
            </a:r>
            <a:r>
              <a:rPr lang="fi-FI" dirty="0" smtClean="0"/>
              <a:t>vertical transform</a:t>
            </a:r>
          </a:p>
          <a:p>
            <a:r>
              <a:rPr lang="fi-FI" dirty="0" smtClean="0"/>
              <a:t>The horizontal and vertical transforms are adapted based on the intra prediction mode.</a:t>
            </a:r>
          </a:p>
          <a:p>
            <a:endParaRPr lang="fi-FI" dirty="0"/>
          </a:p>
          <a:p>
            <a:r>
              <a:rPr lang="fi-FI" dirty="0" smtClean="0"/>
              <a:t>This proposal tests two simplifications:</a:t>
            </a:r>
          </a:p>
          <a:p>
            <a:r>
              <a:rPr lang="fi-FI" dirty="0">
                <a:solidFill>
                  <a:srgbClr val="00B050"/>
                </a:solidFill>
              </a:rPr>
              <a:t>Simplification 1: </a:t>
            </a:r>
            <a:r>
              <a:rPr lang="fi-FI" dirty="0"/>
              <a:t>Use DST for all prediction modes for 4x4 intra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/>
              <a:t>0.1% loss on average in All-Intra</a:t>
            </a:r>
          </a:p>
          <a:p>
            <a:endParaRPr lang="fi-FI" dirty="0"/>
          </a:p>
          <a:p>
            <a:r>
              <a:rPr lang="fi-FI" dirty="0">
                <a:solidFill>
                  <a:srgbClr val="00B050"/>
                </a:solidFill>
              </a:rPr>
              <a:t>Simplification 2:</a:t>
            </a:r>
            <a:r>
              <a:rPr lang="fi-FI" dirty="0"/>
              <a:t> Use DST for all prediction modes except DC </a:t>
            </a:r>
            <a:r>
              <a:rPr lang="fi-FI" dirty="0" smtClean="0"/>
              <a:t>mode</a:t>
            </a:r>
            <a:endParaRPr lang="fi-FI" dirty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/>
              <a:t>No coding efficiency change</a:t>
            </a:r>
          </a:p>
          <a:p>
            <a:pPr lvl="1" indent="0">
              <a:buNone/>
            </a:pPr>
            <a:endParaRPr lang="fi-FI" dirty="0" smtClean="0"/>
          </a:p>
          <a:p>
            <a:pPr marL="969963" lvl="1" indent="-342900">
              <a:buFont typeface="Arial" pitchFamily="34" charset="0"/>
              <a:buChar char="•"/>
            </a:pP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Benefits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Both simplification has the following benefits: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/>
              <a:t>No DCT-DST or </a:t>
            </a:r>
            <a:r>
              <a:rPr lang="fi-FI" dirty="0" smtClean="0"/>
              <a:t>DST-DCT (reduces number of transforms)</a:t>
            </a:r>
            <a:endParaRPr lang="fi-FI" dirty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Transform does not depend on </a:t>
            </a:r>
            <a:r>
              <a:rPr lang="fi-FI" dirty="0"/>
              <a:t>prediction </a:t>
            </a:r>
            <a:r>
              <a:rPr lang="fi-FI" dirty="0" smtClean="0"/>
              <a:t>direction</a:t>
            </a:r>
            <a:endParaRPr lang="fi-FI" dirty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In Simplification-2, it only depends if mode is DC or not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Text simplification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Decoder complexity reduction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Less control logic in hardware</a:t>
            </a:r>
          </a:p>
          <a:p>
            <a:pPr marL="969963" lvl="1" indent="-342900">
              <a:buFont typeface="Arial" pitchFamily="34" charset="0"/>
              <a:buChar char="•"/>
            </a:pPr>
            <a:endParaRPr lang="fi-FI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4x4 intra quant matrices could now be default for DST.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See I0592 for a proposal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Reduces the current subjective quality problem in HEVC</a:t>
            </a:r>
          </a:p>
          <a:p>
            <a:pPr lvl="2" indent="0">
              <a:buNone/>
            </a:pPr>
            <a:endParaRPr lang="fi-FI" dirty="0"/>
          </a:p>
          <a:p>
            <a:pPr marL="342900" indent="-342900">
              <a:buFont typeface="Arial" pitchFamily="34" charset="0"/>
              <a:buChar char="•"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61944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49" y="289998"/>
            <a:ext cx="8388000" cy="615553"/>
          </a:xfrm>
        </p:spPr>
        <p:txBody>
          <a:bodyPr/>
          <a:lstStyle/>
          <a:p>
            <a:r>
              <a:rPr lang="fi-FI" dirty="0" smtClean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40978" y="6451269"/>
            <a:ext cx="298376" cy="123111"/>
          </a:xfrm>
        </p:spPr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12440" y="6451269"/>
            <a:ext cx="6572296" cy="123111"/>
          </a:xfrm>
        </p:spPr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3981809"/>
              </p:ext>
            </p:extLst>
          </p:nvPr>
        </p:nvGraphicFramePr>
        <p:xfrm>
          <a:off x="179512" y="1052736"/>
          <a:ext cx="4864100" cy="2346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906"/>
                <a:gridCol w="673199"/>
                <a:gridCol w="673199"/>
                <a:gridCol w="673199"/>
                <a:gridCol w="673199"/>
                <a:gridCol w="673199"/>
                <a:gridCol w="67319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All Intra Main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HE10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A (8bit)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0.1%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-0.2%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-0.2%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-0.2%</a:t>
                      </a:r>
                      <a:endParaRPr lang="en-US" sz="14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-0.2%</a:t>
                      </a:r>
                      <a:endParaRPr lang="en-US" sz="14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0.5%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0.5%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083336"/>
              </p:ext>
            </p:extLst>
          </p:nvPr>
        </p:nvGraphicFramePr>
        <p:xfrm>
          <a:off x="179512" y="3717032"/>
          <a:ext cx="4864100" cy="2346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906"/>
                <a:gridCol w="673199"/>
                <a:gridCol w="673199"/>
                <a:gridCol w="673199"/>
                <a:gridCol w="673199"/>
                <a:gridCol w="673199"/>
                <a:gridCol w="67319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Main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HE10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A (8bit)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148064" y="980728"/>
            <a:ext cx="314220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/>
              <a:t>Simplification-1</a:t>
            </a:r>
          </a:p>
          <a:p>
            <a:r>
              <a:rPr lang="fi-FI" dirty="0" smtClean="0"/>
              <a:t>DST for all prediction modes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3645024"/>
            <a:ext cx="31422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/>
              <a:t>Simplification-2</a:t>
            </a:r>
          </a:p>
          <a:p>
            <a:r>
              <a:rPr lang="fi-FI" dirty="0" smtClean="0"/>
              <a:t>DST for all prediction modes</a:t>
            </a:r>
          </a:p>
          <a:p>
            <a:r>
              <a:rPr lang="fi-FI" dirty="0" smtClean="0"/>
              <a:t>DCT for DC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739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 smtClean="0"/>
              <a:t>Additional Results</a:t>
            </a:r>
            <a:br>
              <a:rPr lang="fi-FI" dirty="0" smtClean="0"/>
            </a:br>
            <a:r>
              <a:rPr lang="fi-FI" sz="3000" dirty="0" smtClean="0"/>
              <a:t>RDOQ-off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507159"/>
              </p:ext>
            </p:extLst>
          </p:nvPr>
        </p:nvGraphicFramePr>
        <p:xfrm>
          <a:off x="323528" y="3933056"/>
          <a:ext cx="4864100" cy="2346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906"/>
                <a:gridCol w="673199"/>
                <a:gridCol w="673199"/>
                <a:gridCol w="673199"/>
                <a:gridCol w="673199"/>
                <a:gridCol w="673199"/>
                <a:gridCol w="67319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Main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HE10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A (8bit)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360500"/>
              </p:ext>
            </p:extLst>
          </p:nvPr>
        </p:nvGraphicFramePr>
        <p:xfrm>
          <a:off x="323528" y="1412776"/>
          <a:ext cx="4864100" cy="2346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906"/>
                <a:gridCol w="673199"/>
                <a:gridCol w="673199"/>
                <a:gridCol w="673199"/>
                <a:gridCol w="673199"/>
                <a:gridCol w="673199"/>
                <a:gridCol w="67319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Main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HE10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A (8bit)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0.1%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-0.1%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-0.1%</a:t>
                      </a:r>
                      <a:endParaRPr lang="en-US" sz="14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0.6%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0.6%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48064" y="1322765"/>
            <a:ext cx="314220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/>
              <a:t>Simplification-1</a:t>
            </a:r>
          </a:p>
          <a:p>
            <a:r>
              <a:rPr lang="fi-FI" dirty="0" smtClean="0"/>
              <a:t>DST for all prediction modes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3987061"/>
            <a:ext cx="31422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/>
              <a:t>Simplification-2</a:t>
            </a:r>
          </a:p>
          <a:p>
            <a:r>
              <a:rPr lang="fi-FI" dirty="0" smtClean="0"/>
              <a:t>DST for all prediction modes</a:t>
            </a:r>
          </a:p>
          <a:p>
            <a:r>
              <a:rPr lang="fi-FI" dirty="0" smtClean="0"/>
              <a:t>DCT for DC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886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 smtClean="0"/>
              <a:t>Additional Results</a:t>
            </a:r>
            <a:br>
              <a:rPr lang="fi-FI" dirty="0" smtClean="0"/>
            </a:br>
            <a:r>
              <a:rPr lang="fi-FI" sz="3000" dirty="0" smtClean="0"/>
              <a:t>Low QP 2,7,12,17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747761"/>
              </p:ext>
            </p:extLst>
          </p:nvPr>
        </p:nvGraphicFramePr>
        <p:xfrm>
          <a:off x="251520" y="4005064"/>
          <a:ext cx="4864100" cy="2346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906"/>
                <a:gridCol w="673199"/>
                <a:gridCol w="673199"/>
                <a:gridCol w="673199"/>
                <a:gridCol w="673199"/>
                <a:gridCol w="673199"/>
                <a:gridCol w="67319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Main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All Intra HE10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A (8bit)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0.5%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0.6%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148064" y="1322765"/>
            <a:ext cx="314220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/>
              <a:t>Simplification-1</a:t>
            </a:r>
          </a:p>
          <a:p>
            <a:r>
              <a:rPr lang="fi-FI" dirty="0" smtClean="0"/>
              <a:t>DST for all prediction modes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3933056"/>
            <a:ext cx="31422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/>
              <a:t>Simplification-2</a:t>
            </a:r>
          </a:p>
          <a:p>
            <a:r>
              <a:rPr lang="fi-FI" dirty="0" smtClean="0"/>
              <a:t>DST for all prediction modes</a:t>
            </a:r>
          </a:p>
          <a:p>
            <a:r>
              <a:rPr lang="fi-FI" dirty="0" smtClean="0"/>
              <a:t>DCT for DC mode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6110386"/>
              </p:ext>
            </p:extLst>
          </p:nvPr>
        </p:nvGraphicFramePr>
        <p:xfrm>
          <a:off x="283964" y="1412776"/>
          <a:ext cx="4864100" cy="2346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906"/>
                <a:gridCol w="673199"/>
                <a:gridCol w="673199"/>
                <a:gridCol w="673199"/>
                <a:gridCol w="673199"/>
                <a:gridCol w="673199"/>
                <a:gridCol w="67319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Main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All Intra HE10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A (8bit)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Class 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0.8%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0.7%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4489330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29</TotalTime>
  <Words>1233</Words>
  <Application>Microsoft Office PowerPoint</Application>
  <PresentationFormat>On-screen Show (4:3)</PresentationFormat>
  <Paragraphs>449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Nokia-Short-v1</vt:lpstr>
      <vt:lpstr>Performance evaluation of DST in intra prediction </vt:lpstr>
      <vt:lpstr>Introduction Current HEVC CD:</vt:lpstr>
      <vt:lpstr>Benefits</vt:lpstr>
      <vt:lpstr>Results</vt:lpstr>
      <vt:lpstr>Additional Results RDOQ-off</vt:lpstr>
      <vt:lpstr>Additional Results Low QP 2,7,12,17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evaluation of DST in intra prediction </dc:title>
  <dc:creator>Ugur Kemal</dc:creator>
  <cp:lastModifiedBy>Ugur Kemal</cp:lastModifiedBy>
  <cp:revision>1</cp:revision>
  <dcterms:created xsi:type="dcterms:W3CDTF">2012-05-03T08:04:00Z</dcterms:created>
  <dcterms:modified xsi:type="dcterms:W3CDTF">2012-05-03T08:33:07Z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8b4a3f61-947a-46dd-81d8-ce6e8d375f4a</vt:lpwstr>
  </property>
  <property fmtid="{D5CDD505-2E9C-101B-9397-08002B2CF9AE}" pid="3" name="NokiaConfidentiality">
    <vt:lpwstr>Company Confidential</vt:lpwstr>
  </property>
</Properties>
</file>