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50" r:id="rId2"/>
    <p:sldId id="376" r:id="rId3"/>
    <p:sldId id="380" r:id="rId4"/>
    <p:sldId id="390" r:id="rId5"/>
    <p:sldId id="391"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00" d="100"/>
          <a:sy n="100" d="100"/>
        </p:scale>
        <p:origin x="-684" y="7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Word_Document1.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4096" y="3795457"/>
            <a:ext cx="7170240" cy="1540334"/>
          </a:xfrm>
        </p:spPr>
        <p:txBody>
          <a:bodyPr/>
          <a:lstStyle/>
          <a:p>
            <a:r>
              <a:rPr lang="en-US" b="1" dirty="0" smtClean="0"/>
              <a:t>I0487: </a:t>
            </a:r>
            <a:r>
              <a:rPr lang="en-CA" b="1" dirty="0"/>
              <a:t>On coefficient level remaining coding</a:t>
            </a:r>
            <a:r>
              <a:rPr lang="en-US" b="1" dirty="0" smtClean="0"/>
              <a:t/>
            </a:r>
            <a:br>
              <a:rPr lang="en-US" b="1" dirty="0" smtClean="0"/>
            </a:br>
            <a:r>
              <a:rPr lang="en-US" b="1" dirty="0" smtClean="0"/>
              <a:t>	</a:t>
            </a:r>
            <a:br>
              <a:rPr lang="en-US" b="1" dirty="0" smtClean="0"/>
            </a:br>
            <a:r>
              <a:rPr lang="en-US" sz="1600" dirty="0" smtClean="0"/>
              <a:t>Wei-Jung Chien, </a:t>
            </a:r>
            <a:r>
              <a:rPr lang="fi-FI" sz="1600" dirty="0"/>
              <a:t>Marta </a:t>
            </a:r>
            <a:r>
              <a:rPr lang="fi-FI" sz="1600" dirty="0" smtClean="0"/>
              <a:t>Karczewicz</a:t>
            </a:r>
            <a:r>
              <a:rPr lang="en-US" sz="1600" dirty="0" smtClean="0"/>
              <a:t>, </a:t>
            </a:r>
            <a:r>
              <a:rPr lang="en-US" sz="1600" dirty="0"/>
              <a:t>Jianle Chen</a:t>
            </a:r>
          </a:p>
        </p:txBody>
      </p:sp>
      <p:sp>
        <p:nvSpPr>
          <p:cNvPr id="4" name="Subtitle 19"/>
          <p:cNvSpPr txBox="1">
            <a:spLocks/>
          </p:cNvSpPr>
          <p:nvPr/>
        </p:nvSpPr>
        <p:spPr bwMode="auto">
          <a:xfrm>
            <a:off x="1904096" y="5335791"/>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a:xfrm>
            <a:off x="207168" y="152400"/>
            <a:ext cx="8729663" cy="441325"/>
          </a:xfrm>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2" y="581025"/>
            <a:ext cx="8809037" cy="5638033"/>
          </a:xfrm>
        </p:spPr>
        <p:txBody>
          <a:bodyPr/>
          <a:lstStyle/>
          <a:p>
            <a:r>
              <a:rPr lang="en-US" dirty="0" smtClean="0"/>
              <a:t>Binarization of </a:t>
            </a:r>
            <a:r>
              <a:rPr lang="en-US" i="1" dirty="0" err="1"/>
              <a:t>coeff_abs_level_remaining</a:t>
            </a:r>
            <a:r>
              <a:rPr lang="en-US" dirty="0"/>
              <a:t> </a:t>
            </a:r>
            <a:r>
              <a:rPr lang="en-US" dirty="0" smtClean="0"/>
              <a:t>in HM6.0</a:t>
            </a:r>
          </a:p>
          <a:p>
            <a:pPr lvl="1"/>
            <a:endParaRPr lang="en-US" dirty="0"/>
          </a:p>
          <a:p>
            <a:pPr lvl="1"/>
            <a:endParaRPr lang="en-US" dirty="0"/>
          </a:p>
          <a:p>
            <a:pPr lvl="1"/>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0"/>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 name="Group 1"/>
          <p:cNvGrpSpPr>
            <a:grpSpLocks noChangeAspect="1"/>
          </p:cNvGrpSpPr>
          <p:nvPr/>
        </p:nvGrpSpPr>
        <p:grpSpPr bwMode="auto">
          <a:xfrm>
            <a:off x="5546752" y="1330384"/>
            <a:ext cx="3025903" cy="4865500"/>
            <a:chOff x="1440" y="2187"/>
            <a:chExt cx="3945" cy="6343"/>
          </a:xfrm>
        </p:grpSpPr>
        <p:sp>
          <p:nvSpPr>
            <p:cNvPr id="6" name="AutoShape 19"/>
            <p:cNvSpPr>
              <a:spLocks noChangeAspect="1" noChangeArrowheads="1" noTextEdit="1"/>
            </p:cNvSpPr>
            <p:nvPr/>
          </p:nvSpPr>
          <p:spPr bwMode="auto">
            <a:xfrm>
              <a:off x="1440" y="2187"/>
              <a:ext cx="3945" cy="634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angle 18"/>
            <p:cNvSpPr>
              <a:spLocks noChangeArrowheads="1"/>
            </p:cNvSpPr>
            <p:nvPr/>
          </p:nvSpPr>
          <p:spPr bwMode="auto">
            <a:xfrm>
              <a:off x="2654" y="2311"/>
              <a:ext cx="1934" cy="655"/>
            </a:xfrm>
            <a:prstGeom prst="rect">
              <a:avLst/>
            </a:prstGeom>
            <a:solidFill>
              <a:srgbClr val="FFFFFF"/>
            </a:solidFill>
            <a:ln w="9525">
              <a:solidFill>
                <a:srgbClr val="000000"/>
              </a:solidFill>
              <a:miter lim="800000"/>
              <a:headEnd/>
              <a:tailEnd/>
            </a:ln>
          </p:spPr>
          <p:txBody>
            <a:bodyPr vert="horz" wrap="square" lIns="84125" tIns="42062" rIns="84125" bIns="4206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Decode Prefix0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7"/>
            <p:cNvSpPr>
              <a:spLocks noChangeArrowheads="1"/>
            </p:cNvSpPr>
            <p:nvPr/>
          </p:nvSpPr>
          <p:spPr bwMode="auto">
            <a:xfrm>
              <a:off x="2579" y="4686"/>
              <a:ext cx="2056" cy="569"/>
            </a:xfrm>
            <a:prstGeom prst="rect">
              <a:avLst/>
            </a:prstGeom>
            <a:solidFill>
              <a:srgbClr val="FFFFFF"/>
            </a:solidFill>
            <a:ln w="9525">
              <a:solidFill>
                <a:srgbClr val="000000"/>
              </a:solidFill>
              <a:miter lim="800000"/>
              <a:headEnd/>
              <a:tailEnd/>
            </a:ln>
          </p:spPr>
          <p:txBody>
            <a:bodyPr vert="horz" wrap="square" lIns="84125" tIns="42062" rIns="84125" bIns="4206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Decode Prefix1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AutoShape 16"/>
            <p:cNvSpPr>
              <a:spLocks noChangeArrowheads="1"/>
            </p:cNvSpPr>
            <p:nvPr/>
          </p:nvSpPr>
          <p:spPr bwMode="auto">
            <a:xfrm>
              <a:off x="1850" y="3439"/>
              <a:ext cx="3535" cy="772"/>
            </a:xfrm>
            <a:prstGeom prst="diamond">
              <a:avLst/>
            </a:prstGeom>
            <a:solidFill>
              <a:srgbClr val="FFFFFF"/>
            </a:solidFill>
            <a:ln w="9525">
              <a:solidFill>
                <a:srgbClr val="000000"/>
              </a:solidFill>
              <a:miter lim="800000"/>
              <a:headEnd/>
              <a:tailEnd/>
            </a:ln>
          </p:spPr>
          <p:txBody>
            <a:bodyPr vert="horz" wrap="square" lIns="84125" tIns="42062" rIns="84125" bIns="42062"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altLang="zh-TW" sz="1000" b="0"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cRiceParam</a:t>
              </a:r>
              <a:r>
                <a:rPr kumimoji="0" lang="en-US" altLang="zh-TW" sz="10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 </a:t>
              </a:r>
              <a:r>
                <a:rPr kumimoji="0" lang="en-US" altLang="zh-TW" sz="900"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&gt; 0</a:t>
              </a:r>
              <a:endParaRPr kumimoji="0" lang="en-US" altLang="zh-TW"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15"/>
            <p:cNvSpPr>
              <a:spLocks noChangeShapeType="1"/>
            </p:cNvSpPr>
            <p:nvPr/>
          </p:nvSpPr>
          <p:spPr bwMode="auto">
            <a:xfrm flipH="1">
              <a:off x="3618" y="2966"/>
              <a:ext cx="3" cy="47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4"/>
            <p:cNvSpPr>
              <a:spLocks noChangeShapeType="1"/>
            </p:cNvSpPr>
            <p:nvPr/>
          </p:nvSpPr>
          <p:spPr bwMode="auto">
            <a:xfrm flipH="1">
              <a:off x="3621" y="4213"/>
              <a:ext cx="3" cy="47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 Box 13"/>
            <p:cNvSpPr txBox="1">
              <a:spLocks noChangeArrowheads="1"/>
            </p:cNvSpPr>
            <p:nvPr/>
          </p:nvSpPr>
          <p:spPr bwMode="auto">
            <a:xfrm>
              <a:off x="3750" y="4213"/>
              <a:ext cx="602" cy="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125" tIns="42062" rIns="84125" bIns="42062" numCol="1" anchor="t" anchorCtr="0" compatLnSpc="1">
              <a:prstTxWarp prst="textNoShape">
                <a:avLst/>
              </a:prstTxWarp>
            </a:bodyPr>
            <a:lstStyle>
              <a:lvl1pPr>
                <a:tabLst>
                  <a:tab pos="228600" algn="l"/>
                  <a:tab pos="457200" algn="l"/>
                  <a:tab pos="685800" algn="l"/>
                  <a:tab pos="914400" algn="l"/>
                </a:tabLst>
                <a:defRPr>
                  <a:solidFill>
                    <a:schemeClr val="tx1"/>
                  </a:solidFill>
                  <a:latin typeface="Arial" pitchFamily="34" charset="0"/>
                  <a:cs typeface="Arial" pitchFamily="34" charset="0"/>
                </a:defRPr>
              </a:lvl1pPr>
              <a:lvl2pPr>
                <a:tabLst>
                  <a:tab pos="228600" algn="l"/>
                  <a:tab pos="457200" algn="l"/>
                  <a:tab pos="685800" algn="l"/>
                  <a:tab pos="914400" algn="l"/>
                </a:tabLst>
                <a:defRPr>
                  <a:solidFill>
                    <a:schemeClr val="tx1"/>
                  </a:solidFill>
                  <a:latin typeface="Arial" pitchFamily="34" charset="0"/>
                  <a:cs typeface="Arial" pitchFamily="34" charset="0"/>
                </a:defRPr>
              </a:lvl2pPr>
              <a:lvl3pPr>
                <a:tabLst>
                  <a:tab pos="228600" algn="l"/>
                  <a:tab pos="457200" algn="l"/>
                  <a:tab pos="685800" algn="l"/>
                  <a:tab pos="914400" algn="l"/>
                </a:tabLst>
                <a:defRPr>
                  <a:solidFill>
                    <a:schemeClr val="tx1"/>
                  </a:solidFill>
                  <a:latin typeface="Arial" pitchFamily="34" charset="0"/>
                  <a:cs typeface="Arial" pitchFamily="34" charset="0"/>
                </a:defRPr>
              </a:lvl3pPr>
              <a:lvl4pPr>
                <a:tabLst>
                  <a:tab pos="228600" algn="l"/>
                  <a:tab pos="457200" algn="l"/>
                  <a:tab pos="685800" algn="l"/>
                  <a:tab pos="914400" algn="l"/>
                </a:tabLst>
                <a:defRPr>
                  <a:solidFill>
                    <a:schemeClr val="tx1"/>
                  </a:solidFill>
                  <a:latin typeface="Arial" pitchFamily="34" charset="0"/>
                  <a:cs typeface="Arial" pitchFamily="34" charset="0"/>
                </a:defRPr>
              </a:lvl4pPr>
              <a:lvl5pPr>
                <a:tabLst>
                  <a:tab pos="228600" algn="l"/>
                  <a:tab pos="457200" algn="l"/>
                  <a:tab pos="685800" algn="l"/>
                  <a:tab pos="9144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AutoShape 12"/>
            <p:cNvSpPr>
              <a:spLocks noChangeArrowheads="1"/>
            </p:cNvSpPr>
            <p:nvPr/>
          </p:nvSpPr>
          <p:spPr bwMode="auto">
            <a:xfrm>
              <a:off x="2008" y="5594"/>
              <a:ext cx="3213" cy="810"/>
            </a:xfrm>
            <a:prstGeom prst="diamond">
              <a:avLst/>
            </a:prstGeom>
            <a:solidFill>
              <a:srgbClr val="C6D9F1"/>
            </a:solidFill>
            <a:ln w="9525">
              <a:solidFill>
                <a:srgbClr val="000000"/>
              </a:solidFill>
              <a:miter lim="800000"/>
              <a:headEnd/>
              <a:tailEnd/>
            </a:ln>
          </p:spPr>
          <p:txBody>
            <a:bodyPr vert="horz" wrap="square" lIns="84125" tIns="42062" rIns="84125" bIns="42062"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Is </a:t>
              </a:r>
              <a:r>
                <a:rPr kumimoji="0" lang="en-US" sz="9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cTRMax</a:t>
              </a:r>
              <a:r>
                <a:rPr kumimoji="0" lang="en-US" sz="5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reached</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Text Box 11"/>
            <p:cNvSpPr txBox="1">
              <a:spLocks noChangeArrowheads="1"/>
            </p:cNvSpPr>
            <p:nvPr/>
          </p:nvSpPr>
          <p:spPr bwMode="auto">
            <a:xfrm>
              <a:off x="3685" y="6512"/>
              <a:ext cx="602"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125" tIns="42062" rIns="84125" bIns="42062" numCol="1" anchor="t" anchorCtr="0" compatLnSpc="1">
              <a:prstTxWarp prst="textNoShape">
                <a:avLst/>
              </a:prstTxWarp>
            </a:bodyPr>
            <a:lstStyle>
              <a:lvl1pPr>
                <a:tabLst>
                  <a:tab pos="228600" algn="l"/>
                  <a:tab pos="457200" algn="l"/>
                  <a:tab pos="685800" algn="l"/>
                  <a:tab pos="914400" algn="l"/>
                </a:tabLst>
                <a:defRPr>
                  <a:solidFill>
                    <a:schemeClr val="tx1"/>
                  </a:solidFill>
                  <a:latin typeface="Arial" pitchFamily="34" charset="0"/>
                  <a:cs typeface="Arial" pitchFamily="34" charset="0"/>
                </a:defRPr>
              </a:lvl1pPr>
              <a:lvl2pPr>
                <a:tabLst>
                  <a:tab pos="228600" algn="l"/>
                  <a:tab pos="457200" algn="l"/>
                  <a:tab pos="685800" algn="l"/>
                  <a:tab pos="914400" algn="l"/>
                </a:tabLst>
                <a:defRPr>
                  <a:solidFill>
                    <a:schemeClr val="tx1"/>
                  </a:solidFill>
                  <a:latin typeface="Arial" pitchFamily="34" charset="0"/>
                  <a:cs typeface="Arial" pitchFamily="34" charset="0"/>
                </a:defRPr>
              </a:lvl2pPr>
              <a:lvl3pPr>
                <a:tabLst>
                  <a:tab pos="228600" algn="l"/>
                  <a:tab pos="457200" algn="l"/>
                  <a:tab pos="685800" algn="l"/>
                  <a:tab pos="914400" algn="l"/>
                </a:tabLst>
                <a:defRPr>
                  <a:solidFill>
                    <a:schemeClr val="tx1"/>
                  </a:solidFill>
                  <a:latin typeface="Arial" pitchFamily="34" charset="0"/>
                  <a:cs typeface="Arial" pitchFamily="34" charset="0"/>
                </a:defRPr>
              </a:lvl3pPr>
              <a:lvl4pPr>
                <a:tabLst>
                  <a:tab pos="228600" algn="l"/>
                  <a:tab pos="457200" algn="l"/>
                  <a:tab pos="685800" algn="l"/>
                  <a:tab pos="914400" algn="l"/>
                </a:tabLst>
                <a:defRPr>
                  <a:solidFill>
                    <a:schemeClr val="tx1"/>
                  </a:solidFill>
                  <a:latin typeface="Arial" pitchFamily="34" charset="0"/>
                  <a:cs typeface="Arial" pitchFamily="34" charset="0"/>
                </a:defRPr>
              </a:lvl4pPr>
              <a:lvl5pPr>
                <a:tabLst>
                  <a:tab pos="228600" algn="l"/>
                  <a:tab pos="457200" algn="l"/>
                  <a:tab pos="685800" algn="l"/>
                  <a:tab pos="9144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AutoShape 10"/>
            <p:cNvSpPr>
              <a:spLocks noChangeShapeType="1"/>
            </p:cNvSpPr>
            <p:nvPr/>
          </p:nvSpPr>
          <p:spPr bwMode="auto">
            <a:xfrm flipH="1">
              <a:off x="3615" y="5255"/>
              <a:ext cx="3" cy="33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Rectangle 8"/>
            <p:cNvSpPr>
              <a:spLocks noChangeArrowheads="1"/>
            </p:cNvSpPr>
            <p:nvPr/>
          </p:nvSpPr>
          <p:spPr bwMode="auto">
            <a:xfrm>
              <a:off x="2349" y="6861"/>
              <a:ext cx="2483" cy="379"/>
            </a:xfrm>
            <a:prstGeom prst="rect">
              <a:avLst/>
            </a:prstGeom>
            <a:solidFill>
              <a:srgbClr val="FFFFFF"/>
            </a:solidFill>
            <a:ln w="9525">
              <a:solidFill>
                <a:srgbClr val="000000"/>
              </a:solidFill>
              <a:miter lim="800000"/>
              <a:headEnd/>
              <a:tailEnd/>
            </a:ln>
          </p:spPr>
          <p:txBody>
            <a:bodyPr vert="horz" wrap="square" lIns="84125" tIns="42062" rIns="84125" bIns="4206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Decode Suffix (EG0)</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AutoShape 7"/>
            <p:cNvSpPr>
              <a:spLocks noChangeShapeType="1"/>
            </p:cNvSpPr>
            <p:nvPr/>
          </p:nvSpPr>
          <p:spPr bwMode="auto">
            <a:xfrm flipH="1">
              <a:off x="3627" y="7280"/>
              <a:ext cx="3" cy="47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AutoShape 6"/>
            <p:cNvSpPr>
              <a:spLocks noChangeArrowheads="1"/>
            </p:cNvSpPr>
            <p:nvPr/>
          </p:nvSpPr>
          <p:spPr bwMode="auto">
            <a:xfrm>
              <a:off x="2396" y="7516"/>
              <a:ext cx="2483" cy="567"/>
            </a:xfrm>
            <a:prstGeom prst="roundRect">
              <a:avLst>
                <a:gd name="adj" fmla="val 16667"/>
              </a:avLst>
            </a:prstGeom>
            <a:solidFill>
              <a:srgbClr val="FFFFFF"/>
            </a:solidFill>
            <a:ln w="9525">
              <a:solidFill>
                <a:srgbClr val="000000"/>
              </a:solidFill>
              <a:round/>
              <a:headEnd/>
              <a:tailEnd/>
            </a:ln>
          </p:spPr>
          <p:txBody>
            <a:bodyPr vert="horz" wrap="square" lIns="84125" tIns="42062" rIns="84125" bIns="42062"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End</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AutoShape 5"/>
            <p:cNvSpPr>
              <a:spLocks noChangeShapeType="1"/>
            </p:cNvSpPr>
            <p:nvPr/>
          </p:nvSpPr>
          <p:spPr bwMode="auto">
            <a:xfrm rot="10800000" flipH="1" flipV="1">
              <a:off x="1850" y="3825"/>
              <a:ext cx="1765" cy="1573"/>
            </a:xfrm>
            <a:prstGeom prst="bentConnector3">
              <a:avLst>
                <a:gd name="adj1" fmla="val -2206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Text Box 4"/>
            <p:cNvSpPr txBox="1">
              <a:spLocks noChangeArrowheads="1"/>
            </p:cNvSpPr>
            <p:nvPr/>
          </p:nvSpPr>
          <p:spPr bwMode="auto">
            <a:xfrm>
              <a:off x="1655" y="3297"/>
              <a:ext cx="849"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125" tIns="42062" rIns="84125" bIns="42062" numCol="1" anchor="t" anchorCtr="0" compatLnSpc="1">
              <a:prstTxWarp prst="textNoShape">
                <a:avLst/>
              </a:prstTxWarp>
            </a:bodyPr>
            <a:lstStyle>
              <a:lvl1pPr>
                <a:tabLst>
                  <a:tab pos="228600" algn="l"/>
                  <a:tab pos="457200" algn="l"/>
                  <a:tab pos="685800" algn="l"/>
                  <a:tab pos="914400" algn="l"/>
                </a:tabLst>
                <a:defRPr>
                  <a:solidFill>
                    <a:schemeClr val="tx1"/>
                  </a:solidFill>
                  <a:latin typeface="Arial" pitchFamily="34" charset="0"/>
                  <a:cs typeface="Arial" pitchFamily="34" charset="0"/>
                </a:defRPr>
              </a:lvl1pPr>
              <a:lvl2pPr>
                <a:tabLst>
                  <a:tab pos="228600" algn="l"/>
                  <a:tab pos="457200" algn="l"/>
                  <a:tab pos="685800" algn="l"/>
                  <a:tab pos="914400" algn="l"/>
                </a:tabLst>
                <a:defRPr>
                  <a:solidFill>
                    <a:schemeClr val="tx1"/>
                  </a:solidFill>
                  <a:latin typeface="Arial" pitchFamily="34" charset="0"/>
                  <a:cs typeface="Arial" pitchFamily="34" charset="0"/>
                </a:defRPr>
              </a:lvl2pPr>
              <a:lvl3pPr>
                <a:tabLst>
                  <a:tab pos="228600" algn="l"/>
                  <a:tab pos="457200" algn="l"/>
                  <a:tab pos="685800" algn="l"/>
                  <a:tab pos="914400" algn="l"/>
                </a:tabLst>
                <a:defRPr>
                  <a:solidFill>
                    <a:schemeClr val="tx1"/>
                  </a:solidFill>
                  <a:latin typeface="Arial" pitchFamily="34" charset="0"/>
                  <a:cs typeface="Arial" pitchFamily="34" charset="0"/>
                </a:defRPr>
              </a:lvl3pPr>
              <a:lvl4pPr>
                <a:tabLst>
                  <a:tab pos="228600" algn="l"/>
                  <a:tab pos="457200" algn="l"/>
                  <a:tab pos="685800" algn="l"/>
                  <a:tab pos="914400" algn="l"/>
                </a:tabLst>
                <a:defRPr>
                  <a:solidFill>
                    <a:schemeClr val="tx1"/>
                  </a:solidFill>
                  <a:latin typeface="Arial" pitchFamily="34" charset="0"/>
                  <a:cs typeface="Arial" pitchFamily="34" charset="0"/>
                </a:defRPr>
              </a:lvl4pPr>
              <a:lvl5pPr>
                <a:tabLst>
                  <a:tab pos="228600" algn="l"/>
                  <a:tab pos="457200" algn="l"/>
                  <a:tab pos="685800" algn="l"/>
                  <a:tab pos="9144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Text Box 3"/>
            <p:cNvSpPr txBox="1">
              <a:spLocks noChangeArrowheads="1"/>
            </p:cNvSpPr>
            <p:nvPr/>
          </p:nvSpPr>
          <p:spPr bwMode="auto">
            <a:xfrm>
              <a:off x="1581" y="5521"/>
              <a:ext cx="923"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125" tIns="42062" rIns="84125" bIns="42062" numCol="1" anchor="t" anchorCtr="0" compatLnSpc="1">
              <a:prstTxWarp prst="textNoShape">
                <a:avLst/>
              </a:prstTxWarp>
            </a:bodyPr>
            <a:lstStyle>
              <a:lvl1pPr>
                <a:tabLst>
                  <a:tab pos="228600" algn="l"/>
                  <a:tab pos="457200" algn="l"/>
                  <a:tab pos="685800" algn="l"/>
                  <a:tab pos="914400" algn="l"/>
                </a:tabLst>
                <a:defRPr>
                  <a:solidFill>
                    <a:schemeClr val="tx1"/>
                  </a:solidFill>
                  <a:latin typeface="Arial" pitchFamily="34" charset="0"/>
                  <a:cs typeface="Arial" pitchFamily="34" charset="0"/>
                </a:defRPr>
              </a:lvl1pPr>
              <a:lvl2pPr>
                <a:tabLst>
                  <a:tab pos="228600" algn="l"/>
                  <a:tab pos="457200" algn="l"/>
                  <a:tab pos="685800" algn="l"/>
                  <a:tab pos="914400" algn="l"/>
                </a:tabLst>
                <a:defRPr>
                  <a:solidFill>
                    <a:schemeClr val="tx1"/>
                  </a:solidFill>
                  <a:latin typeface="Arial" pitchFamily="34" charset="0"/>
                  <a:cs typeface="Arial" pitchFamily="34" charset="0"/>
                </a:defRPr>
              </a:lvl2pPr>
              <a:lvl3pPr>
                <a:tabLst>
                  <a:tab pos="228600" algn="l"/>
                  <a:tab pos="457200" algn="l"/>
                  <a:tab pos="685800" algn="l"/>
                  <a:tab pos="914400" algn="l"/>
                </a:tabLst>
                <a:defRPr>
                  <a:solidFill>
                    <a:schemeClr val="tx1"/>
                  </a:solidFill>
                  <a:latin typeface="Arial" pitchFamily="34" charset="0"/>
                  <a:cs typeface="Arial" pitchFamily="34" charset="0"/>
                </a:defRPr>
              </a:lvl3pPr>
              <a:lvl4pPr>
                <a:tabLst>
                  <a:tab pos="228600" algn="l"/>
                  <a:tab pos="457200" algn="l"/>
                  <a:tab pos="685800" algn="l"/>
                  <a:tab pos="914400" algn="l"/>
                </a:tabLst>
                <a:defRPr>
                  <a:solidFill>
                    <a:schemeClr val="tx1"/>
                  </a:solidFill>
                  <a:latin typeface="Arial" pitchFamily="34" charset="0"/>
                  <a:cs typeface="Arial" pitchFamily="34" charset="0"/>
                </a:defRPr>
              </a:lvl4pPr>
              <a:lvl5pPr>
                <a:tabLst>
                  <a:tab pos="228600" algn="l"/>
                  <a:tab pos="457200" algn="l"/>
                  <a:tab pos="685800" algn="l"/>
                  <a:tab pos="9144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 pos="457200" algn="l"/>
                  <a:tab pos="685800" algn="l"/>
                  <a:tab pos="9144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5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AutoShape 2"/>
            <p:cNvSpPr>
              <a:spLocks noChangeShapeType="1"/>
            </p:cNvSpPr>
            <p:nvPr/>
          </p:nvSpPr>
          <p:spPr bwMode="auto">
            <a:xfrm rot="10800000" flipH="1" flipV="1">
              <a:off x="2008" y="5999"/>
              <a:ext cx="388" cy="1800"/>
            </a:xfrm>
            <a:prstGeom prst="bentConnector3">
              <a:avLst>
                <a:gd name="adj1" fmla="val -100843"/>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24" name="Table 23"/>
          <p:cNvGraphicFramePr>
            <a:graphicFrameLocks noGrp="1"/>
          </p:cNvGraphicFramePr>
          <p:nvPr>
            <p:extLst>
              <p:ext uri="{D42A27DB-BD31-4B8C-83A1-F6EECF244321}">
                <p14:modId xmlns:p14="http://schemas.microsoft.com/office/powerpoint/2010/main" val="1072170149"/>
              </p:ext>
            </p:extLst>
          </p:nvPr>
        </p:nvGraphicFramePr>
        <p:xfrm>
          <a:off x="343853" y="1009058"/>
          <a:ext cx="4656772" cy="4767700"/>
        </p:xfrm>
        <a:graphic>
          <a:graphicData uri="http://schemas.openxmlformats.org/drawingml/2006/table">
            <a:tbl>
              <a:tblPr firstRow="1" firstCol="1" bandRow="1">
                <a:tableStyleId>{5C22544A-7EE6-4342-B048-85BDC9FD1C3A}</a:tableStyleId>
              </a:tblPr>
              <a:tblGrid>
                <a:gridCol w="942917"/>
                <a:gridCol w="1074486"/>
                <a:gridCol w="1074486"/>
                <a:gridCol w="1564883"/>
              </a:tblGrid>
              <a:tr h="170275">
                <a:tc rowSpan="3">
                  <a:txBody>
                    <a:bodyPr/>
                    <a:lstStyle/>
                    <a:p>
                      <a:pPr marL="0" marR="0" hangingPunct="0">
                        <a:spcBef>
                          <a:spcPts val="680"/>
                        </a:spcBef>
                        <a:spcAft>
                          <a:spcPts val="0"/>
                        </a:spcAft>
                        <a:tabLst>
                          <a:tab pos="228600" algn="l"/>
                          <a:tab pos="457200" algn="l"/>
                          <a:tab pos="685800" algn="l"/>
                          <a:tab pos="914400" algn="l"/>
                        </a:tabLst>
                      </a:pPr>
                      <a:r>
                        <a:rPr lang="en-CA" sz="900" dirty="0">
                          <a:effectLst/>
                        </a:rPr>
                        <a:t>Value</a:t>
                      </a:r>
                      <a:endParaRPr lang="en-US" sz="1100" dirty="0">
                        <a:effectLst/>
                        <a:latin typeface="Times New Roman"/>
                        <a:ea typeface="Times New Roman"/>
                      </a:endParaRPr>
                    </a:p>
                  </a:txBody>
                  <a:tcPr marL="68580" marR="68580" marT="0" marB="0"/>
                </a:tc>
                <a:tc gridSpan="3">
                  <a:txBody>
                    <a:bodyPr/>
                    <a:lstStyle/>
                    <a:p>
                      <a:pPr marL="0" marR="0" algn="ctr" hangingPunct="0">
                        <a:spcBef>
                          <a:spcPts val="680"/>
                        </a:spcBef>
                        <a:spcAft>
                          <a:spcPts val="0"/>
                        </a:spcAft>
                        <a:tabLst>
                          <a:tab pos="228600" algn="l"/>
                          <a:tab pos="457200" algn="l"/>
                          <a:tab pos="685800" algn="l"/>
                          <a:tab pos="914400" algn="l"/>
                        </a:tabLst>
                      </a:pPr>
                      <a:r>
                        <a:rPr lang="en-CA" sz="900">
                          <a:effectLst/>
                        </a:rPr>
                        <a:t>HM6.0</a:t>
                      </a:r>
                      <a:endParaRPr lang="en-US" sz="11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r>
              <a:tr h="170275">
                <a:tc vMerge="1">
                  <a:txBody>
                    <a:bodyPr/>
                    <a:lstStyle/>
                    <a:p>
                      <a:endParaRPr lang="en-US"/>
                    </a:p>
                  </a:txBody>
                  <a:tcPr/>
                </a:tc>
                <a:tc>
                  <a:txBody>
                    <a:bodyPr/>
                    <a:lstStyle/>
                    <a:p>
                      <a:pPr marL="0" marR="0" hangingPunct="0">
                        <a:spcBef>
                          <a:spcPts val="680"/>
                        </a:spcBef>
                        <a:spcAft>
                          <a:spcPts val="0"/>
                        </a:spcAft>
                        <a:tabLst>
                          <a:tab pos="228600" algn="l"/>
                          <a:tab pos="457200" algn="l"/>
                          <a:tab pos="685800" algn="l"/>
                          <a:tab pos="914400" algn="l"/>
                        </a:tabLst>
                      </a:pPr>
                      <a:r>
                        <a:rPr lang="en-CA" sz="900">
                          <a:effectLst/>
                        </a:rPr>
                        <a:t>Prefix0 </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Prefix1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Suffix</a:t>
                      </a:r>
                      <a:endParaRPr lang="en-US" sz="1100">
                        <a:effectLst/>
                        <a:latin typeface="Times New Roman"/>
                        <a:ea typeface="Times New Roman"/>
                      </a:endParaRPr>
                    </a:p>
                  </a:txBody>
                  <a:tcPr marL="68580" marR="68580" marT="0" marB="0"/>
                </a:tc>
              </a:tr>
              <a:tr h="170275">
                <a:tc vMerge="1">
                  <a:txBody>
                    <a:bodyPr/>
                    <a:lstStyle/>
                    <a:p>
                      <a:endParaRPr lang="en-US"/>
                    </a:p>
                  </a:txBody>
                  <a:tcPr/>
                </a:tc>
                <a:tc gridSpan="2">
                  <a:txBody>
                    <a:bodyPr/>
                    <a:lstStyle/>
                    <a:p>
                      <a:pPr marL="0" marR="0" algn="ctr" hangingPunct="0">
                        <a:spcBef>
                          <a:spcPts val="680"/>
                        </a:spcBef>
                        <a:spcAft>
                          <a:spcPts val="0"/>
                        </a:spcAft>
                        <a:tabLst>
                          <a:tab pos="228600" algn="l"/>
                          <a:tab pos="457200" algn="l"/>
                          <a:tab pos="685800" algn="l"/>
                          <a:tab pos="914400" algn="l"/>
                        </a:tabLst>
                      </a:pPr>
                      <a:r>
                        <a:rPr lang="en-CA" sz="900">
                          <a:effectLst/>
                        </a:rPr>
                        <a:t>Truncated Rice</a:t>
                      </a:r>
                      <a:endParaRPr lang="en-US" sz="1100">
                        <a:effectLst/>
                        <a:latin typeface="Times New Roman"/>
                        <a:ea typeface="Times New Roman"/>
                      </a:endParaRPr>
                    </a:p>
                  </a:txBody>
                  <a:tcPr marL="68580" marR="68580" marT="0" marB="0"/>
                </a:tc>
                <a:tc hMerge="1">
                  <a:txBody>
                    <a:bodyPr/>
                    <a:lstStyle/>
                    <a:p>
                      <a:endParaRPr lang="en-US"/>
                    </a:p>
                  </a:txBody>
                  <a:tcPr/>
                </a:tc>
                <a:tc>
                  <a:txBody>
                    <a:bodyPr/>
                    <a:lstStyle/>
                    <a:p>
                      <a:pPr marL="0" marR="0" hangingPunct="0">
                        <a:spcBef>
                          <a:spcPts val="680"/>
                        </a:spcBef>
                        <a:spcAft>
                          <a:spcPts val="0"/>
                        </a:spcAft>
                        <a:tabLst>
                          <a:tab pos="228600" algn="l"/>
                          <a:tab pos="457200" algn="l"/>
                          <a:tab pos="685800" algn="l"/>
                          <a:tab pos="914400" algn="l"/>
                        </a:tabLst>
                      </a:pPr>
                      <a:r>
                        <a:rPr lang="en-CA" sz="900">
                          <a:effectLst/>
                        </a:rPr>
                        <a:t>EG0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2</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3</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4</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5</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6</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7</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8</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9</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12</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13</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14</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 </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15</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16</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100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17</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101</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18</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11000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19</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11001</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20</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11010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21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11011</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22</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1110000</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a:effectLst/>
                        </a:rPr>
                        <a:t>23</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1111111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1110001</a:t>
                      </a:r>
                      <a:endParaRPr lang="en-US" sz="1100">
                        <a:effectLst/>
                        <a:latin typeface="Times New Roman"/>
                        <a:ea typeface="Times New Roman"/>
                      </a:endParaRPr>
                    </a:p>
                  </a:txBody>
                  <a:tcPr marL="68580" marR="68580" marT="0" marB="0"/>
                </a:tc>
              </a:tr>
              <a:tr h="170275">
                <a:tc>
                  <a:txBody>
                    <a:bodyPr/>
                    <a:lstStyle/>
                    <a:p>
                      <a:pPr marL="0" marR="0" hangingPunct="0">
                        <a:spcBef>
                          <a:spcPts val="680"/>
                        </a:spcBef>
                        <a:spcAft>
                          <a:spcPts val="0"/>
                        </a:spcAft>
                        <a:tabLst>
                          <a:tab pos="228600" algn="l"/>
                          <a:tab pos="457200" algn="l"/>
                          <a:tab pos="685800" algn="l"/>
                          <a:tab pos="914400" algn="l"/>
                        </a:tabLst>
                      </a:pPr>
                      <a:r>
                        <a:rPr lang="en-CA" sz="900" dirty="0">
                          <a:effectLst/>
                        </a:rPr>
                        <a:t>…</a:t>
                      </a:r>
                      <a:endParaRPr lang="en-US" sz="11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a:effectLst/>
                        </a:rPr>
                        <a:t>…</a:t>
                      </a:r>
                      <a:endParaRPr lang="en-US" sz="11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dirty="0">
                          <a:effectLst/>
                        </a:rPr>
                        <a:t>…</a:t>
                      </a:r>
                      <a:endParaRPr lang="en-US" sz="11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900" dirty="0">
                          <a:effectLst/>
                        </a:rPr>
                        <a:t>…</a:t>
                      </a:r>
                      <a:endParaRPr lang="en-US" sz="1100" dirty="0">
                        <a:effectLst/>
                        <a:latin typeface="Times New Roman"/>
                        <a:ea typeface="Times New Roman"/>
                      </a:endParaRPr>
                    </a:p>
                  </a:txBody>
                  <a:tcPr marL="68580" marR="68580" marT="0" marB="0"/>
                </a:tc>
              </a:tr>
            </a:tbl>
          </a:graphicData>
        </a:graphic>
      </p:graphicFrame>
      <p:sp>
        <p:nvSpPr>
          <p:cNvPr id="25" name="Rectangle 24"/>
          <p:cNvSpPr/>
          <p:nvPr/>
        </p:nvSpPr>
        <p:spPr>
          <a:xfrm>
            <a:off x="1726990" y="5851436"/>
            <a:ext cx="1896673" cy="369332"/>
          </a:xfrm>
          <a:prstGeom prst="rect">
            <a:avLst/>
          </a:prstGeom>
        </p:spPr>
        <p:txBody>
          <a:bodyPr wrap="none">
            <a:spAutoFit/>
          </a:bodyPr>
          <a:lstStyle/>
          <a:p>
            <a:r>
              <a:rPr lang="en-US" i="1" dirty="0" err="1"/>
              <a:t>cRiceParam</a:t>
            </a:r>
            <a:r>
              <a:rPr lang="en-US" dirty="0"/>
              <a:t> = 1 </a:t>
            </a:r>
          </a:p>
        </p:txBody>
      </p:sp>
      <p:sp>
        <p:nvSpPr>
          <p:cNvPr id="26" name="Rectangle 25"/>
          <p:cNvSpPr/>
          <p:nvPr/>
        </p:nvSpPr>
        <p:spPr bwMode="auto">
          <a:xfrm>
            <a:off x="5324475" y="1330384"/>
            <a:ext cx="3609975" cy="2557398"/>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1" name="AutoShape 7"/>
          <p:cNvSpPr>
            <a:spLocks noChangeShapeType="1"/>
          </p:cNvSpPr>
          <p:nvPr/>
        </p:nvSpPr>
        <p:spPr bwMode="auto">
          <a:xfrm flipH="1">
            <a:off x="7196420" y="4565102"/>
            <a:ext cx="2301" cy="36282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6362864" y="1049208"/>
            <a:ext cx="2976224" cy="276999"/>
          </a:xfrm>
          <a:prstGeom prst="rect">
            <a:avLst/>
          </a:prstGeom>
          <a:noFill/>
        </p:spPr>
        <p:txBody>
          <a:bodyPr wrap="square" rtlCol="0">
            <a:spAutoFit/>
          </a:bodyPr>
          <a:lstStyle/>
          <a:p>
            <a:r>
              <a:rPr lang="en-US" sz="1200" dirty="0" smtClean="0">
                <a:solidFill>
                  <a:srgbClr val="FF0000"/>
                </a:solidFill>
              </a:rPr>
              <a:t>May implemented as lookup table</a:t>
            </a:r>
            <a:endParaRPr lang="en-US" sz="1200" dirty="0">
              <a:solidFill>
                <a:srgbClr val="FF0000"/>
              </a:solidFill>
            </a:endParaRPr>
          </a:p>
        </p:txBody>
      </p:sp>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a:xfrm>
            <a:off x="207168" y="101600"/>
            <a:ext cx="8729663" cy="561975"/>
          </a:xfrm>
        </p:spPr>
        <p:txBody>
          <a:bodyPr/>
          <a:lstStyle/>
          <a:p>
            <a:r>
              <a:rPr lang="en-US" dirty="0" smtClean="0"/>
              <a:t>Proposed scheme</a:t>
            </a:r>
            <a:endParaRPr lang="en-US" dirty="0"/>
          </a:p>
        </p:txBody>
      </p:sp>
      <p:sp>
        <p:nvSpPr>
          <p:cNvPr id="243714" name="Rectangle 2"/>
          <p:cNvSpPr>
            <a:spLocks noGrp="1" noChangeArrowheads="1"/>
          </p:cNvSpPr>
          <p:nvPr>
            <p:ph idx="1"/>
          </p:nvPr>
        </p:nvSpPr>
        <p:spPr>
          <a:xfrm>
            <a:off x="163513" y="619125"/>
            <a:ext cx="8761412" cy="5599933"/>
          </a:xfrm>
        </p:spPr>
        <p:txBody>
          <a:bodyPr/>
          <a:lstStyle/>
          <a:p>
            <a:pPr lvl="1" hangingPunct="0"/>
            <a:endParaRPr lang="en-US" sz="1600" dirty="0"/>
          </a:p>
          <a:p>
            <a:pPr lvl="1" hangingPunct="0"/>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593337719"/>
              </p:ext>
            </p:extLst>
          </p:nvPr>
        </p:nvGraphicFramePr>
        <p:xfrm>
          <a:off x="1304925" y="2383155"/>
          <a:ext cx="7239000" cy="4274816"/>
        </p:xfrm>
        <a:graphic>
          <a:graphicData uri="http://schemas.openxmlformats.org/drawingml/2006/table">
            <a:tbl>
              <a:tblPr firstRow="1" firstCol="1" bandRow="1">
                <a:tableStyleId>{5C22544A-7EE6-4342-B048-85BDC9FD1C3A}</a:tableStyleId>
              </a:tblPr>
              <a:tblGrid>
                <a:gridCol w="2413000"/>
                <a:gridCol w="2413000"/>
                <a:gridCol w="2413000"/>
              </a:tblGrid>
              <a:tr h="305344">
                <a:tc>
                  <a:txBody>
                    <a:bodyPr/>
                    <a:lstStyle/>
                    <a:p>
                      <a:pPr marL="0" marR="0" hangingPunct="0">
                        <a:spcBef>
                          <a:spcPts val="680"/>
                        </a:spcBef>
                        <a:spcAft>
                          <a:spcPts val="0"/>
                        </a:spcAft>
                        <a:tabLst>
                          <a:tab pos="228600" algn="l"/>
                          <a:tab pos="457200" algn="l"/>
                          <a:tab pos="685800" algn="l"/>
                          <a:tab pos="914400" algn="l"/>
                        </a:tabLst>
                      </a:pPr>
                      <a:r>
                        <a:rPr lang="en-CA" sz="1400" dirty="0">
                          <a:effectLst/>
                        </a:rPr>
                        <a:t> </a:t>
                      </a:r>
                      <a:endParaRPr lang="en-US" sz="20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Prefix</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Suffix (in bits)</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0       ~ 1×2</a:t>
                      </a:r>
                      <a:r>
                        <a:rPr lang="en-CA" sz="1400" baseline="30000">
                          <a:effectLst/>
                        </a:rPr>
                        <a:t>k</a:t>
                      </a:r>
                      <a:r>
                        <a:rPr lang="en-CA" sz="1400">
                          <a:effectLst/>
                        </a:rPr>
                        <a:t>-1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1×2</a:t>
                      </a:r>
                      <a:r>
                        <a:rPr lang="en-CA" sz="1400" baseline="30000">
                          <a:effectLst/>
                        </a:rPr>
                        <a:t>k</a:t>
                      </a:r>
                      <a:r>
                        <a:rPr lang="en-CA" sz="1400">
                          <a:effectLst/>
                        </a:rPr>
                        <a:t> ~ 2×2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2×2</a:t>
                      </a:r>
                      <a:r>
                        <a:rPr lang="en-CA" sz="1400" baseline="30000">
                          <a:effectLst/>
                        </a:rPr>
                        <a:t>k</a:t>
                      </a:r>
                      <a:r>
                        <a:rPr lang="en-CA" sz="1400">
                          <a:effectLst/>
                        </a:rPr>
                        <a:t> ~ 3×2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3×2</a:t>
                      </a:r>
                      <a:r>
                        <a:rPr lang="en-CA" sz="1400" baseline="30000">
                          <a:effectLst/>
                        </a:rPr>
                        <a:t>k</a:t>
                      </a:r>
                      <a:r>
                        <a:rPr lang="en-CA" sz="1400">
                          <a:effectLst/>
                        </a:rPr>
                        <a:t> ~ 4×2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4×2</a:t>
                      </a:r>
                      <a:r>
                        <a:rPr lang="en-CA" sz="1400" baseline="30000">
                          <a:effectLst/>
                        </a:rPr>
                        <a:t>k</a:t>
                      </a:r>
                      <a:r>
                        <a:rPr lang="en-CA" sz="1400">
                          <a:effectLst/>
                        </a:rPr>
                        <a:t> ~ 5×2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dirty="0">
                          <a:effectLst/>
                        </a:rPr>
                        <a:t>11110</a:t>
                      </a:r>
                      <a:endParaRPr lang="en-US" sz="20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5×2</a:t>
                      </a:r>
                      <a:r>
                        <a:rPr lang="en-CA" sz="1400" baseline="30000">
                          <a:effectLst/>
                        </a:rPr>
                        <a:t>k</a:t>
                      </a:r>
                      <a:r>
                        <a:rPr lang="en-CA" sz="1400">
                          <a:effectLst/>
                        </a:rPr>
                        <a:t> ~ 6×2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6×2</a:t>
                      </a:r>
                      <a:r>
                        <a:rPr lang="en-CA" sz="1400" baseline="30000">
                          <a:effectLst/>
                        </a:rPr>
                        <a:t>k</a:t>
                      </a:r>
                      <a:r>
                        <a:rPr lang="en-CA" sz="1400">
                          <a:effectLst/>
                        </a:rPr>
                        <a:t> ~ 7×2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k</a:t>
                      </a:r>
                      <a:endParaRPr lang="en-US" sz="200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7×2</a:t>
                      </a:r>
                      <a:r>
                        <a:rPr lang="en-CA" sz="1400" baseline="30000">
                          <a:effectLst/>
                        </a:rPr>
                        <a:t>k</a:t>
                      </a:r>
                      <a:r>
                        <a:rPr lang="en-CA" sz="1400">
                          <a:effectLst/>
                        </a:rPr>
                        <a:t> ~ 8×2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dirty="0" smtClean="0">
                          <a:effectLst/>
                        </a:rPr>
                        <a:t>k</a:t>
                      </a:r>
                      <a:endParaRPr lang="en-US" sz="2000" dirty="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8×2</a:t>
                      </a:r>
                      <a:r>
                        <a:rPr lang="en-CA" sz="1400" baseline="30000">
                          <a:effectLst/>
                        </a:rPr>
                        <a:t>k</a:t>
                      </a:r>
                      <a:r>
                        <a:rPr lang="en-CA" sz="1400">
                          <a:effectLst/>
                        </a:rPr>
                        <a:t> ~ 9×2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dirty="0" smtClean="0">
                          <a:effectLst/>
                        </a:rPr>
                        <a:t>k</a:t>
                      </a:r>
                      <a:endParaRPr lang="en-US" sz="2000" dirty="0">
                        <a:effectLst/>
                        <a:latin typeface="Times New Roman"/>
                        <a:ea typeface="Times New Roman"/>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9×2</a:t>
                      </a:r>
                      <a:r>
                        <a:rPr lang="en-CA" sz="1400" baseline="30000">
                          <a:effectLst/>
                        </a:rPr>
                        <a:t>k</a:t>
                      </a:r>
                      <a:r>
                        <a:rPr lang="en-CA" sz="1400">
                          <a:effectLst/>
                        </a:rPr>
                        <a:t> ~ 11×2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1111111110</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kern="1200" dirty="0" smtClean="0">
                          <a:solidFill>
                            <a:schemeClr val="dk1"/>
                          </a:solidFill>
                          <a:effectLst/>
                          <a:latin typeface="+mn-lt"/>
                          <a:ea typeface="+mn-ea"/>
                          <a:cs typeface="+mn-cs"/>
                        </a:rPr>
                        <a:t>k+1</a:t>
                      </a:r>
                      <a:endParaRPr lang="en-US" sz="1400" kern="1200" dirty="0">
                        <a:solidFill>
                          <a:schemeClr val="dk1"/>
                        </a:solidFill>
                        <a:effectLst/>
                        <a:latin typeface="+mn-lt"/>
                        <a:ea typeface="+mn-ea"/>
                        <a:cs typeface="+mn-cs"/>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11×2</a:t>
                      </a:r>
                      <a:r>
                        <a:rPr lang="en-CA" sz="1400" baseline="30000">
                          <a:effectLst/>
                        </a:rPr>
                        <a:t>k</a:t>
                      </a:r>
                      <a:r>
                        <a:rPr lang="en-CA" sz="1400">
                          <a:effectLst/>
                        </a:rPr>
                        <a:t> ~ 15×2</a:t>
                      </a:r>
                      <a:r>
                        <a:rPr lang="en-CA" sz="1400" baseline="30000">
                          <a:effectLst/>
                        </a:rPr>
                        <a:t>k</a:t>
                      </a:r>
                      <a:r>
                        <a:rPr lang="en-CA" sz="1400">
                          <a:effectLst/>
                        </a:rPr>
                        <a:t> -1</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11111111110</a:t>
                      </a:r>
                      <a:endParaRPr lang="en-US" sz="2000">
                        <a:effectLst/>
                        <a:latin typeface="Times New Roman"/>
                        <a:ea typeface="Times New Roman"/>
                      </a:endParaRPr>
                    </a:p>
                  </a:txBody>
                  <a:tcPr marL="68580" marR="68580" marT="0" marB="0"/>
                </a:tc>
                <a:tc>
                  <a:txBody>
                    <a:bodyPr/>
                    <a:lstStyle/>
                    <a:p>
                      <a:pPr marL="0" marR="0" indent="0" algn="l"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kern="1200" dirty="0" smtClean="0">
                          <a:solidFill>
                            <a:schemeClr val="dk1"/>
                          </a:solidFill>
                          <a:effectLst/>
                          <a:latin typeface="+mn-lt"/>
                          <a:ea typeface="+mn-ea"/>
                          <a:cs typeface="+mn-cs"/>
                        </a:rPr>
                        <a:t>k+2</a:t>
                      </a:r>
                      <a:endParaRPr lang="en-US" sz="1400" kern="1200" dirty="0" smtClean="0">
                        <a:solidFill>
                          <a:schemeClr val="dk1"/>
                        </a:solidFill>
                        <a:effectLst/>
                        <a:latin typeface="+mn-lt"/>
                        <a:ea typeface="+mn-ea"/>
                        <a:cs typeface="+mn-cs"/>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dirty="0">
                          <a:effectLst/>
                        </a:rPr>
                        <a:t>15×2</a:t>
                      </a:r>
                      <a:r>
                        <a:rPr lang="en-CA" sz="1400" baseline="30000" dirty="0">
                          <a:effectLst/>
                        </a:rPr>
                        <a:t>k</a:t>
                      </a:r>
                      <a:r>
                        <a:rPr lang="en-CA" sz="1400" dirty="0">
                          <a:effectLst/>
                        </a:rPr>
                        <a:t> ~ 23×2</a:t>
                      </a:r>
                      <a:r>
                        <a:rPr lang="en-CA" sz="1400" baseline="30000" dirty="0">
                          <a:effectLst/>
                        </a:rPr>
                        <a:t>k</a:t>
                      </a:r>
                      <a:r>
                        <a:rPr lang="en-CA" sz="1400" dirty="0">
                          <a:effectLst/>
                        </a:rPr>
                        <a:t> -1</a:t>
                      </a:r>
                      <a:endParaRPr lang="en-US" sz="20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a:effectLst/>
                        </a:rPr>
                        <a:t>111111111110</a:t>
                      </a:r>
                      <a:endParaRPr lang="en-US" sz="2000">
                        <a:effectLst/>
                        <a:latin typeface="Times New Roman"/>
                        <a:ea typeface="Times New Roman"/>
                      </a:endParaRPr>
                    </a:p>
                  </a:txBody>
                  <a:tcPr marL="68580" marR="68580" marT="0" marB="0"/>
                </a:tc>
                <a:tc>
                  <a:txBody>
                    <a:bodyPr/>
                    <a:lstStyle/>
                    <a:p>
                      <a:pPr marL="0" marR="0" indent="0" algn="l"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CA" sz="1400" kern="1200" dirty="0" smtClean="0">
                          <a:solidFill>
                            <a:schemeClr val="dk1"/>
                          </a:solidFill>
                          <a:effectLst/>
                          <a:latin typeface="+mn-lt"/>
                          <a:ea typeface="+mn-ea"/>
                          <a:cs typeface="+mn-cs"/>
                        </a:rPr>
                        <a:t>k+3</a:t>
                      </a:r>
                      <a:endParaRPr lang="en-US" sz="1400" kern="1200" dirty="0" smtClean="0">
                        <a:solidFill>
                          <a:schemeClr val="dk1"/>
                        </a:solidFill>
                        <a:effectLst/>
                        <a:latin typeface="+mn-lt"/>
                        <a:ea typeface="+mn-ea"/>
                        <a:cs typeface="+mn-cs"/>
                      </a:endParaRPr>
                    </a:p>
                  </a:txBody>
                  <a:tcPr marL="68580" marR="68580" marT="0" marB="0"/>
                </a:tc>
              </a:tr>
              <a:tr h="305344">
                <a:tc>
                  <a:txBody>
                    <a:bodyPr/>
                    <a:lstStyle/>
                    <a:p>
                      <a:pPr marL="0" marR="0" hangingPunct="0">
                        <a:spcBef>
                          <a:spcPts val="680"/>
                        </a:spcBef>
                        <a:spcAft>
                          <a:spcPts val="0"/>
                        </a:spcAft>
                        <a:tabLst>
                          <a:tab pos="228600" algn="l"/>
                          <a:tab pos="457200" algn="l"/>
                          <a:tab pos="685800" algn="l"/>
                          <a:tab pos="914400" algn="l"/>
                        </a:tabLst>
                      </a:pPr>
                      <a:r>
                        <a:rPr lang="en-CA" sz="1400">
                          <a:effectLst/>
                        </a:rPr>
                        <a:t>…</a:t>
                      </a:r>
                      <a:endParaRPr lang="en-US" sz="200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dirty="0">
                          <a:effectLst/>
                        </a:rPr>
                        <a:t>…</a:t>
                      </a:r>
                      <a:endParaRPr lang="en-US" sz="2000" dirty="0">
                        <a:effectLst/>
                        <a:latin typeface="Times New Roman"/>
                        <a:ea typeface="Times New Roman"/>
                      </a:endParaRPr>
                    </a:p>
                  </a:txBody>
                  <a:tcPr marL="68580" marR="68580" marT="0" marB="0"/>
                </a:tc>
                <a:tc>
                  <a:txBody>
                    <a:bodyPr/>
                    <a:lstStyle/>
                    <a:p>
                      <a:pPr marL="0" marR="0" hangingPunct="0">
                        <a:spcBef>
                          <a:spcPts val="680"/>
                        </a:spcBef>
                        <a:spcAft>
                          <a:spcPts val="0"/>
                        </a:spcAft>
                        <a:tabLst>
                          <a:tab pos="228600" algn="l"/>
                          <a:tab pos="457200" algn="l"/>
                          <a:tab pos="685800" algn="l"/>
                          <a:tab pos="914400" algn="l"/>
                        </a:tabLst>
                      </a:pPr>
                      <a:r>
                        <a:rPr lang="en-CA" sz="1400" kern="1200" dirty="0">
                          <a:solidFill>
                            <a:schemeClr val="dk1"/>
                          </a:solidFill>
                          <a:effectLst/>
                          <a:latin typeface="+mn-lt"/>
                          <a:ea typeface="+mn-ea"/>
                          <a:cs typeface="+mn-cs"/>
                        </a:rPr>
                        <a:t> </a:t>
                      </a:r>
                      <a:endParaRPr lang="en-US" sz="1400" kern="1200" dirty="0">
                        <a:solidFill>
                          <a:schemeClr val="dk1"/>
                        </a:solidFill>
                        <a:effectLst/>
                        <a:latin typeface="+mn-lt"/>
                        <a:ea typeface="+mn-ea"/>
                        <a:cs typeface="+mn-cs"/>
                      </a:endParaRPr>
                    </a:p>
                  </a:txBody>
                  <a:tcPr marL="68580" marR="68580" marT="0" marB="0"/>
                </a:tc>
              </a:tr>
            </a:tbl>
          </a:graphicData>
        </a:graphic>
      </p:graphicFrame>
      <p:sp>
        <p:nvSpPr>
          <p:cNvPr id="9" name="Rectangle 2"/>
          <p:cNvSpPr txBox="1">
            <a:spLocks noChangeArrowheads="1"/>
          </p:cNvSpPr>
          <p:nvPr/>
        </p:nvSpPr>
        <p:spPr bwMode="auto">
          <a:xfrm>
            <a:off x="163511" y="609600"/>
            <a:ext cx="8809037" cy="37814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sz="1800" dirty="0" smtClean="0"/>
              <a:t>Binarization of </a:t>
            </a:r>
            <a:r>
              <a:rPr lang="en-US" sz="1800" i="1" dirty="0" err="1" smtClean="0"/>
              <a:t>coeff_abs_level_remaining</a:t>
            </a:r>
            <a:endParaRPr lang="en-US" sz="1800" i="1" dirty="0" smtClean="0"/>
          </a:p>
          <a:p>
            <a:pPr lvl="1"/>
            <a:r>
              <a:rPr lang="en-US" sz="1600" dirty="0" smtClean="0"/>
              <a:t>Similar to level coding table used in LCEC</a:t>
            </a:r>
          </a:p>
          <a:p>
            <a:pPr lvl="1"/>
            <a:r>
              <a:rPr lang="en-US" sz="1600" dirty="0" smtClean="0"/>
              <a:t>Suffix length depends only on the value of prefix</a:t>
            </a:r>
          </a:p>
          <a:p>
            <a:pPr lvl="1"/>
            <a:r>
              <a:rPr lang="en-US" sz="1600" dirty="0" smtClean="0"/>
              <a:t>No modification on parameter </a:t>
            </a:r>
            <a:r>
              <a:rPr lang="en-US" sz="1600" i="1" dirty="0" smtClean="0"/>
              <a:t>K</a:t>
            </a:r>
            <a:r>
              <a:rPr lang="en-US" sz="1600" dirty="0" smtClean="0"/>
              <a:t> update scheme (same as HM6.0)</a:t>
            </a:r>
          </a:p>
          <a:p>
            <a:pPr lvl="1"/>
            <a:r>
              <a:rPr lang="en-US" sz="1600" dirty="0" smtClean="0"/>
              <a:t>Flexible lookup table implementation for prefix </a:t>
            </a:r>
          </a:p>
          <a:p>
            <a:pPr lvl="1"/>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240656985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Simulation Results</a:t>
            </a:r>
            <a:endParaRPr lang="en-US" dirty="0"/>
          </a:p>
        </p:txBody>
      </p:sp>
      <p:sp>
        <p:nvSpPr>
          <p:cNvPr id="243714" name="Rectangle 2"/>
          <p:cNvSpPr>
            <a:spLocks noGrp="1" noChangeArrowheads="1"/>
          </p:cNvSpPr>
          <p:nvPr>
            <p:ph idx="1"/>
          </p:nvPr>
        </p:nvSpPr>
        <p:spPr>
          <a:xfrm>
            <a:off x="163513" y="904108"/>
            <a:ext cx="8761412" cy="5314950"/>
          </a:xfrm>
        </p:spPr>
        <p:txBody>
          <a:bodyPr/>
          <a:lstStyle/>
          <a:p>
            <a:pPr lvl="0" hangingPunct="0"/>
            <a:r>
              <a:rPr lang="en-US" dirty="0" smtClean="0"/>
              <a:t>Test condition</a:t>
            </a:r>
          </a:p>
          <a:p>
            <a:pPr lvl="1" hangingPunct="0"/>
            <a:r>
              <a:rPr lang="en-US" dirty="0" smtClean="0"/>
              <a:t>Common test condition</a:t>
            </a:r>
          </a:p>
          <a:p>
            <a:pPr lvl="1" hangingPunct="0"/>
            <a:r>
              <a:rPr lang="en-US" dirty="0" smtClean="0"/>
              <a:t>Low QP test condition (12, 17, 22, 27)</a:t>
            </a:r>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4231759687"/>
              </p:ext>
            </p:extLst>
          </p:nvPr>
        </p:nvGraphicFramePr>
        <p:xfrm>
          <a:off x="581025" y="2311400"/>
          <a:ext cx="7981950" cy="4073525"/>
        </p:xfrm>
        <a:graphic>
          <a:graphicData uri="http://schemas.openxmlformats.org/presentationml/2006/ole">
            <mc:AlternateContent xmlns:mc="http://schemas.openxmlformats.org/markup-compatibility/2006">
              <mc:Choice xmlns:v="urn:schemas-microsoft-com:vml" Requires="v">
                <p:oleObj spid="_x0000_s4137" name="Document" r:id="rId4" imgW="6097016" imgH="3115941" progId="Word.Document.12">
                  <p:embed/>
                </p:oleObj>
              </mc:Choice>
              <mc:Fallback>
                <p:oleObj name="Document" r:id="rId4" imgW="6097016" imgH="3115941" progId="Word.Document.12">
                  <p:embed/>
                  <p:pic>
                    <p:nvPicPr>
                      <p:cNvPr id="0" name="Object 28"/>
                      <p:cNvPicPr>
                        <a:picLocks noChangeAspect="1" noChangeArrowheads="1"/>
                      </p:cNvPicPr>
                      <p:nvPr/>
                    </p:nvPicPr>
                    <p:blipFill>
                      <a:blip r:embed="rId5"/>
                      <a:srcRect/>
                      <a:stretch>
                        <a:fillRect/>
                      </a:stretch>
                    </p:blipFill>
                    <p:spPr bwMode="auto">
                      <a:xfrm>
                        <a:off x="581025" y="2311400"/>
                        <a:ext cx="7981950"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8460039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Binarization for </a:t>
            </a:r>
            <a:r>
              <a:rPr lang="en-US" i="1" dirty="0" err="1" smtClean="0"/>
              <a:t>coeff_abs_level_remaining</a:t>
            </a:r>
            <a:endParaRPr lang="en-US" dirty="0" smtClean="0"/>
          </a:p>
          <a:p>
            <a:pPr lvl="1"/>
            <a:r>
              <a:rPr lang="en-US" dirty="0"/>
              <a:t>Suffix length depends only on the value of </a:t>
            </a:r>
            <a:r>
              <a:rPr lang="en-US" dirty="0" smtClean="0"/>
              <a:t>prefix</a:t>
            </a:r>
          </a:p>
          <a:p>
            <a:pPr lvl="1"/>
            <a:r>
              <a:rPr lang="en-US" dirty="0" smtClean="0"/>
              <a:t>Simpler and flexible decoder design</a:t>
            </a:r>
            <a:endParaRPr lang="en-US" dirty="0"/>
          </a:p>
          <a:p>
            <a:pPr lvl="1"/>
            <a:r>
              <a:rPr lang="en-US" dirty="0" smtClean="0"/>
              <a:t>0.0% Y BD-rate change</a:t>
            </a:r>
          </a:p>
          <a:p>
            <a:r>
              <a:rPr lang="en-US" dirty="0" smtClean="0"/>
              <a:t>Recommend adoption of the proposed binarization</a:t>
            </a:r>
          </a:p>
          <a:p>
            <a:r>
              <a:rPr lang="en-US" dirty="0" smtClean="0"/>
              <a:t>Thanks to Panasonic </a:t>
            </a:r>
            <a:r>
              <a:rPr lang="en-US" smtClean="0"/>
              <a:t>(JCTVC-I0519) </a:t>
            </a:r>
            <a:r>
              <a:rPr lang="en-US" dirty="0" smtClean="0"/>
              <a:t>for cross-checking</a:t>
            </a:r>
          </a:p>
          <a:p>
            <a:endParaRPr lang="en-US" dirty="0" smtClean="0"/>
          </a:p>
          <a:p>
            <a:endParaRPr lang="en-US" dirty="0" smtClean="0"/>
          </a:p>
          <a:p>
            <a:endParaRPr lang="en-US" dirty="0"/>
          </a:p>
        </p:txBody>
      </p:sp>
    </p:spTree>
    <p:extLst>
      <p:ext uri="{BB962C8B-B14F-4D97-AF65-F5344CB8AC3E}">
        <p14:creationId xmlns:p14="http://schemas.microsoft.com/office/powerpoint/2010/main" val="1071618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24129</TotalTime>
  <Words>336</Words>
  <Application>Microsoft Office PowerPoint</Application>
  <PresentationFormat>On-screen Show (4:3)</PresentationFormat>
  <Paragraphs>188</Paragraphs>
  <Slides>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7" baseType="lpstr">
      <vt:lpstr>JCTVC-D257</vt:lpstr>
      <vt:lpstr>Document</vt:lpstr>
      <vt:lpstr>I0487: On coefficient level remaining coding   Wei-Jung Chien, Marta Karczewicz, Jianle Chen</vt:lpstr>
      <vt:lpstr>Background</vt:lpstr>
      <vt:lpstr>Proposed scheme</vt:lpstr>
      <vt:lpstr>Simulation Results</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318</cp:revision>
  <cp:lastPrinted>2005-08-27T17:58:21Z</cp:lastPrinted>
  <dcterms:created xsi:type="dcterms:W3CDTF">2011-01-18T01:05:45Z</dcterms:created>
  <dcterms:modified xsi:type="dcterms:W3CDTF">2012-04-29T02:06:05Z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1378338560</vt:i4>
  </property>
  <property fmtid="{D5CDD505-2E9C-101B-9397-08002B2CF9AE}" pid="3" name="_NewReviewCycle">
    <vt:lpwstr/>
  </property>
  <property fmtid="{D5CDD505-2E9C-101B-9397-08002B2CF9AE}" pid="4" name="_EmailSubject">
    <vt:lpwstr>ppt</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