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543800" cy="2593975"/>
          </a:xfrm>
        </p:spPr>
        <p:txBody>
          <a:bodyPr/>
          <a:lstStyle/>
          <a:p>
            <a:r>
              <a:rPr lang="en-US" sz="4400" dirty="0" smtClean="0"/>
              <a:t>JCTVC-I0427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000" dirty="0"/>
              <a:t>AHG4: Category-prefixed data batching for tiles and </a:t>
            </a:r>
            <a:r>
              <a:rPr lang="en-US" sz="4000" dirty="0" err="1"/>
              <a:t>wavefronts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Sandeep</a:t>
            </a:r>
            <a:r>
              <a:rPr lang="en-US" dirty="0" smtClean="0"/>
              <a:t> </a:t>
            </a:r>
            <a:r>
              <a:rPr lang="en-US" dirty="0" err="1" smtClean="0"/>
              <a:t>Kanumuri</a:t>
            </a:r>
            <a:r>
              <a:rPr lang="en-US" dirty="0" smtClean="0"/>
              <a:t>, Gary Sullivan, </a:t>
            </a:r>
            <a:r>
              <a:rPr lang="en-US" dirty="0" err="1" smtClean="0"/>
              <a:t>Yongjun</a:t>
            </a:r>
            <a:r>
              <a:rPr lang="en-US" dirty="0" smtClean="0"/>
              <a:t> Wu, </a:t>
            </a:r>
            <a:r>
              <a:rPr lang="en-US" dirty="0" err="1" smtClean="0"/>
              <a:t>Ji-Zheng</a:t>
            </a:r>
            <a:r>
              <a:rPr lang="en-US" dirty="0" smtClean="0"/>
              <a:t> </a:t>
            </a:r>
            <a:r>
              <a:rPr lang="en-US" dirty="0" err="1" smtClean="0"/>
              <a:t>Xu</a:t>
            </a:r>
            <a:endParaRPr lang="en-US" dirty="0" smtClean="0"/>
          </a:p>
          <a:p>
            <a:r>
              <a:rPr lang="en-US" dirty="0" smtClean="0"/>
              <a:t>Microsoft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We propose that JCT-VC make the following modifications to HEVC draft design:</a:t>
            </a:r>
          </a:p>
          <a:p>
            <a:pPr lvl="1"/>
            <a:r>
              <a:rPr lang="en-US" dirty="0" smtClean="0"/>
              <a:t>Adopt CPDB</a:t>
            </a:r>
          </a:p>
          <a:p>
            <a:pPr lvl="1"/>
            <a:r>
              <a:rPr lang="en-US" dirty="0" smtClean="0"/>
              <a:t>Remove entry point offsets for tiles and </a:t>
            </a:r>
            <a:r>
              <a:rPr lang="en-US" dirty="0" err="1" smtClean="0"/>
              <a:t>wavefronts</a:t>
            </a:r>
            <a:endParaRPr lang="en-US" dirty="0" smtClean="0"/>
          </a:p>
          <a:p>
            <a:pPr lvl="1"/>
            <a:r>
              <a:rPr lang="en-US" dirty="0" smtClean="0"/>
              <a:t>Remove tile markers for tiles</a:t>
            </a:r>
          </a:p>
          <a:p>
            <a:pPr lvl="1"/>
            <a:r>
              <a:rPr lang="en-US" dirty="0" smtClean="0"/>
              <a:t>Resolve ticket 490 as recommended on the issue tracker (remove the additional unnecessary byte at the end of slice)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8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Encoder and decoder parallelism</a:t>
            </a:r>
          </a:p>
          <a:p>
            <a:pPr lvl="1"/>
            <a:r>
              <a:rPr lang="en-US" dirty="0" smtClean="0"/>
              <a:t>A primary purpose for both tiles and </a:t>
            </a:r>
            <a:r>
              <a:rPr lang="en-US" dirty="0" err="1" smtClean="0"/>
              <a:t>wavefronts</a:t>
            </a:r>
            <a:endParaRPr lang="en-US" dirty="0"/>
          </a:p>
          <a:p>
            <a:r>
              <a:rPr lang="en-US" dirty="0" smtClean="0"/>
              <a:t>However, current HEVC design generates coded </a:t>
            </a:r>
            <a:r>
              <a:rPr lang="en-US" dirty="0" err="1" smtClean="0"/>
              <a:t>bitstream</a:t>
            </a:r>
            <a:r>
              <a:rPr lang="en-US" dirty="0" smtClean="0"/>
              <a:t> serially</a:t>
            </a:r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Increases delay and memory capacity requirements</a:t>
            </a:r>
          </a:p>
          <a:p>
            <a:pPr lvl="2"/>
            <a:r>
              <a:rPr lang="en-US" dirty="0" smtClean="0"/>
              <a:t>Encoder has to buffer all data for later tiles/</a:t>
            </a:r>
            <a:r>
              <a:rPr lang="en-US" dirty="0" err="1" smtClean="0"/>
              <a:t>wavefronts</a:t>
            </a:r>
            <a:r>
              <a:rPr lang="en-US" dirty="0" smtClean="0"/>
              <a:t> until previous tiles/</a:t>
            </a:r>
            <a:r>
              <a:rPr lang="en-US" dirty="0" err="1" smtClean="0"/>
              <a:t>wavefronts</a:t>
            </a:r>
            <a:r>
              <a:rPr lang="en-US" dirty="0" smtClean="0"/>
              <a:t> have been outputted</a:t>
            </a:r>
          </a:p>
          <a:p>
            <a:pPr lvl="2"/>
            <a:r>
              <a:rPr lang="en-US" dirty="0" smtClean="0"/>
              <a:t>Decoder has to receive all data from previous tiles/</a:t>
            </a:r>
            <a:r>
              <a:rPr lang="en-US" dirty="0" err="1" smtClean="0"/>
              <a:t>wavefronts</a:t>
            </a:r>
            <a:r>
              <a:rPr lang="en-US" dirty="0" smtClean="0"/>
              <a:t> before a later tile/</a:t>
            </a:r>
            <a:r>
              <a:rPr lang="en-US" dirty="0" err="1" smtClean="0"/>
              <a:t>wavefront</a:t>
            </a:r>
            <a:r>
              <a:rPr lang="en-US" dirty="0" smtClean="0"/>
              <a:t> can be received</a:t>
            </a:r>
            <a:endParaRPr lang="en-US" dirty="0"/>
          </a:p>
          <a:p>
            <a:pPr lvl="1"/>
            <a:r>
              <a:rPr lang="en-US" dirty="0" smtClean="0"/>
              <a:t>Entry point offsets in slice header cannot be calculated and set until all data for the slice is encoded</a:t>
            </a:r>
            <a:endParaRPr lang="en-US" dirty="0"/>
          </a:p>
          <a:p>
            <a:pPr lvl="2"/>
            <a:r>
              <a:rPr lang="en-US" dirty="0" smtClean="0"/>
              <a:t>Cannot even output data for first tile/</a:t>
            </a:r>
            <a:r>
              <a:rPr lang="en-US" dirty="0" err="1" smtClean="0"/>
              <a:t>wavefront</a:t>
            </a:r>
            <a:r>
              <a:rPr lang="en-US" dirty="0" smtClean="0"/>
              <a:t> as it is being coded</a:t>
            </a:r>
          </a:p>
          <a:p>
            <a:pPr lvl="1"/>
            <a:r>
              <a:rPr lang="en-US" dirty="0" smtClean="0"/>
              <a:t>In the case of tiles, tile markers is an alternate approach to entry point offsets</a:t>
            </a:r>
          </a:p>
          <a:p>
            <a:pPr lvl="2"/>
            <a:r>
              <a:rPr lang="en-US" dirty="0" smtClean="0"/>
              <a:t>However, tile markers also have the disadvantage of increased delay and memory capacity requirements</a:t>
            </a:r>
          </a:p>
          <a:p>
            <a:pPr lvl="1"/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838200" y="2514600"/>
            <a:ext cx="6172200" cy="533400"/>
            <a:chOff x="838200" y="3505200"/>
            <a:chExt cx="6172200" cy="533400"/>
          </a:xfrm>
        </p:grpSpPr>
        <p:sp>
          <p:nvSpPr>
            <p:cNvPr id="4" name="Rectangle 3"/>
            <p:cNvSpPr/>
            <p:nvPr/>
          </p:nvSpPr>
          <p:spPr>
            <a:xfrm>
              <a:off x="838200" y="3505200"/>
              <a:ext cx="914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Slice Header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752600" y="3505200"/>
              <a:ext cx="1752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Data for tile/</a:t>
              </a:r>
              <a:r>
                <a:rPr lang="en-US" dirty="0" err="1" smtClean="0">
                  <a:solidFill>
                    <a:schemeClr val="tx1"/>
                  </a:solidFill>
                </a:rPr>
                <a:t>wavefront</a:t>
              </a:r>
              <a:r>
                <a:rPr lang="en-US" dirty="0" smtClean="0">
                  <a:solidFill>
                    <a:schemeClr val="tx1"/>
                  </a:solidFill>
                </a:rPr>
                <a:t> 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05200" y="3505200"/>
              <a:ext cx="1752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Data for tile/</a:t>
              </a:r>
              <a:r>
                <a:rPr lang="en-US" dirty="0" err="1" smtClean="0">
                  <a:solidFill>
                    <a:schemeClr val="tx1"/>
                  </a:solidFill>
                </a:rPr>
                <a:t>wavefront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257800" y="3505200"/>
              <a:ext cx="1752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973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Category-Prefixed Data Batching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Interleave data from different categories</a:t>
            </a:r>
          </a:p>
          <a:p>
            <a:pPr lvl="1"/>
            <a:r>
              <a:rPr lang="en-US" dirty="0" smtClean="0"/>
              <a:t>For tiles, a category represents one or more tiles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wavefronts</a:t>
            </a:r>
            <a:r>
              <a:rPr lang="en-US" dirty="0" smtClean="0"/>
              <a:t>, a category represents a </a:t>
            </a:r>
            <a:r>
              <a:rPr lang="en-US" dirty="0" err="1" smtClean="0"/>
              <a:t>wavefront</a:t>
            </a:r>
            <a:endParaRPr lang="en-US" dirty="0" smtClean="0"/>
          </a:p>
          <a:p>
            <a:r>
              <a:rPr lang="en-US" dirty="0" smtClean="0"/>
              <a:t>A batch of data from a category can be sent anytime by adding a batch prefix (BP)</a:t>
            </a:r>
          </a:p>
          <a:p>
            <a:pPr lvl="1"/>
            <a:r>
              <a:rPr lang="en-US" dirty="0" smtClean="0"/>
              <a:t>Prefix represents the category and size of data batch</a:t>
            </a:r>
          </a:p>
          <a:p>
            <a:pPr lvl="1"/>
            <a:r>
              <a:rPr lang="en-US" dirty="0" smtClean="0"/>
              <a:t>Size includes emulation prevention bytes added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85800" y="4343400"/>
            <a:ext cx="7010400" cy="533400"/>
            <a:chOff x="304800" y="4343400"/>
            <a:chExt cx="7010400" cy="533400"/>
          </a:xfrm>
        </p:grpSpPr>
        <p:sp>
          <p:nvSpPr>
            <p:cNvPr id="5" name="Rectangle 4"/>
            <p:cNvSpPr/>
            <p:nvPr/>
          </p:nvSpPr>
          <p:spPr>
            <a:xfrm>
              <a:off x="304800" y="4343400"/>
              <a:ext cx="914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Slice Header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219200" y="4343400"/>
              <a:ext cx="1295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CPDB</a:t>
              </a:r>
              <a:r>
                <a:rPr lang="en-US" sz="1600" dirty="0" smtClean="0">
                  <a:solidFill>
                    <a:schemeClr val="tx1"/>
                  </a:solidFill>
                </a:rPr>
                <a:t> (</a:t>
              </a:r>
              <a:r>
                <a:rPr lang="en-US" sz="1600" dirty="0">
                  <a:solidFill>
                    <a:schemeClr val="tx1"/>
                  </a:solidFill>
                </a:rPr>
                <a:t>1</a:t>
              </a:r>
              <a:r>
                <a:rPr lang="en-US" sz="1600" baseline="30000" dirty="0">
                  <a:solidFill>
                    <a:schemeClr val="tx1"/>
                  </a:solidFill>
                </a:rPr>
                <a:t>st</a:t>
              </a:r>
              <a:r>
                <a:rPr lang="en-US" sz="1600" dirty="0" smtClean="0">
                  <a:solidFill>
                    <a:schemeClr val="tx1"/>
                  </a:solidFill>
                </a:rPr>
                <a:t> for category 0)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553200" y="4343400"/>
              <a:ext cx="7620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514600" y="4343400"/>
              <a:ext cx="1295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dirty="0">
                  <a:solidFill>
                    <a:srgbClr val="2F2B20"/>
                  </a:solidFill>
                </a:rPr>
                <a:t>CPDB</a:t>
              </a:r>
              <a:r>
                <a:rPr lang="en-US" sz="1600" dirty="0">
                  <a:solidFill>
                    <a:srgbClr val="2F2B20"/>
                  </a:solidFill>
                </a:rPr>
                <a:t> (1</a:t>
              </a:r>
              <a:r>
                <a:rPr lang="en-US" sz="1600" baseline="30000" dirty="0">
                  <a:solidFill>
                    <a:srgbClr val="2F2B20"/>
                  </a:solidFill>
                </a:rPr>
                <a:t>st</a:t>
              </a:r>
              <a:r>
                <a:rPr lang="en-US" sz="1600" dirty="0">
                  <a:solidFill>
                    <a:srgbClr val="2F2B20"/>
                  </a:solidFill>
                </a:rPr>
                <a:t> for category </a:t>
              </a:r>
              <a:r>
                <a:rPr lang="en-US" sz="1600" dirty="0" smtClean="0">
                  <a:solidFill>
                    <a:srgbClr val="2F2B20"/>
                  </a:solidFill>
                </a:rPr>
                <a:t>2)</a:t>
              </a:r>
              <a:endParaRPr lang="en-US" sz="1600" dirty="0">
                <a:solidFill>
                  <a:srgbClr val="2F2B2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10000" y="4343400"/>
              <a:ext cx="1371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dirty="0">
                  <a:solidFill>
                    <a:srgbClr val="2F2B20"/>
                  </a:solidFill>
                </a:rPr>
                <a:t>CPDB</a:t>
              </a:r>
              <a:r>
                <a:rPr lang="en-US" sz="1600" dirty="0">
                  <a:solidFill>
                    <a:srgbClr val="2F2B20"/>
                  </a:solidFill>
                </a:rPr>
                <a:t> </a:t>
              </a:r>
              <a:r>
                <a:rPr lang="en-US" sz="1600" dirty="0" smtClean="0">
                  <a:solidFill>
                    <a:srgbClr val="2F2B20"/>
                  </a:solidFill>
                </a:rPr>
                <a:t>(2</a:t>
              </a:r>
              <a:r>
                <a:rPr lang="en-US" sz="1600" baseline="30000" dirty="0" smtClean="0">
                  <a:solidFill>
                    <a:srgbClr val="2F2B20"/>
                  </a:solidFill>
                </a:rPr>
                <a:t>nd</a:t>
              </a:r>
              <a:r>
                <a:rPr lang="en-US" sz="1600" dirty="0" smtClean="0">
                  <a:solidFill>
                    <a:srgbClr val="2F2B20"/>
                  </a:solidFill>
                </a:rPr>
                <a:t> </a:t>
              </a:r>
              <a:r>
                <a:rPr lang="en-US" sz="1600" dirty="0">
                  <a:solidFill>
                    <a:srgbClr val="2F2B20"/>
                  </a:solidFill>
                </a:rPr>
                <a:t>for category 0)</a:t>
              </a:r>
              <a:endParaRPr lang="en-US" sz="1600" dirty="0">
                <a:solidFill>
                  <a:srgbClr val="2F2B2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81600" y="4343400"/>
              <a:ext cx="1371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dirty="0">
                  <a:solidFill>
                    <a:srgbClr val="2F2B20"/>
                  </a:solidFill>
                </a:rPr>
                <a:t>CPDB</a:t>
              </a:r>
              <a:r>
                <a:rPr lang="en-US" sz="1600" dirty="0">
                  <a:solidFill>
                    <a:srgbClr val="2F2B20"/>
                  </a:solidFill>
                </a:rPr>
                <a:t> (1</a:t>
              </a:r>
              <a:r>
                <a:rPr lang="en-US" sz="1600" baseline="30000" dirty="0">
                  <a:solidFill>
                    <a:srgbClr val="2F2B20"/>
                  </a:solidFill>
                </a:rPr>
                <a:t>st</a:t>
              </a:r>
              <a:r>
                <a:rPr lang="en-US" sz="1600" dirty="0">
                  <a:solidFill>
                    <a:srgbClr val="2F2B20"/>
                  </a:solidFill>
                </a:rPr>
                <a:t> for category </a:t>
              </a:r>
              <a:r>
                <a:rPr lang="en-US" sz="1600" dirty="0" smtClean="0">
                  <a:solidFill>
                    <a:srgbClr val="2F2B20"/>
                  </a:solidFill>
                </a:rPr>
                <a:t>1)</a:t>
              </a:r>
              <a:endParaRPr lang="en-US" sz="1600" dirty="0">
                <a:solidFill>
                  <a:srgbClr val="2F2B2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8800" y="5105400"/>
            <a:ext cx="3962400" cy="533400"/>
            <a:chOff x="1828800" y="5105400"/>
            <a:chExt cx="3962400" cy="533400"/>
          </a:xfrm>
        </p:grpSpPr>
        <p:sp>
          <p:nvSpPr>
            <p:cNvPr id="13" name="Rectangle 12"/>
            <p:cNvSpPr/>
            <p:nvPr/>
          </p:nvSpPr>
          <p:spPr>
            <a:xfrm>
              <a:off x="1828800" y="5105400"/>
              <a:ext cx="1295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CPDB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38600" y="5105400"/>
              <a:ext cx="4572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BP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495800" y="5105400"/>
              <a:ext cx="1295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data from category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3352800" y="5257800"/>
              <a:ext cx="495300" cy="242316"/>
            </a:xfrm>
            <a:prstGeom prst="left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843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Prefix of CPDB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Prefix is either 1 byte or 2 bytes long.</a:t>
            </a:r>
          </a:p>
          <a:p>
            <a:pPr lvl="1"/>
            <a:r>
              <a:rPr lang="en-US" dirty="0" smtClean="0"/>
              <a:t>CPDB with special batch size (SBS) – 1 byte</a:t>
            </a:r>
          </a:p>
          <a:p>
            <a:pPr lvl="1"/>
            <a:r>
              <a:rPr lang="en-US" dirty="0" smtClean="0"/>
              <a:t>CPDB with custom batch size (CBS) – 2 bytes</a:t>
            </a:r>
          </a:p>
          <a:p>
            <a:r>
              <a:rPr lang="en-US" dirty="0" smtClean="0"/>
              <a:t>SBS values (in bytes)</a:t>
            </a:r>
          </a:p>
          <a:p>
            <a:pPr lvl="1"/>
            <a:r>
              <a:rPr lang="en-US" dirty="0" smtClean="0"/>
              <a:t>8192, 4096, 2048, 1024, 512, 256</a:t>
            </a:r>
          </a:p>
          <a:p>
            <a:r>
              <a:rPr lang="en-US" dirty="0" smtClean="0"/>
              <a:t>CBS value (in bytes) can range from 1 to 255</a:t>
            </a:r>
          </a:p>
          <a:p>
            <a:pPr lvl="1"/>
            <a:r>
              <a:rPr lang="en-US" dirty="0" smtClean="0"/>
              <a:t>Signaled using the second byte of batch prefix</a:t>
            </a:r>
          </a:p>
          <a:p>
            <a:r>
              <a:rPr lang="en-US" dirty="0" smtClean="0"/>
              <a:t>Batch prefix will not trigger an emulation prevention condition</a:t>
            </a:r>
          </a:p>
          <a:p>
            <a:pPr lvl="1"/>
            <a:r>
              <a:rPr lang="en-US" dirty="0" smtClean="0"/>
              <a:t>First byte is always greater than 0x03</a:t>
            </a:r>
          </a:p>
          <a:p>
            <a:pPr lvl="1"/>
            <a:r>
              <a:rPr lang="en-US" dirty="0" smtClean="0"/>
              <a:t>Second byte, when it exists, is always non-zero.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99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 in HM 6.1 (ticket 490)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Reported on issue tracker as ticket 490</a:t>
            </a:r>
          </a:p>
          <a:p>
            <a:r>
              <a:rPr lang="en-US" dirty="0" smtClean="0"/>
              <a:t>Current HM software codes an additional redundant byte at the end of slice</a:t>
            </a:r>
          </a:p>
          <a:p>
            <a:pPr lvl="1"/>
            <a:r>
              <a:rPr lang="en-US" dirty="0" smtClean="0"/>
              <a:t>Each tile/</a:t>
            </a:r>
            <a:r>
              <a:rPr lang="en-US" dirty="0" err="1" smtClean="0"/>
              <a:t>wavefront</a:t>
            </a:r>
            <a:r>
              <a:rPr lang="en-US" dirty="0" smtClean="0"/>
              <a:t> is byte-aligned already using RBSP trailing bits.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Average BD bit rate effect of the bug fix using 4 tiles (both analytical and experimental evaluation)</a:t>
            </a:r>
          </a:p>
          <a:p>
            <a:pPr lvl="1"/>
            <a:r>
              <a:rPr lang="en-US" dirty="0" smtClean="0"/>
              <a:t>0.00% for All Intra</a:t>
            </a:r>
          </a:p>
          <a:p>
            <a:pPr lvl="1"/>
            <a:r>
              <a:rPr lang="en-US" dirty="0" smtClean="0"/>
              <a:t>-0.03% for Random Access</a:t>
            </a:r>
          </a:p>
          <a:p>
            <a:pPr lvl="1"/>
            <a:r>
              <a:rPr lang="en-US" dirty="0" smtClean="0"/>
              <a:t>-0.06% for Low Delay</a:t>
            </a:r>
          </a:p>
          <a:p>
            <a:r>
              <a:rPr lang="en-US" dirty="0" smtClean="0"/>
              <a:t>We propose that this bug be fixed.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28600" y="3276600"/>
            <a:ext cx="7924800" cy="533400"/>
            <a:chOff x="228600" y="2819400"/>
            <a:chExt cx="7924800" cy="533400"/>
          </a:xfrm>
        </p:grpSpPr>
        <p:sp>
          <p:nvSpPr>
            <p:cNvPr id="11" name="Rectangle 10"/>
            <p:cNvSpPr/>
            <p:nvPr/>
          </p:nvSpPr>
          <p:spPr>
            <a:xfrm>
              <a:off x="228600" y="2819400"/>
              <a:ext cx="9144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Slice Header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2819400"/>
              <a:ext cx="1752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Data for tile/</a:t>
              </a:r>
              <a:r>
                <a:rPr lang="en-US" dirty="0" err="1" smtClean="0">
                  <a:solidFill>
                    <a:schemeClr val="tx1"/>
                  </a:solidFill>
                </a:rPr>
                <a:t>wavefront</a:t>
              </a:r>
              <a:r>
                <a:rPr lang="en-US" dirty="0" smtClean="0">
                  <a:solidFill>
                    <a:schemeClr val="tx1"/>
                  </a:solidFill>
                </a:rPr>
                <a:t> 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95600" y="2819400"/>
              <a:ext cx="1752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Data for tile/</a:t>
              </a:r>
              <a:r>
                <a:rPr lang="en-US" dirty="0" err="1" smtClean="0">
                  <a:solidFill>
                    <a:schemeClr val="tx1"/>
                  </a:solidFill>
                </a:rPr>
                <a:t>wavefront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105400" y="2819400"/>
              <a:ext cx="1752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Data for tile/</a:t>
              </a:r>
              <a:r>
                <a:rPr lang="en-US" dirty="0" err="1">
                  <a:solidFill>
                    <a:schemeClr val="tx1"/>
                  </a:solidFill>
                </a:rPr>
                <a:t>wavefront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58000" y="2819400"/>
              <a:ext cx="1295400" cy="5334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Redundant byte 0x80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648200" y="2819400"/>
              <a:ext cx="4572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363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BD bit rate Comparison using 4 tiles: Proposal vs. Entry point offsets (HM-6.1)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84305"/>
              </p:ext>
            </p:extLst>
          </p:nvPr>
        </p:nvGraphicFramePr>
        <p:xfrm>
          <a:off x="457200" y="1600200"/>
          <a:ext cx="7619997" cy="46519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8571"/>
                <a:gridCol w="1088571"/>
                <a:gridCol w="1088571"/>
                <a:gridCol w="1088571"/>
                <a:gridCol w="1088571"/>
                <a:gridCol w="1088571"/>
                <a:gridCol w="1088571"/>
              </a:tblGrid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Reference: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HM-6.1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Reference: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HM6.1 + Bug fix 490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(analytical)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Y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U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V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Y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U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V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5662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Intra-Main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5662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Intra-HE10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0.0%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0.0%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RA-Main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0.1%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0.1%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0.1%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RA-HE10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0.1%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0.1%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0.1%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LB-Main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0.3%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0.2%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LB-HE10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0.2%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0.2%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LP-Main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0.2%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0.2%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LP-HE10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0.2%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153400" cy="1143000"/>
          </a:xfrm>
        </p:spPr>
        <p:txBody>
          <a:bodyPr/>
          <a:lstStyle/>
          <a:p>
            <a:r>
              <a:rPr lang="en-US" sz="3600" dirty="0">
                <a:solidFill>
                  <a:srgbClr val="675E47"/>
                </a:solidFill>
              </a:rPr>
              <a:t>BD bit rate Comparison using 4 </a:t>
            </a:r>
            <a:r>
              <a:rPr lang="en-US" sz="3600" dirty="0" err="1" smtClean="0">
                <a:solidFill>
                  <a:srgbClr val="675E47"/>
                </a:solidFill>
              </a:rPr>
              <a:t>wavefronts</a:t>
            </a:r>
            <a:r>
              <a:rPr lang="en-US" sz="3600" dirty="0" smtClean="0">
                <a:solidFill>
                  <a:srgbClr val="675E47"/>
                </a:solidFill>
              </a:rPr>
              <a:t>: </a:t>
            </a:r>
            <a:r>
              <a:rPr lang="en-US" sz="3600" dirty="0"/>
              <a:t>Proposal </a:t>
            </a:r>
            <a:r>
              <a:rPr lang="en-US" sz="3600" dirty="0" smtClean="0">
                <a:solidFill>
                  <a:srgbClr val="675E47"/>
                </a:solidFill>
              </a:rPr>
              <a:t>vs</a:t>
            </a:r>
            <a:r>
              <a:rPr lang="en-US" sz="3600" dirty="0">
                <a:solidFill>
                  <a:srgbClr val="675E47"/>
                </a:solidFill>
              </a:rPr>
              <a:t>. Entry point offsets (HM-6.1)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015879"/>
              </p:ext>
            </p:extLst>
          </p:nvPr>
        </p:nvGraphicFramePr>
        <p:xfrm>
          <a:off x="457200" y="1600200"/>
          <a:ext cx="7619997" cy="46519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8571"/>
                <a:gridCol w="1088571"/>
                <a:gridCol w="1088571"/>
                <a:gridCol w="1088571"/>
                <a:gridCol w="1088571"/>
                <a:gridCol w="1088571"/>
                <a:gridCol w="1088571"/>
              </a:tblGrid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Reference: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HM-6.1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Reference: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HM6.1 + Bug fix 490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(analytical)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Y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U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V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Y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U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V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5662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Intra-Main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</a:tr>
              <a:tr h="5662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Intra-HE10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0.1%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RA-Main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RA-HE10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LB-Main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LB-HE10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LP-Main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</a:rPr>
                        <a:t>LP-HE10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0.2%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0.3%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61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675E47"/>
                </a:solidFill>
              </a:rPr>
              <a:t>BD bit rate Comparison </a:t>
            </a:r>
            <a:r>
              <a:rPr lang="en-US" sz="3600" dirty="0" smtClean="0">
                <a:solidFill>
                  <a:srgbClr val="675E47"/>
                </a:solidFill>
              </a:rPr>
              <a:t>using tiles</a:t>
            </a:r>
            <a:r>
              <a:rPr lang="en-US" sz="3600" dirty="0">
                <a:solidFill>
                  <a:srgbClr val="675E47"/>
                </a:solidFill>
              </a:rPr>
              <a:t>: Proposal vs. </a:t>
            </a:r>
            <a:r>
              <a:rPr lang="en-US" sz="3600" dirty="0" smtClean="0">
                <a:solidFill>
                  <a:srgbClr val="675E47"/>
                </a:solidFill>
              </a:rPr>
              <a:t>Tile markers </a:t>
            </a:r>
            <a:r>
              <a:rPr lang="en-US" sz="3600" dirty="0">
                <a:solidFill>
                  <a:srgbClr val="675E47"/>
                </a:solidFill>
              </a:rPr>
              <a:t>(HM-6.1)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800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Number of tiles vary based on class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Class A: 25 tiles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Class B: 18 tiles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Class C: 4 tiles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Class D: 1 tile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Class E &amp; F: 12 tiles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Maximum of 4x parallelism at the decoder</a:t>
            </a: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994073"/>
              </p:ext>
            </p:extLst>
          </p:nvPr>
        </p:nvGraphicFramePr>
        <p:xfrm>
          <a:off x="457200" y="3844328"/>
          <a:ext cx="7619997" cy="2404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8571"/>
                <a:gridCol w="1088571"/>
                <a:gridCol w="1088571"/>
                <a:gridCol w="1088571"/>
                <a:gridCol w="1088571"/>
                <a:gridCol w="1088571"/>
                <a:gridCol w="1088571"/>
              </a:tblGrid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Reference: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HM-6.1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Reference: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 HM6.1 + Bug fix 490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</a:rPr>
                        <a:t>(analytical)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5" marR="62865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　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Y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U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V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Y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U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V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</a:tr>
              <a:tr h="5662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Intra-Main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RA-Main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</a:tr>
              <a:tr h="42040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LB-Main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4148" marR="64148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+mn-lt"/>
                          <a:ea typeface="Times New Roman"/>
                        </a:rPr>
                        <a:t>-0.1%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-0.1%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-0.1%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/>
                        </a:rPr>
                        <a:t>0.0%</a:t>
                      </a: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78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CPDB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Latency reduction at both encoder and decoder</a:t>
            </a:r>
          </a:p>
          <a:p>
            <a:r>
              <a:rPr lang="en-US" dirty="0" smtClean="0"/>
              <a:t>Very low buffering requirements at both encoder and decoder</a:t>
            </a:r>
          </a:p>
          <a:p>
            <a:r>
              <a:rPr lang="en-US" dirty="0" smtClean="0"/>
              <a:t>Improved decoder parallelism</a:t>
            </a:r>
          </a:p>
          <a:p>
            <a:r>
              <a:rPr lang="en-US" dirty="0" smtClean="0"/>
              <a:t>Skip start code scanning on data carried in a CPDB</a:t>
            </a:r>
          </a:p>
          <a:p>
            <a:r>
              <a:rPr lang="en-US" dirty="0" smtClean="0"/>
              <a:t>Skip removal of emulation prevention bytes on CPDBs if a decoder decides not to consume a category</a:t>
            </a:r>
          </a:p>
          <a:p>
            <a:r>
              <a:rPr lang="en-US" dirty="0" smtClean="0"/>
              <a:t>Single method instead of two methods namely entry point offsets and tile markers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770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937</TotalTime>
  <Words>953</Words>
  <Application>Microsoft Office PowerPoint</Application>
  <PresentationFormat>On-screen Show (4:3)</PresentationFormat>
  <Paragraphs>252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JCTVC-I0427 AHG4: Category-prefixed data batching for tiles and wavefronts</vt:lpstr>
      <vt:lpstr>Introduction</vt:lpstr>
      <vt:lpstr>Category-Prefixed Data Batching</vt:lpstr>
      <vt:lpstr>Batch Prefix of CPDB</vt:lpstr>
      <vt:lpstr>Bug in HM 6.1 (ticket 490)</vt:lpstr>
      <vt:lpstr>BD bit rate Comparison using 4 tiles: Proposal vs. Entry point offsets (HM-6.1)</vt:lpstr>
      <vt:lpstr>BD bit rate Comparison using 4 wavefronts: Proposal vs. Entry point offsets (HM-6.1)</vt:lpstr>
      <vt:lpstr>BD bit rate Comparison using tiles: Proposal vs. Tile markers (HM-6.1)</vt:lpstr>
      <vt:lpstr>Advantages of CPDB</vt:lpstr>
      <vt:lpstr>Closing Remarks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JCTVC-I0427 AHG4: Category-prefixed data batching for tiles and wavefronts</dc:title>
  <dc:creator>Sandeep Kanumuri</dc:creator>
  <cp:lastModifiedBy>Sandeep Kanumuri</cp:lastModifiedBy>
  <cp:revision>76</cp:revision>
  <dcterms:created xsi:type="dcterms:W3CDTF">2006-08-16T00:00:00Z</dcterms:created>
  <dcterms:modified xsi:type="dcterms:W3CDTF">2012-04-28T07:16:33Z</dcterms:modified>
</cp:coreProperties>
</file>