
<file path=[Content_Types].xml><?xml version="1.0" encoding="utf-8"?>
<Types xmlns="http://schemas.openxmlformats.org/package/2006/content-types">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57" r:id="rId3"/>
    <p:sldId id="274" r:id="rId4"/>
    <p:sldId id="277" r:id="rId5"/>
    <p:sldId id="276" r:id="rId6"/>
    <p:sldId id="275" r:id="rId7"/>
    <p:sldId id="278" r:id="rId8"/>
    <p:sldId id="279" r:id="rId9"/>
    <p:sldId id="280" r:id="rId10"/>
    <p:sldId id="281" r:id="rId11"/>
    <p:sldId id="282" r:id="rId12"/>
    <p:sldId id="283" r:id="rId13"/>
    <p:sldId id="284" r:id="rId14"/>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5415" autoAdjust="0"/>
  </p:normalViewPr>
  <p:slideViewPr>
    <p:cSldViewPr>
      <p:cViewPr varScale="1">
        <p:scale>
          <a:sx n="59" d="100"/>
          <a:sy n="59" d="100"/>
        </p:scale>
        <p:origin x="-1674"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D091123-8941-4734-BB99-449CA806DE0C}" type="datetimeFigureOut">
              <a:rPr lang="zh-CN" altLang="en-US" smtClean="0"/>
              <a:t>2012/5/6</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800FBC7-1081-4488-886E-94954D64C5A7}" type="slidenum">
              <a:rPr lang="zh-CN" altLang="en-US" smtClean="0"/>
              <a:t>‹#›</a:t>
            </a:fld>
            <a:endParaRPr lang="zh-CN" altLang="en-US"/>
          </a:p>
        </p:txBody>
      </p:sp>
    </p:spTree>
    <p:extLst>
      <p:ext uri="{BB962C8B-B14F-4D97-AF65-F5344CB8AC3E}">
        <p14:creationId xmlns:p14="http://schemas.microsoft.com/office/powerpoint/2010/main" val="11573332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We perform two encoding methods and then compare the bitrate.</a:t>
            </a:r>
          </a:p>
          <a:p>
            <a:r>
              <a:rPr lang="en-CA" altLang="zh-CN" sz="1200" kern="1200" dirty="0" smtClean="0">
                <a:solidFill>
                  <a:schemeClr val="tx1"/>
                </a:solidFill>
                <a:effectLst/>
                <a:latin typeface="+mn-lt"/>
                <a:ea typeface="+mn-ea"/>
                <a:cs typeface="+mn-cs"/>
              </a:rPr>
              <a:t>The first test is keeping the original QP setting but applying the lambda of the first picture, which is equal to or smaller than the original lambda value of each picture, to all the pictures (referred as original-QP encoding). The second test is keeping the original lambda setting but applying the QP of the first picture, which is also equal to or smaller than the original QP value of each picture, to all the pictures (referred as original-lambda encoding). </a:t>
            </a:r>
            <a:endParaRPr lang="zh-CN" altLang="en-US" dirty="0"/>
          </a:p>
        </p:txBody>
      </p:sp>
      <p:sp>
        <p:nvSpPr>
          <p:cNvPr id="4" name="灯片编号占位符 3"/>
          <p:cNvSpPr>
            <a:spLocks noGrp="1"/>
          </p:cNvSpPr>
          <p:nvPr>
            <p:ph type="sldNum" sz="quarter" idx="10"/>
          </p:nvPr>
        </p:nvSpPr>
        <p:spPr/>
        <p:txBody>
          <a:bodyPr/>
          <a:lstStyle/>
          <a:p>
            <a:fld id="{8800FBC7-1081-4488-886E-94954D64C5A7}" type="slidenum">
              <a:rPr lang="zh-CN" altLang="en-US" smtClean="0"/>
              <a:t>5</a:t>
            </a:fld>
            <a:endParaRPr lang="zh-CN" altLang="en-US"/>
          </a:p>
        </p:txBody>
      </p:sp>
    </p:spTree>
    <p:extLst>
      <p:ext uri="{BB962C8B-B14F-4D97-AF65-F5344CB8AC3E}">
        <p14:creationId xmlns:p14="http://schemas.microsoft.com/office/powerpoint/2010/main" val="28384001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err="1" smtClean="0"/>
              <a:t>QPi</a:t>
            </a:r>
            <a:r>
              <a:rPr lang="en-US" altLang="zh-CN" dirty="0" smtClean="0"/>
              <a:t> is the QP value of the intra picture.</a:t>
            </a:r>
          </a:p>
          <a:p>
            <a:r>
              <a:rPr lang="en-US" altLang="zh-CN" dirty="0" smtClean="0"/>
              <a:t>The chroma</a:t>
            </a:r>
            <a:r>
              <a:rPr lang="en-US" altLang="zh-CN" baseline="0" dirty="0" smtClean="0"/>
              <a:t> distortion weight is kept unchanged</a:t>
            </a:r>
            <a:endParaRPr lang="zh-CN" altLang="en-US" dirty="0"/>
          </a:p>
        </p:txBody>
      </p:sp>
      <p:sp>
        <p:nvSpPr>
          <p:cNvPr id="4" name="灯片编号占位符 3"/>
          <p:cNvSpPr>
            <a:spLocks noGrp="1"/>
          </p:cNvSpPr>
          <p:nvPr>
            <p:ph type="sldNum" sz="quarter" idx="10"/>
          </p:nvPr>
        </p:nvSpPr>
        <p:spPr/>
        <p:txBody>
          <a:bodyPr/>
          <a:lstStyle/>
          <a:p>
            <a:fld id="{8800FBC7-1081-4488-886E-94954D64C5A7}" type="slidenum">
              <a:rPr lang="zh-CN" altLang="en-US" smtClean="0"/>
              <a:t>7</a:t>
            </a:fld>
            <a:endParaRPr lang="zh-CN" altLang="en-US"/>
          </a:p>
        </p:txBody>
      </p:sp>
    </p:spTree>
    <p:extLst>
      <p:ext uri="{BB962C8B-B14F-4D97-AF65-F5344CB8AC3E}">
        <p14:creationId xmlns:p14="http://schemas.microsoft.com/office/powerpoint/2010/main" val="2956895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4C4683B2-A772-448E-BCA7-8B5962C18FEA}" type="datetimeFigureOut">
              <a:rPr lang="zh-CN" altLang="en-US" smtClean="0"/>
              <a:t>2012/5/6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07CB798-43BD-4530-8AA8-4B5CE3066A24}" type="slidenum">
              <a:rPr lang="zh-CN" altLang="en-US" smtClean="0"/>
              <a:t>‹#›</a:t>
            </a:fld>
            <a:endParaRPr lang="zh-CN" altLang="en-US"/>
          </a:p>
        </p:txBody>
      </p:sp>
    </p:spTree>
    <p:extLst>
      <p:ext uri="{BB962C8B-B14F-4D97-AF65-F5344CB8AC3E}">
        <p14:creationId xmlns:p14="http://schemas.microsoft.com/office/powerpoint/2010/main" val="32898687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C4683B2-A772-448E-BCA7-8B5962C18FEA}" type="datetimeFigureOut">
              <a:rPr lang="zh-CN" altLang="en-US" smtClean="0"/>
              <a:t>2012/5/6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07CB798-43BD-4530-8AA8-4B5CE3066A24}" type="slidenum">
              <a:rPr lang="zh-CN" altLang="en-US" smtClean="0"/>
              <a:t>‹#›</a:t>
            </a:fld>
            <a:endParaRPr lang="zh-CN" altLang="en-US"/>
          </a:p>
        </p:txBody>
      </p:sp>
    </p:spTree>
    <p:extLst>
      <p:ext uri="{BB962C8B-B14F-4D97-AF65-F5344CB8AC3E}">
        <p14:creationId xmlns:p14="http://schemas.microsoft.com/office/powerpoint/2010/main" val="23205276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C4683B2-A772-448E-BCA7-8B5962C18FEA}" type="datetimeFigureOut">
              <a:rPr lang="zh-CN" altLang="en-US" smtClean="0"/>
              <a:t>2012/5/6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07CB798-43BD-4530-8AA8-4B5CE3066A24}" type="slidenum">
              <a:rPr lang="zh-CN" altLang="en-US" smtClean="0"/>
              <a:t>‹#›</a:t>
            </a:fld>
            <a:endParaRPr lang="zh-CN" altLang="en-US"/>
          </a:p>
        </p:txBody>
      </p:sp>
    </p:spTree>
    <p:extLst>
      <p:ext uri="{BB962C8B-B14F-4D97-AF65-F5344CB8AC3E}">
        <p14:creationId xmlns:p14="http://schemas.microsoft.com/office/powerpoint/2010/main" val="13881695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C4683B2-A772-448E-BCA7-8B5962C18FEA}" type="datetimeFigureOut">
              <a:rPr lang="zh-CN" altLang="en-US" smtClean="0"/>
              <a:t>2012/5/6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07CB798-43BD-4530-8AA8-4B5CE3066A24}" type="slidenum">
              <a:rPr lang="zh-CN" altLang="en-US" smtClean="0"/>
              <a:t>‹#›</a:t>
            </a:fld>
            <a:endParaRPr lang="zh-CN" altLang="en-US"/>
          </a:p>
        </p:txBody>
      </p:sp>
    </p:spTree>
    <p:extLst>
      <p:ext uri="{BB962C8B-B14F-4D97-AF65-F5344CB8AC3E}">
        <p14:creationId xmlns:p14="http://schemas.microsoft.com/office/powerpoint/2010/main" val="16354753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4C4683B2-A772-448E-BCA7-8B5962C18FEA}" type="datetimeFigureOut">
              <a:rPr lang="zh-CN" altLang="en-US" smtClean="0"/>
              <a:t>2012/5/6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07CB798-43BD-4530-8AA8-4B5CE3066A24}" type="slidenum">
              <a:rPr lang="zh-CN" altLang="en-US" smtClean="0"/>
              <a:t>‹#›</a:t>
            </a:fld>
            <a:endParaRPr lang="zh-CN" altLang="en-US"/>
          </a:p>
        </p:txBody>
      </p:sp>
    </p:spTree>
    <p:extLst>
      <p:ext uri="{BB962C8B-B14F-4D97-AF65-F5344CB8AC3E}">
        <p14:creationId xmlns:p14="http://schemas.microsoft.com/office/powerpoint/2010/main" val="19314960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4C4683B2-A772-448E-BCA7-8B5962C18FEA}" type="datetimeFigureOut">
              <a:rPr lang="zh-CN" altLang="en-US" smtClean="0"/>
              <a:t>2012/5/6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07CB798-43BD-4530-8AA8-4B5CE3066A24}" type="slidenum">
              <a:rPr lang="zh-CN" altLang="en-US" smtClean="0"/>
              <a:t>‹#›</a:t>
            </a:fld>
            <a:endParaRPr lang="zh-CN" altLang="en-US"/>
          </a:p>
        </p:txBody>
      </p:sp>
    </p:spTree>
    <p:extLst>
      <p:ext uri="{BB962C8B-B14F-4D97-AF65-F5344CB8AC3E}">
        <p14:creationId xmlns:p14="http://schemas.microsoft.com/office/powerpoint/2010/main" val="38003484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C4683B2-A772-448E-BCA7-8B5962C18FEA}" type="datetimeFigureOut">
              <a:rPr lang="zh-CN" altLang="en-US" smtClean="0"/>
              <a:t>2012/5/6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C07CB798-43BD-4530-8AA8-4B5CE3066A24}" type="slidenum">
              <a:rPr lang="zh-CN" altLang="en-US" smtClean="0"/>
              <a:t>‹#›</a:t>
            </a:fld>
            <a:endParaRPr lang="zh-CN" altLang="en-US"/>
          </a:p>
        </p:txBody>
      </p:sp>
    </p:spTree>
    <p:extLst>
      <p:ext uri="{BB962C8B-B14F-4D97-AF65-F5344CB8AC3E}">
        <p14:creationId xmlns:p14="http://schemas.microsoft.com/office/powerpoint/2010/main" val="42559329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C4683B2-A772-448E-BCA7-8B5962C18FEA}" type="datetimeFigureOut">
              <a:rPr lang="zh-CN" altLang="en-US" smtClean="0"/>
              <a:t>2012/5/6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C07CB798-43BD-4530-8AA8-4B5CE3066A24}" type="slidenum">
              <a:rPr lang="zh-CN" altLang="en-US" smtClean="0"/>
              <a:t>‹#›</a:t>
            </a:fld>
            <a:endParaRPr lang="zh-CN" altLang="en-US"/>
          </a:p>
        </p:txBody>
      </p:sp>
    </p:spTree>
    <p:extLst>
      <p:ext uri="{BB962C8B-B14F-4D97-AF65-F5344CB8AC3E}">
        <p14:creationId xmlns:p14="http://schemas.microsoft.com/office/powerpoint/2010/main" val="3629834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C4683B2-A772-448E-BCA7-8B5962C18FEA}" type="datetimeFigureOut">
              <a:rPr lang="zh-CN" altLang="en-US" smtClean="0"/>
              <a:t>2012/5/6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C07CB798-43BD-4530-8AA8-4B5CE3066A24}" type="slidenum">
              <a:rPr lang="zh-CN" altLang="en-US" smtClean="0"/>
              <a:t>‹#›</a:t>
            </a:fld>
            <a:endParaRPr lang="zh-CN" altLang="en-US"/>
          </a:p>
        </p:txBody>
      </p:sp>
    </p:spTree>
    <p:extLst>
      <p:ext uri="{BB962C8B-B14F-4D97-AF65-F5344CB8AC3E}">
        <p14:creationId xmlns:p14="http://schemas.microsoft.com/office/powerpoint/2010/main" val="41441983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C4683B2-A772-448E-BCA7-8B5962C18FEA}" type="datetimeFigureOut">
              <a:rPr lang="zh-CN" altLang="en-US" smtClean="0"/>
              <a:t>2012/5/6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07CB798-43BD-4530-8AA8-4B5CE3066A24}" type="slidenum">
              <a:rPr lang="zh-CN" altLang="en-US" smtClean="0"/>
              <a:t>‹#›</a:t>
            </a:fld>
            <a:endParaRPr lang="zh-CN" altLang="en-US"/>
          </a:p>
        </p:txBody>
      </p:sp>
    </p:spTree>
    <p:extLst>
      <p:ext uri="{BB962C8B-B14F-4D97-AF65-F5344CB8AC3E}">
        <p14:creationId xmlns:p14="http://schemas.microsoft.com/office/powerpoint/2010/main" val="3335712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C4683B2-A772-448E-BCA7-8B5962C18FEA}" type="datetimeFigureOut">
              <a:rPr lang="zh-CN" altLang="en-US" smtClean="0"/>
              <a:t>2012/5/6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07CB798-43BD-4530-8AA8-4B5CE3066A24}" type="slidenum">
              <a:rPr lang="zh-CN" altLang="en-US" smtClean="0"/>
              <a:t>‹#›</a:t>
            </a:fld>
            <a:endParaRPr lang="zh-CN" altLang="en-US"/>
          </a:p>
        </p:txBody>
      </p:sp>
    </p:spTree>
    <p:extLst>
      <p:ext uri="{BB962C8B-B14F-4D97-AF65-F5344CB8AC3E}">
        <p14:creationId xmlns:p14="http://schemas.microsoft.com/office/powerpoint/2010/main" val="37216162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4683B2-A772-448E-BCA7-8B5962C18FEA}" type="datetimeFigureOut">
              <a:rPr lang="zh-CN" altLang="en-US" smtClean="0"/>
              <a:t>2012/5/6</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7CB798-43BD-4530-8AA8-4B5CE3066A24}" type="slidenum">
              <a:rPr lang="zh-CN" altLang="en-US" smtClean="0"/>
              <a:t>‹#›</a:t>
            </a:fld>
            <a:endParaRPr lang="zh-CN" altLang="en-US"/>
          </a:p>
        </p:txBody>
      </p:sp>
    </p:spTree>
    <p:extLst>
      <p:ext uri="{BB962C8B-B14F-4D97-AF65-F5344CB8AC3E}">
        <p14:creationId xmlns:p14="http://schemas.microsoft.com/office/powerpoint/2010/main" val="23083689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2.emf"/><Relationship Id="rId4" Type="http://schemas.openxmlformats.org/officeDocument/2006/relationships/image" Target="../media/image1.w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en-US" altLang="zh-CN" dirty="0" smtClean="0"/>
              <a:t>QP determination by lambda value</a:t>
            </a:r>
            <a:endParaRPr lang="zh-CN" altLang="en-US" dirty="0"/>
          </a:p>
        </p:txBody>
      </p:sp>
      <p:sp>
        <p:nvSpPr>
          <p:cNvPr id="3" name="副标题 2"/>
          <p:cNvSpPr>
            <a:spLocks noGrp="1"/>
          </p:cNvSpPr>
          <p:nvPr>
            <p:ph type="subTitle" idx="1"/>
          </p:nvPr>
        </p:nvSpPr>
        <p:spPr/>
        <p:txBody>
          <a:bodyPr>
            <a:normAutofit/>
          </a:bodyPr>
          <a:lstStyle/>
          <a:p>
            <a:r>
              <a:rPr lang="en-US" altLang="zh-CN" sz="2800" dirty="0" smtClean="0"/>
              <a:t>Bin Li, Dong Zhang, </a:t>
            </a:r>
            <a:r>
              <a:rPr lang="en-US" altLang="zh-CN" sz="2800" dirty="0" err="1" smtClean="0"/>
              <a:t>Houqiang</a:t>
            </a:r>
            <a:r>
              <a:rPr lang="en-US" altLang="zh-CN" sz="2800" dirty="0" smtClean="0"/>
              <a:t> Li, </a:t>
            </a:r>
            <a:r>
              <a:rPr lang="en-US" altLang="zh-CN" sz="2800" dirty="0" err="1" smtClean="0"/>
              <a:t>Jizheng</a:t>
            </a:r>
            <a:r>
              <a:rPr lang="en-US" altLang="zh-CN" sz="2800" dirty="0" smtClean="0"/>
              <a:t> Xu</a:t>
            </a:r>
          </a:p>
          <a:p>
            <a:r>
              <a:rPr lang="en-US" altLang="zh-CN" sz="2400" dirty="0" smtClean="0"/>
              <a:t>University of Science and Technology of China</a:t>
            </a:r>
          </a:p>
          <a:p>
            <a:r>
              <a:rPr lang="en-US" altLang="zh-CN" sz="2400" dirty="0" smtClean="0"/>
              <a:t>Microsoft Corp.</a:t>
            </a:r>
            <a:endParaRPr lang="zh-CN" altLang="en-US" sz="2400" dirty="0"/>
          </a:p>
        </p:txBody>
      </p:sp>
    </p:spTree>
    <p:extLst>
      <p:ext uri="{BB962C8B-B14F-4D97-AF65-F5344CB8AC3E}">
        <p14:creationId xmlns:p14="http://schemas.microsoft.com/office/powerpoint/2010/main" val="36039838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LCU level multiple-QP optimization</a:t>
            </a:r>
            <a:endParaRPr lang="zh-CN" altLang="en-US" dirty="0"/>
          </a:p>
        </p:txBody>
      </p:sp>
      <p:sp>
        <p:nvSpPr>
          <p:cNvPr id="4" name="内容占位符 3"/>
          <p:cNvSpPr>
            <a:spLocks noGrp="1"/>
          </p:cNvSpPr>
          <p:nvPr>
            <p:ph sz="half" idx="1"/>
          </p:nvPr>
        </p:nvSpPr>
        <p:spPr/>
        <p:txBody>
          <a:bodyPr/>
          <a:lstStyle/>
          <a:p>
            <a:r>
              <a:rPr lang="en-US" altLang="zh-CN" dirty="0" smtClean="0"/>
              <a:t>3 QPs</a:t>
            </a:r>
            <a:endParaRPr lang="zh-CN" altLang="en-US" dirty="0"/>
          </a:p>
        </p:txBody>
      </p:sp>
      <p:sp>
        <p:nvSpPr>
          <p:cNvPr id="5" name="内容占位符 4"/>
          <p:cNvSpPr>
            <a:spLocks noGrp="1"/>
          </p:cNvSpPr>
          <p:nvPr>
            <p:ph sz="half" idx="2"/>
          </p:nvPr>
        </p:nvSpPr>
        <p:spPr/>
        <p:txBody>
          <a:bodyPr/>
          <a:lstStyle/>
          <a:p>
            <a:r>
              <a:rPr lang="en-US" altLang="zh-CN" dirty="0" smtClean="0"/>
              <a:t>5 QPs</a:t>
            </a:r>
            <a:endParaRPr lang="zh-CN" altLang="en-US" dirty="0"/>
          </a:p>
        </p:txBody>
      </p:sp>
      <p:graphicFrame>
        <p:nvGraphicFramePr>
          <p:cNvPr id="6" name="表格 5"/>
          <p:cNvGraphicFramePr>
            <a:graphicFrameLocks noGrp="1"/>
          </p:cNvGraphicFramePr>
          <p:nvPr>
            <p:extLst>
              <p:ext uri="{D42A27DB-BD31-4B8C-83A1-F6EECF244321}">
                <p14:modId xmlns:p14="http://schemas.microsoft.com/office/powerpoint/2010/main" val="1113891900"/>
              </p:ext>
            </p:extLst>
          </p:nvPr>
        </p:nvGraphicFramePr>
        <p:xfrm>
          <a:off x="395536" y="2132856"/>
          <a:ext cx="3672408" cy="3680424"/>
        </p:xfrm>
        <a:graphic>
          <a:graphicData uri="http://schemas.openxmlformats.org/drawingml/2006/table">
            <a:tbl>
              <a:tblPr firstRow="1" firstCol="1" bandRow="1">
                <a:tableStyleId>{5C22544A-7EE6-4342-B048-85BDC9FD1C3A}</a:tableStyleId>
              </a:tblPr>
              <a:tblGrid>
                <a:gridCol w="734405"/>
                <a:gridCol w="734405"/>
                <a:gridCol w="734405"/>
                <a:gridCol w="734405"/>
                <a:gridCol w="734788"/>
              </a:tblGrid>
              <a:tr h="400044">
                <a:tc>
                  <a:txBody>
                    <a:bodyPr/>
                    <a:lstStyle/>
                    <a:p>
                      <a:pPr algn="ctr" hangingPunct="0">
                        <a:spcBef>
                          <a:spcPts val="680"/>
                        </a:spcBef>
                        <a:spcAft>
                          <a:spcPts val="0"/>
                        </a:spcAft>
                        <a:tabLst>
                          <a:tab pos="228600" algn="l"/>
                          <a:tab pos="457200" algn="l"/>
                          <a:tab pos="685800" algn="l"/>
                          <a:tab pos="914400" algn="l"/>
                        </a:tabLst>
                      </a:pPr>
                      <a:r>
                        <a:rPr lang="en-CA" sz="1400" dirty="0">
                          <a:effectLst/>
                        </a:rPr>
                        <a:t> </a:t>
                      </a:r>
                      <a:endParaRPr lang="zh-CN" sz="1400" dirty="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1400">
                          <a:effectLst/>
                        </a:rPr>
                        <a:t>RA-Main</a:t>
                      </a:r>
                      <a:endParaRPr lang="zh-CN" sz="14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1400">
                          <a:effectLst/>
                        </a:rPr>
                        <a:t>RA-HE10</a:t>
                      </a:r>
                      <a:endParaRPr lang="zh-CN" sz="14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1400">
                          <a:effectLst/>
                        </a:rPr>
                        <a:t>LD-Main</a:t>
                      </a:r>
                      <a:endParaRPr lang="zh-CN" sz="14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1400">
                          <a:effectLst/>
                        </a:rPr>
                        <a:t>LD-HE10</a:t>
                      </a:r>
                      <a:endParaRPr lang="zh-CN" sz="1400">
                        <a:effectLst/>
                        <a:latin typeface="Times New Roman"/>
                        <a:ea typeface="宋体"/>
                      </a:endParaRPr>
                    </a:p>
                  </a:txBody>
                  <a:tcPr marL="68580" marR="68580" marT="0" marB="0" anchor="ctr"/>
                </a:tc>
              </a:tr>
              <a:tr h="400044">
                <a:tc>
                  <a:txBody>
                    <a:bodyPr/>
                    <a:lstStyle/>
                    <a:p>
                      <a:pPr algn="ctr" hangingPunct="0">
                        <a:spcBef>
                          <a:spcPts val="680"/>
                        </a:spcBef>
                        <a:spcAft>
                          <a:spcPts val="0"/>
                        </a:spcAft>
                        <a:tabLst>
                          <a:tab pos="228600" algn="l"/>
                          <a:tab pos="457200" algn="l"/>
                          <a:tab pos="685800" algn="l"/>
                          <a:tab pos="914400" algn="l"/>
                        </a:tabLst>
                      </a:pPr>
                      <a:r>
                        <a:rPr lang="en-CA" sz="1400" dirty="0">
                          <a:effectLst/>
                        </a:rPr>
                        <a:t>Class A</a:t>
                      </a:r>
                      <a:endParaRPr lang="zh-CN" sz="1400" dirty="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1400" dirty="0">
                          <a:effectLst/>
                        </a:rPr>
                        <a:t>−1.1%</a:t>
                      </a:r>
                      <a:endParaRPr lang="zh-CN" sz="1400" dirty="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a:effectLst/>
                        </a:rPr>
                        <a:t>−0.8%</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a:effectLst/>
                        </a:rPr>
                        <a:t> </a:t>
                      </a:r>
                      <a:endParaRPr lang="zh-CN" sz="14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1400">
                          <a:effectLst/>
                        </a:rPr>
                        <a:t> </a:t>
                      </a:r>
                      <a:endParaRPr lang="zh-CN" sz="1400">
                        <a:effectLst/>
                        <a:latin typeface="Times New Roman"/>
                        <a:ea typeface="宋体"/>
                      </a:endParaRPr>
                    </a:p>
                  </a:txBody>
                  <a:tcPr marL="68580" marR="68580" marT="0" marB="0" anchor="ctr"/>
                </a:tc>
              </a:tr>
              <a:tr h="400044">
                <a:tc>
                  <a:txBody>
                    <a:bodyPr/>
                    <a:lstStyle/>
                    <a:p>
                      <a:pPr algn="ctr" hangingPunct="0">
                        <a:spcBef>
                          <a:spcPts val="680"/>
                        </a:spcBef>
                        <a:spcAft>
                          <a:spcPts val="0"/>
                        </a:spcAft>
                        <a:tabLst>
                          <a:tab pos="228600" algn="l"/>
                          <a:tab pos="457200" algn="l"/>
                          <a:tab pos="685800" algn="l"/>
                          <a:tab pos="914400" algn="l"/>
                        </a:tabLst>
                      </a:pPr>
                      <a:r>
                        <a:rPr lang="en-CA" sz="1400">
                          <a:effectLst/>
                        </a:rPr>
                        <a:t>Class B</a:t>
                      </a:r>
                      <a:endParaRPr lang="zh-CN" sz="14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1400">
                          <a:effectLst/>
                        </a:rPr>
                        <a:t>−1.1%</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dirty="0">
                          <a:effectLst/>
                        </a:rPr>
                        <a:t>−0.9%</a:t>
                      </a:r>
                      <a:endParaRPr lang="zh-CN" sz="1400" dirty="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a:effectLst/>
                        </a:rPr>
                        <a:t>−0.5%</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a:effectLst/>
                        </a:rPr>
                        <a:t>−0.4%</a:t>
                      </a:r>
                      <a:endParaRPr lang="zh-CN" sz="1400">
                        <a:effectLst/>
                        <a:latin typeface="Times New Roman"/>
                        <a:ea typeface="宋体"/>
                      </a:endParaRPr>
                    </a:p>
                  </a:txBody>
                  <a:tcPr marL="68580" marR="68580" marT="0" marB="0" anchor="b"/>
                </a:tc>
              </a:tr>
              <a:tr h="400044">
                <a:tc>
                  <a:txBody>
                    <a:bodyPr/>
                    <a:lstStyle/>
                    <a:p>
                      <a:pPr algn="ctr" hangingPunct="0">
                        <a:spcBef>
                          <a:spcPts val="680"/>
                        </a:spcBef>
                        <a:spcAft>
                          <a:spcPts val="0"/>
                        </a:spcAft>
                        <a:tabLst>
                          <a:tab pos="228600" algn="l"/>
                          <a:tab pos="457200" algn="l"/>
                          <a:tab pos="685800" algn="l"/>
                          <a:tab pos="914400" algn="l"/>
                        </a:tabLst>
                      </a:pPr>
                      <a:r>
                        <a:rPr lang="en-CA" sz="1400">
                          <a:effectLst/>
                        </a:rPr>
                        <a:t>Class C</a:t>
                      </a:r>
                      <a:endParaRPr lang="zh-CN" sz="14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1400">
                          <a:effectLst/>
                        </a:rPr>
                        <a:t>−1.3%</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dirty="0">
                          <a:effectLst/>
                        </a:rPr>
                        <a:t>−1.3%</a:t>
                      </a:r>
                      <a:endParaRPr lang="zh-CN" sz="1400" dirty="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dirty="0">
                          <a:effectLst/>
                        </a:rPr>
                        <a:t>−0.7%</a:t>
                      </a:r>
                      <a:endParaRPr lang="zh-CN" sz="1400" dirty="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a:effectLst/>
                        </a:rPr>
                        <a:t>−0.7%</a:t>
                      </a:r>
                      <a:endParaRPr lang="zh-CN" sz="1400">
                        <a:effectLst/>
                        <a:latin typeface="Times New Roman"/>
                        <a:ea typeface="宋体"/>
                      </a:endParaRPr>
                    </a:p>
                  </a:txBody>
                  <a:tcPr marL="68580" marR="68580" marT="0" marB="0" anchor="b"/>
                </a:tc>
              </a:tr>
              <a:tr h="400044">
                <a:tc>
                  <a:txBody>
                    <a:bodyPr/>
                    <a:lstStyle/>
                    <a:p>
                      <a:pPr algn="ctr" hangingPunct="0">
                        <a:spcBef>
                          <a:spcPts val="680"/>
                        </a:spcBef>
                        <a:spcAft>
                          <a:spcPts val="0"/>
                        </a:spcAft>
                        <a:tabLst>
                          <a:tab pos="228600" algn="l"/>
                          <a:tab pos="457200" algn="l"/>
                          <a:tab pos="685800" algn="l"/>
                          <a:tab pos="914400" algn="l"/>
                        </a:tabLst>
                      </a:pPr>
                      <a:r>
                        <a:rPr lang="en-CA" sz="1400">
                          <a:effectLst/>
                        </a:rPr>
                        <a:t>Class D</a:t>
                      </a:r>
                      <a:endParaRPr lang="zh-CN" sz="14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1400">
                          <a:effectLst/>
                        </a:rPr>
                        <a:t>−1.1%</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a:effectLst/>
                        </a:rPr>
                        <a:t>−1.1%</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dirty="0">
                          <a:effectLst/>
                        </a:rPr>
                        <a:t>−0.7%</a:t>
                      </a:r>
                      <a:endParaRPr lang="zh-CN" sz="1400" dirty="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a:effectLst/>
                        </a:rPr>
                        <a:t>−0.7%</a:t>
                      </a:r>
                      <a:endParaRPr lang="zh-CN" sz="1400">
                        <a:effectLst/>
                        <a:latin typeface="Times New Roman"/>
                        <a:ea typeface="宋体"/>
                      </a:endParaRPr>
                    </a:p>
                  </a:txBody>
                  <a:tcPr marL="68580" marR="68580" marT="0" marB="0" anchor="b"/>
                </a:tc>
              </a:tr>
              <a:tr h="400044">
                <a:tc>
                  <a:txBody>
                    <a:bodyPr/>
                    <a:lstStyle/>
                    <a:p>
                      <a:pPr algn="ctr" hangingPunct="0">
                        <a:spcBef>
                          <a:spcPts val="680"/>
                        </a:spcBef>
                        <a:spcAft>
                          <a:spcPts val="0"/>
                        </a:spcAft>
                        <a:tabLst>
                          <a:tab pos="228600" algn="l"/>
                          <a:tab pos="457200" algn="l"/>
                          <a:tab pos="685800" algn="l"/>
                          <a:tab pos="914400" algn="l"/>
                        </a:tabLst>
                      </a:pPr>
                      <a:r>
                        <a:rPr lang="en-CA" sz="1400">
                          <a:effectLst/>
                        </a:rPr>
                        <a:t>Class E</a:t>
                      </a:r>
                      <a:endParaRPr lang="zh-CN" sz="14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1400">
                          <a:effectLst/>
                        </a:rPr>
                        <a:t> </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a:effectLst/>
                        </a:rPr>
                        <a:t> </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dirty="0">
                          <a:effectLst/>
                        </a:rPr>
                        <a:t>−1.0%</a:t>
                      </a:r>
                      <a:endParaRPr lang="zh-CN" sz="1400" dirty="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a:effectLst/>
                        </a:rPr>
                        <a:t>−1.1%</a:t>
                      </a:r>
                      <a:endParaRPr lang="zh-CN" sz="1400">
                        <a:effectLst/>
                        <a:latin typeface="Times New Roman"/>
                        <a:ea typeface="宋体"/>
                      </a:endParaRPr>
                    </a:p>
                  </a:txBody>
                  <a:tcPr marL="68580" marR="68580" marT="0" marB="0" anchor="b"/>
                </a:tc>
              </a:tr>
              <a:tr h="400044">
                <a:tc>
                  <a:txBody>
                    <a:bodyPr/>
                    <a:lstStyle/>
                    <a:p>
                      <a:pPr algn="ctr" hangingPunct="0">
                        <a:spcBef>
                          <a:spcPts val="680"/>
                        </a:spcBef>
                        <a:spcAft>
                          <a:spcPts val="0"/>
                        </a:spcAft>
                        <a:tabLst>
                          <a:tab pos="228600" algn="l"/>
                          <a:tab pos="457200" algn="l"/>
                          <a:tab pos="685800" algn="l"/>
                          <a:tab pos="914400" algn="l"/>
                        </a:tabLst>
                      </a:pPr>
                      <a:r>
                        <a:rPr lang="en-CA" sz="1400">
                          <a:effectLst/>
                        </a:rPr>
                        <a:t>Overall</a:t>
                      </a:r>
                      <a:endParaRPr lang="zh-CN" sz="14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1400">
                          <a:effectLst/>
                        </a:rPr>
                        <a:t>−1.2%</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a:effectLst/>
                        </a:rPr>
                        <a:t>−1.1%</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dirty="0">
                          <a:effectLst/>
                        </a:rPr>
                        <a:t>−0.7%</a:t>
                      </a:r>
                      <a:endParaRPr lang="zh-CN" sz="1400" dirty="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a:effectLst/>
                        </a:rPr>
                        <a:t>−0.7%</a:t>
                      </a:r>
                      <a:endParaRPr lang="zh-CN" sz="1400">
                        <a:effectLst/>
                        <a:latin typeface="Times New Roman"/>
                        <a:ea typeface="宋体"/>
                      </a:endParaRPr>
                    </a:p>
                  </a:txBody>
                  <a:tcPr marL="68580" marR="68580" marT="0" marB="0" anchor="b"/>
                </a:tc>
              </a:tr>
              <a:tr h="400044">
                <a:tc>
                  <a:txBody>
                    <a:bodyPr/>
                    <a:lstStyle/>
                    <a:p>
                      <a:pPr algn="ctr" hangingPunct="0">
                        <a:spcBef>
                          <a:spcPts val="680"/>
                        </a:spcBef>
                        <a:spcAft>
                          <a:spcPts val="0"/>
                        </a:spcAft>
                        <a:tabLst>
                          <a:tab pos="228600" algn="l"/>
                          <a:tab pos="457200" algn="l"/>
                          <a:tab pos="685800" algn="l"/>
                          <a:tab pos="914400" algn="l"/>
                        </a:tabLst>
                      </a:pPr>
                      <a:r>
                        <a:rPr lang="en-CA" sz="1400">
                          <a:effectLst/>
                        </a:rPr>
                        <a:t>Enc. Time</a:t>
                      </a:r>
                      <a:endParaRPr lang="zh-CN" sz="14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1400">
                          <a:effectLst/>
                        </a:rPr>
                        <a:t>299%</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a:effectLst/>
                        </a:rPr>
                        <a:t>294%</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dirty="0">
                          <a:effectLst/>
                        </a:rPr>
                        <a:t>299%</a:t>
                      </a:r>
                      <a:endParaRPr lang="zh-CN" sz="1400" dirty="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dirty="0">
                          <a:effectLst/>
                        </a:rPr>
                        <a:t>297%</a:t>
                      </a:r>
                      <a:endParaRPr lang="zh-CN" sz="1400" dirty="0">
                        <a:effectLst/>
                        <a:latin typeface="Times New Roman"/>
                        <a:ea typeface="宋体"/>
                      </a:endParaRPr>
                    </a:p>
                  </a:txBody>
                  <a:tcPr marL="68580" marR="68580" marT="0" marB="0" anchor="b"/>
                </a:tc>
              </a:tr>
              <a:tr h="400044">
                <a:tc>
                  <a:txBody>
                    <a:bodyPr/>
                    <a:lstStyle/>
                    <a:p>
                      <a:pPr algn="ctr" hangingPunct="0">
                        <a:spcBef>
                          <a:spcPts val="680"/>
                        </a:spcBef>
                        <a:spcAft>
                          <a:spcPts val="0"/>
                        </a:spcAft>
                        <a:tabLst>
                          <a:tab pos="228600" algn="l"/>
                          <a:tab pos="457200" algn="l"/>
                          <a:tab pos="685800" algn="l"/>
                          <a:tab pos="914400" algn="l"/>
                        </a:tabLst>
                      </a:pPr>
                      <a:r>
                        <a:rPr lang="en-CA" sz="1400" dirty="0">
                          <a:effectLst/>
                        </a:rPr>
                        <a:t>Dec. Time</a:t>
                      </a:r>
                      <a:endParaRPr lang="zh-CN" sz="1400" dirty="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1400">
                          <a:effectLst/>
                        </a:rPr>
                        <a:t>102%</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a:effectLst/>
                        </a:rPr>
                        <a:t>101%</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a:effectLst/>
                        </a:rPr>
                        <a:t>102%</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dirty="0">
                          <a:effectLst/>
                        </a:rPr>
                        <a:t>101%</a:t>
                      </a:r>
                      <a:endParaRPr lang="zh-CN" sz="1400" dirty="0">
                        <a:effectLst/>
                        <a:latin typeface="Times New Roman"/>
                        <a:ea typeface="宋体"/>
                      </a:endParaRPr>
                    </a:p>
                  </a:txBody>
                  <a:tcPr marL="68580" marR="68580" marT="0" marB="0" anchor="b"/>
                </a:tc>
              </a:tr>
            </a:tbl>
          </a:graphicData>
        </a:graphic>
      </p:graphicFrame>
      <p:graphicFrame>
        <p:nvGraphicFramePr>
          <p:cNvPr id="7" name="表格 6"/>
          <p:cNvGraphicFramePr>
            <a:graphicFrameLocks noGrp="1"/>
          </p:cNvGraphicFramePr>
          <p:nvPr>
            <p:extLst>
              <p:ext uri="{D42A27DB-BD31-4B8C-83A1-F6EECF244321}">
                <p14:modId xmlns:p14="http://schemas.microsoft.com/office/powerpoint/2010/main" val="873392699"/>
              </p:ext>
            </p:extLst>
          </p:nvPr>
        </p:nvGraphicFramePr>
        <p:xfrm>
          <a:off x="4788024" y="2132856"/>
          <a:ext cx="3688451" cy="3728430"/>
        </p:xfrm>
        <a:graphic>
          <a:graphicData uri="http://schemas.openxmlformats.org/drawingml/2006/table">
            <a:tbl>
              <a:tblPr firstRow="1" firstCol="1" bandRow="1">
                <a:tableStyleId>{5C22544A-7EE6-4342-B048-85BDC9FD1C3A}</a:tableStyleId>
              </a:tblPr>
              <a:tblGrid>
                <a:gridCol w="737613"/>
                <a:gridCol w="737613"/>
                <a:gridCol w="737613"/>
                <a:gridCol w="737613"/>
                <a:gridCol w="737999"/>
              </a:tblGrid>
              <a:tr h="408045">
                <a:tc>
                  <a:txBody>
                    <a:bodyPr/>
                    <a:lstStyle/>
                    <a:p>
                      <a:pPr algn="ctr" hangingPunct="0">
                        <a:spcBef>
                          <a:spcPts val="680"/>
                        </a:spcBef>
                        <a:spcAft>
                          <a:spcPts val="0"/>
                        </a:spcAft>
                        <a:tabLst>
                          <a:tab pos="228600" algn="l"/>
                          <a:tab pos="457200" algn="l"/>
                          <a:tab pos="685800" algn="l"/>
                          <a:tab pos="914400" algn="l"/>
                        </a:tabLst>
                      </a:pPr>
                      <a:r>
                        <a:rPr lang="en-CA" sz="1400" dirty="0">
                          <a:effectLst/>
                        </a:rPr>
                        <a:t> </a:t>
                      </a:r>
                      <a:endParaRPr lang="zh-CN" sz="1400" dirty="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1400" dirty="0">
                          <a:effectLst/>
                        </a:rPr>
                        <a:t>RA-Main</a:t>
                      </a:r>
                      <a:endParaRPr lang="zh-CN" sz="1400" dirty="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1400">
                          <a:effectLst/>
                        </a:rPr>
                        <a:t>RA-HE10</a:t>
                      </a:r>
                      <a:endParaRPr lang="zh-CN" sz="14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1400" dirty="0">
                          <a:effectLst/>
                        </a:rPr>
                        <a:t>LD-Main</a:t>
                      </a:r>
                      <a:endParaRPr lang="zh-CN" sz="1400" dirty="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1400">
                          <a:effectLst/>
                        </a:rPr>
                        <a:t>LD-HE10</a:t>
                      </a:r>
                      <a:endParaRPr lang="zh-CN" sz="1400">
                        <a:effectLst/>
                        <a:latin typeface="Times New Roman"/>
                        <a:ea typeface="宋体"/>
                      </a:endParaRPr>
                    </a:p>
                  </a:txBody>
                  <a:tcPr marL="68580" marR="68580" marT="0" marB="0" anchor="ctr"/>
                </a:tc>
              </a:tr>
              <a:tr h="408045">
                <a:tc>
                  <a:txBody>
                    <a:bodyPr/>
                    <a:lstStyle/>
                    <a:p>
                      <a:pPr algn="ctr" hangingPunct="0">
                        <a:spcBef>
                          <a:spcPts val="680"/>
                        </a:spcBef>
                        <a:spcAft>
                          <a:spcPts val="0"/>
                        </a:spcAft>
                        <a:tabLst>
                          <a:tab pos="228600" algn="l"/>
                          <a:tab pos="457200" algn="l"/>
                          <a:tab pos="685800" algn="l"/>
                          <a:tab pos="914400" algn="l"/>
                        </a:tabLst>
                      </a:pPr>
                      <a:r>
                        <a:rPr lang="en-CA" sz="1400">
                          <a:effectLst/>
                        </a:rPr>
                        <a:t>Class A</a:t>
                      </a:r>
                      <a:endParaRPr lang="zh-CN" sz="14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1400" dirty="0">
                          <a:effectLst/>
                        </a:rPr>
                        <a:t>−1.6%</a:t>
                      </a:r>
                      <a:endParaRPr lang="zh-CN" sz="1400" dirty="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a:effectLst/>
                        </a:rPr>
                        <a:t>−1.1%</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a:effectLst/>
                        </a:rPr>
                        <a:t> </a:t>
                      </a:r>
                      <a:endParaRPr lang="zh-CN" sz="14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1400">
                          <a:effectLst/>
                        </a:rPr>
                        <a:t> </a:t>
                      </a:r>
                      <a:endParaRPr lang="zh-CN" sz="1400">
                        <a:effectLst/>
                        <a:latin typeface="Times New Roman"/>
                        <a:ea typeface="宋体"/>
                      </a:endParaRPr>
                    </a:p>
                  </a:txBody>
                  <a:tcPr marL="68580" marR="68580" marT="0" marB="0" anchor="ctr"/>
                </a:tc>
              </a:tr>
              <a:tr h="408045">
                <a:tc>
                  <a:txBody>
                    <a:bodyPr/>
                    <a:lstStyle/>
                    <a:p>
                      <a:pPr algn="ctr" hangingPunct="0">
                        <a:spcBef>
                          <a:spcPts val="680"/>
                        </a:spcBef>
                        <a:spcAft>
                          <a:spcPts val="0"/>
                        </a:spcAft>
                        <a:tabLst>
                          <a:tab pos="228600" algn="l"/>
                          <a:tab pos="457200" algn="l"/>
                          <a:tab pos="685800" algn="l"/>
                          <a:tab pos="914400" algn="l"/>
                        </a:tabLst>
                      </a:pPr>
                      <a:r>
                        <a:rPr lang="en-CA" sz="1400">
                          <a:effectLst/>
                        </a:rPr>
                        <a:t>Class B</a:t>
                      </a:r>
                      <a:endParaRPr lang="zh-CN" sz="14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1400">
                          <a:effectLst/>
                        </a:rPr>
                        <a:t>−1.7%</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dirty="0">
                          <a:effectLst/>
                        </a:rPr>
                        <a:t>−1.4%</a:t>
                      </a:r>
                      <a:endParaRPr lang="zh-CN" sz="1400" dirty="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a:effectLst/>
                        </a:rPr>
                        <a:t>−1.1%</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a:effectLst/>
                        </a:rPr>
                        <a:t>−0.9%</a:t>
                      </a:r>
                      <a:endParaRPr lang="zh-CN" sz="1400">
                        <a:effectLst/>
                        <a:latin typeface="Times New Roman"/>
                        <a:ea typeface="宋体"/>
                      </a:endParaRPr>
                    </a:p>
                  </a:txBody>
                  <a:tcPr marL="68580" marR="68580" marT="0" marB="0" anchor="b"/>
                </a:tc>
              </a:tr>
              <a:tr h="408045">
                <a:tc>
                  <a:txBody>
                    <a:bodyPr/>
                    <a:lstStyle/>
                    <a:p>
                      <a:pPr algn="ctr" hangingPunct="0">
                        <a:spcBef>
                          <a:spcPts val="680"/>
                        </a:spcBef>
                        <a:spcAft>
                          <a:spcPts val="0"/>
                        </a:spcAft>
                        <a:tabLst>
                          <a:tab pos="228600" algn="l"/>
                          <a:tab pos="457200" algn="l"/>
                          <a:tab pos="685800" algn="l"/>
                          <a:tab pos="914400" algn="l"/>
                        </a:tabLst>
                      </a:pPr>
                      <a:r>
                        <a:rPr lang="en-CA" sz="1400">
                          <a:effectLst/>
                        </a:rPr>
                        <a:t>Class C</a:t>
                      </a:r>
                      <a:endParaRPr lang="zh-CN" sz="14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1400">
                          <a:effectLst/>
                        </a:rPr>
                        <a:t>−2.1%</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dirty="0">
                          <a:effectLst/>
                        </a:rPr>
                        <a:t>−2.2%</a:t>
                      </a:r>
                      <a:endParaRPr lang="zh-CN" sz="1400" dirty="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a:effectLst/>
                        </a:rPr>
                        <a:t>−1.3%</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a:effectLst/>
                        </a:rPr>
                        <a:t>−1.2%</a:t>
                      </a:r>
                      <a:endParaRPr lang="zh-CN" sz="1400">
                        <a:effectLst/>
                        <a:latin typeface="Times New Roman"/>
                        <a:ea typeface="宋体"/>
                      </a:endParaRPr>
                    </a:p>
                  </a:txBody>
                  <a:tcPr marL="68580" marR="68580" marT="0" marB="0" anchor="b"/>
                </a:tc>
              </a:tr>
              <a:tr h="408045">
                <a:tc>
                  <a:txBody>
                    <a:bodyPr/>
                    <a:lstStyle/>
                    <a:p>
                      <a:pPr algn="ctr" hangingPunct="0">
                        <a:spcBef>
                          <a:spcPts val="680"/>
                        </a:spcBef>
                        <a:spcAft>
                          <a:spcPts val="0"/>
                        </a:spcAft>
                        <a:tabLst>
                          <a:tab pos="228600" algn="l"/>
                          <a:tab pos="457200" algn="l"/>
                          <a:tab pos="685800" algn="l"/>
                          <a:tab pos="914400" algn="l"/>
                        </a:tabLst>
                      </a:pPr>
                      <a:r>
                        <a:rPr lang="en-CA" sz="1400">
                          <a:effectLst/>
                        </a:rPr>
                        <a:t>Class D</a:t>
                      </a:r>
                      <a:endParaRPr lang="zh-CN" sz="14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1400">
                          <a:effectLst/>
                        </a:rPr>
                        <a:t>−1.8%</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a:effectLst/>
                        </a:rPr>
                        <a:t>−1.9%</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dirty="0">
                          <a:effectLst/>
                        </a:rPr>
                        <a:t>−1.2%</a:t>
                      </a:r>
                      <a:endParaRPr lang="zh-CN" sz="1400" dirty="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a:effectLst/>
                        </a:rPr>
                        <a:t>−1.2%</a:t>
                      </a:r>
                      <a:endParaRPr lang="zh-CN" sz="1400">
                        <a:effectLst/>
                        <a:latin typeface="Times New Roman"/>
                        <a:ea typeface="宋体"/>
                      </a:endParaRPr>
                    </a:p>
                  </a:txBody>
                  <a:tcPr marL="68580" marR="68580" marT="0" marB="0" anchor="b"/>
                </a:tc>
              </a:tr>
              <a:tr h="408045">
                <a:tc>
                  <a:txBody>
                    <a:bodyPr/>
                    <a:lstStyle/>
                    <a:p>
                      <a:pPr algn="ctr" hangingPunct="0">
                        <a:spcBef>
                          <a:spcPts val="680"/>
                        </a:spcBef>
                        <a:spcAft>
                          <a:spcPts val="0"/>
                        </a:spcAft>
                        <a:tabLst>
                          <a:tab pos="228600" algn="l"/>
                          <a:tab pos="457200" algn="l"/>
                          <a:tab pos="685800" algn="l"/>
                          <a:tab pos="914400" algn="l"/>
                        </a:tabLst>
                      </a:pPr>
                      <a:r>
                        <a:rPr lang="en-CA" sz="1400">
                          <a:effectLst/>
                        </a:rPr>
                        <a:t>Class E</a:t>
                      </a:r>
                      <a:endParaRPr lang="zh-CN" sz="14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1400">
                          <a:effectLst/>
                        </a:rPr>
                        <a:t> </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a:effectLst/>
                        </a:rPr>
                        <a:t> </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dirty="0">
                          <a:effectLst/>
                        </a:rPr>
                        <a:t>−1.8%</a:t>
                      </a:r>
                      <a:endParaRPr lang="zh-CN" sz="1400" dirty="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a:effectLst/>
                        </a:rPr>
                        <a:t>−1.9%</a:t>
                      </a:r>
                      <a:endParaRPr lang="zh-CN" sz="1400">
                        <a:effectLst/>
                        <a:latin typeface="Times New Roman"/>
                        <a:ea typeface="宋体"/>
                      </a:endParaRPr>
                    </a:p>
                  </a:txBody>
                  <a:tcPr marL="68580" marR="68580" marT="0" marB="0" anchor="b"/>
                </a:tc>
              </a:tr>
              <a:tr h="408045">
                <a:tc>
                  <a:txBody>
                    <a:bodyPr/>
                    <a:lstStyle/>
                    <a:p>
                      <a:pPr algn="ctr" hangingPunct="0">
                        <a:spcBef>
                          <a:spcPts val="680"/>
                        </a:spcBef>
                        <a:spcAft>
                          <a:spcPts val="0"/>
                        </a:spcAft>
                        <a:tabLst>
                          <a:tab pos="228600" algn="l"/>
                          <a:tab pos="457200" algn="l"/>
                          <a:tab pos="685800" algn="l"/>
                          <a:tab pos="914400" algn="l"/>
                        </a:tabLst>
                      </a:pPr>
                      <a:r>
                        <a:rPr lang="en-CA" sz="1400">
                          <a:effectLst/>
                        </a:rPr>
                        <a:t>Overall</a:t>
                      </a:r>
                      <a:endParaRPr lang="zh-CN" sz="14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1400">
                          <a:effectLst/>
                        </a:rPr>
                        <a:t>−1.8%</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a:effectLst/>
                        </a:rPr>
                        <a:t>−1.6%</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dirty="0">
                          <a:effectLst/>
                        </a:rPr>
                        <a:t>−1.3%</a:t>
                      </a:r>
                      <a:endParaRPr lang="zh-CN" sz="1400" dirty="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a:effectLst/>
                        </a:rPr>
                        <a:t>−1.3%</a:t>
                      </a:r>
                      <a:endParaRPr lang="zh-CN" sz="1400">
                        <a:effectLst/>
                        <a:latin typeface="Times New Roman"/>
                        <a:ea typeface="宋体"/>
                      </a:endParaRPr>
                    </a:p>
                  </a:txBody>
                  <a:tcPr marL="68580" marR="68580" marT="0" marB="0" anchor="b"/>
                </a:tc>
              </a:tr>
              <a:tr h="408045">
                <a:tc>
                  <a:txBody>
                    <a:bodyPr/>
                    <a:lstStyle/>
                    <a:p>
                      <a:pPr algn="ctr" hangingPunct="0">
                        <a:spcBef>
                          <a:spcPts val="680"/>
                        </a:spcBef>
                        <a:spcAft>
                          <a:spcPts val="0"/>
                        </a:spcAft>
                        <a:tabLst>
                          <a:tab pos="228600" algn="l"/>
                          <a:tab pos="457200" algn="l"/>
                          <a:tab pos="685800" algn="l"/>
                          <a:tab pos="914400" algn="l"/>
                        </a:tabLst>
                      </a:pPr>
                      <a:r>
                        <a:rPr lang="en-CA" sz="1400">
                          <a:effectLst/>
                        </a:rPr>
                        <a:t>Enc. Time</a:t>
                      </a:r>
                      <a:endParaRPr lang="zh-CN" sz="14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1400">
                          <a:effectLst/>
                        </a:rPr>
                        <a:t>497%</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a:effectLst/>
                        </a:rPr>
                        <a:t>486%</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dirty="0">
                          <a:effectLst/>
                        </a:rPr>
                        <a:t>498%</a:t>
                      </a:r>
                      <a:endParaRPr lang="zh-CN" sz="1400" dirty="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a:effectLst/>
                        </a:rPr>
                        <a:t>494%</a:t>
                      </a:r>
                      <a:endParaRPr lang="zh-CN" sz="1400">
                        <a:effectLst/>
                        <a:latin typeface="Times New Roman"/>
                        <a:ea typeface="宋体"/>
                      </a:endParaRPr>
                    </a:p>
                  </a:txBody>
                  <a:tcPr marL="68580" marR="68580" marT="0" marB="0" anchor="b"/>
                </a:tc>
              </a:tr>
              <a:tr h="408045">
                <a:tc>
                  <a:txBody>
                    <a:bodyPr/>
                    <a:lstStyle/>
                    <a:p>
                      <a:pPr algn="ctr" hangingPunct="0">
                        <a:spcBef>
                          <a:spcPts val="680"/>
                        </a:spcBef>
                        <a:spcAft>
                          <a:spcPts val="0"/>
                        </a:spcAft>
                        <a:tabLst>
                          <a:tab pos="228600" algn="l"/>
                          <a:tab pos="457200" algn="l"/>
                          <a:tab pos="685800" algn="l"/>
                          <a:tab pos="914400" algn="l"/>
                        </a:tabLst>
                      </a:pPr>
                      <a:r>
                        <a:rPr lang="en-CA" sz="1400">
                          <a:effectLst/>
                        </a:rPr>
                        <a:t>Dec. Time</a:t>
                      </a:r>
                      <a:endParaRPr lang="zh-CN" sz="14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1400">
                          <a:effectLst/>
                        </a:rPr>
                        <a:t>101%</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a:effectLst/>
                        </a:rPr>
                        <a:t>101%</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a:effectLst/>
                        </a:rPr>
                        <a:t>101%</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dirty="0">
                          <a:effectLst/>
                        </a:rPr>
                        <a:t>101%</a:t>
                      </a:r>
                      <a:endParaRPr lang="zh-CN" sz="1400" dirty="0">
                        <a:effectLst/>
                        <a:latin typeface="Times New Roman"/>
                        <a:ea typeface="宋体"/>
                      </a:endParaRPr>
                    </a:p>
                  </a:txBody>
                  <a:tcPr marL="68580" marR="68580" marT="0" marB="0" anchor="b"/>
                </a:tc>
              </a:tr>
            </a:tbl>
          </a:graphicData>
        </a:graphic>
      </p:graphicFrame>
      <p:sp>
        <p:nvSpPr>
          <p:cNvPr id="8" name="TextBox 7"/>
          <p:cNvSpPr txBox="1"/>
          <p:nvPr/>
        </p:nvSpPr>
        <p:spPr>
          <a:xfrm>
            <a:off x="395536" y="5928804"/>
            <a:ext cx="7920880" cy="646331"/>
          </a:xfrm>
          <a:prstGeom prst="rect">
            <a:avLst/>
          </a:prstGeom>
          <a:noFill/>
        </p:spPr>
        <p:txBody>
          <a:bodyPr wrap="square" rtlCol="0">
            <a:spAutoFit/>
          </a:bodyPr>
          <a:lstStyle/>
          <a:p>
            <a:r>
              <a:rPr lang="en-US" altLang="zh-CN" dirty="0" smtClean="0"/>
              <a:t>Multiple-QP optimization does not work better than retuned QP-lambda relationship because of the QP search range is not large enough </a:t>
            </a:r>
            <a:endParaRPr lang="zh-CN" altLang="en-US" dirty="0"/>
          </a:p>
        </p:txBody>
      </p:sp>
    </p:spTree>
    <p:extLst>
      <p:ext uri="{BB962C8B-B14F-4D97-AF65-F5344CB8AC3E}">
        <p14:creationId xmlns:p14="http://schemas.microsoft.com/office/powerpoint/2010/main" val="39884234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normAutofit fontScale="90000"/>
          </a:bodyPr>
          <a:lstStyle/>
          <a:p>
            <a:r>
              <a:rPr lang="en-US" altLang="zh-CN" dirty="0" smtClean="0"/>
              <a:t>Multiple-QP optimization around QP determined by new </a:t>
            </a:r>
            <a:r>
              <a:rPr lang="en-US" altLang="zh-CN" dirty="0" smtClean="0"/>
              <a:t>function</a:t>
            </a:r>
            <a:endParaRPr lang="zh-CN" altLang="en-US" dirty="0"/>
          </a:p>
        </p:txBody>
      </p:sp>
      <p:graphicFrame>
        <p:nvGraphicFramePr>
          <p:cNvPr id="7" name="内容占位符 6"/>
          <p:cNvGraphicFramePr>
            <a:graphicFrameLocks noGrp="1"/>
          </p:cNvGraphicFramePr>
          <p:nvPr>
            <p:ph idx="1"/>
            <p:extLst>
              <p:ext uri="{D42A27DB-BD31-4B8C-83A1-F6EECF244321}">
                <p14:modId xmlns:p14="http://schemas.microsoft.com/office/powerpoint/2010/main" val="3976659420"/>
              </p:ext>
            </p:extLst>
          </p:nvPr>
        </p:nvGraphicFramePr>
        <p:xfrm>
          <a:off x="539552" y="1844824"/>
          <a:ext cx="8208912" cy="3672405"/>
        </p:xfrm>
        <a:graphic>
          <a:graphicData uri="http://schemas.openxmlformats.org/drawingml/2006/table">
            <a:tbl>
              <a:tblPr firstRow="1" firstCol="1" bandRow="1">
                <a:tableStyleId>{5C22544A-7EE6-4342-B048-85BDC9FD1C3A}</a:tableStyleId>
              </a:tblPr>
              <a:tblGrid>
                <a:gridCol w="1641611"/>
                <a:gridCol w="1641611"/>
                <a:gridCol w="1641611"/>
                <a:gridCol w="1641611"/>
                <a:gridCol w="1642468"/>
              </a:tblGrid>
              <a:tr h="408045">
                <a:tc>
                  <a:txBody>
                    <a:bodyPr/>
                    <a:lstStyle/>
                    <a:p>
                      <a:pPr algn="ctr" hangingPunct="0">
                        <a:spcBef>
                          <a:spcPts val="680"/>
                        </a:spcBef>
                        <a:spcAft>
                          <a:spcPts val="0"/>
                        </a:spcAft>
                        <a:tabLst>
                          <a:tab pos="228600" algn="l"/>
                          <a:tab pos="457200" algn="l"/>
                          <a:tab pos="685800" algn="l"/>
                          <a:tab pos="914400" algn="l"/>
                        </a:tabLst>
                      </a:pPr>
                      <a:r>
                        <a:rPr lang="en-CA" sz="2000">
                          <a:effectLst/>
                        </a:rPr>
                        <a:t> </a:t>
                      </a:r>
                      <a:endParaRPr lang="zh-CN" sz="20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2000">
                          <a:effectLst/>
                        </a:rPr>
                        <a:t>RA-Main</a:t>
                      </a:r>
                      <a:endParaRPr lang="zh-CN" sz="20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2000">
                          <a:effectLst/>
                        </a:rPr>
                        <a:t>RA-HE10</a:t>
                      </a:r>
                      <a:endParaRPr lang="zh-CN" sz="20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2000">
                          <a:effectLst/>
                        </a:rPr>
                        <a:t>LD-Main</a:t>
                      </a:r>
                      <a:endParaRPr lang="zh-CN" sz="20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2000">
                          <a:effectLst/>
                        </a:rPr>
                        <a:t>LD-HE10</a:t>
                      </a:r>
                      <a:endParaRPr lang="zh-CN" sz="2000">
                        <a:effectLst/>
                        <a:latin typeface="Times New Roman"/>
                        <a:ea typeface="宋体"/>
                      </a:endParaRPr>
                    </a:p>
                  </a:txBody>
                  <a:tcPr marL="68580" marR="68580" marT="0" marB="0" anchor="ctr"/>
                </a:tc>
              </a:tr>
              <a:tr h="408045">
                <a:tc>
                  <a:txBody>
                    <a:bodyPr/>
                    <a:lstStyle/>
                    <a:p>
                      <a:pPr algn="ctr" hangingPunct="0">
                        <a:spcBef>
                          <a:spcPts val="680"/>
                        </a:spcBef>
                        <a:spcAft>
                          <a:spcPts val="0"/>
                        </a:spcAft>
                        <a:tabLst>
                          <a:tab pos="228600" algn="l"/>
                          <a:tab pos="457200" algn="l"/>
                          <a:tab pos="685800" algn="l"/>
                          <a:tab pos="914400" algn="l"/>
                        </a:tabLst>
                      </a:pPr>
                      <a:r>
                        <a:rPr lang="en-CA" sz="2000">
                          <a:effectLst/>
                        </a:rPr>
                        <a:t>Class A</a:t>
                      </a:r>
                      <a:endParaRPr lang="zh-CN" sz="20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2000">
                          <a:effectLst/>
                        </a:rPr>
                        <a:t>−2.0%</a:t>
                      </a:r>
                      <a:endParaRPr lang="zh-CN" sz="20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2000">
                          <a:effectLst/>
                        </a:rPr>
                        <a:t>−1.4%</a:t>
                      </a:r>
                      <a:endParaRPr lang="zh-CN" sz="20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2000">
                          <a:effectLst/>
                        </a:rPr>
                        <a:t> </a:t>
                      </a:r>
                      <a:endParaRPr lang="zh-CN" sz="20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2000">
                          <a:effectLst/>
                        </a:rPr>
                        <a:t> </a:t>
                      </a:r>
                      <a:endParaRPr lang="zh-CN" sz="2000">
                        <a:effectLst/>
                        <a:latin typeface="Times New Roman"/>
                        <a:ea typeface="宋体"/>
                      </a:endParaRPr>
                    </a:p>
                  </a:txBody>
                  <a:tcPr marL="68580" marR="68580" marT="0" marB="0" anchor="ctr"/>
                </a:tc>
              </a:tr>
              <a:tr h="408045">
                <a:tc>
                  <a:txBody>
                    <a:bodyPr/>
                    <a:lstStyle/>
                    <a:p>
                      <a:pPr algn="ctr" hangingPunct="0">
                        <a:spcBef>
                          <a:spcPts val="680"/>
                        </a:spcBef>
                        <a:spcAft>
                          <a:spcPts val="0"/>
                        </a:spcAft>
                        <a:tabLst>
                          <a:tab pos="228600" algn="l"/>
                          <a:tab pos="457200" algn="l"/>
                          <a:tab pos="685800" algn="l"/>
                          <a:tab pos="914400" algn="l"/>
                        </a:tabLst>
                      </a:pPr>
                      <a:r>
                        <a:rPr lang="en-CA" sz="2000">
                          <a:effectLst/>
                        </a:rPr>
                        <a:t>Class B</a:t>
                      </a:r>
                      <a:endParaRPr lang="zh-CN" sz="20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2000">
                          <a:effectLst/>
                        </a:rPr>
                        <a:t>−2.2%</a:t>
                      </a:r>
                      <a:endParaRPr lang="zh-CN" sz="20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2000">
                          <a:effectLst/>
                        </a:rPr>
                        <a:t>−1.8%</a:t>
                      </a:r>
                      <a:endParaRPr lang="zh-CN" sz="20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2000">
                          <a:effectLst/>
                        </a:rPr>
                        <a:t>−1.7%</a:t>
                      </a:r>
                      <a:endParaRPr lang="zh-CN" sz="20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2000">
                          <a:effectLst/>
                        </a:rPr>
                        <a:t>−1.4%</a:t>
                      </a:r>
                      <a:endParaRPr lang="zh-CN" sz="2000">
                        <a:effectLst/>
                        <a:latin typeface="Times New Roman"/>
                        <a:ea typeface="宋体"/>
                      </a:endParaRPr>
                    </a:p>
                  </a:txBody>
                  <a:tcPr marL="68580" marR="68580" marT="0" marB="0" anchor="b"/>
                </a:tc>
              </a:tr>
              <a:tr h="408045">
                <a:tc>
                  <a:txBody>
                    <a:bodyPr/>
                    <a:lstStyle/>
                    <a:p>
                      <a:pPr algn="ctr" hangingPunct="0">
                        <a:spcBef>
                          <a:spcPts val="680"/>
                        </a:spcBef>
                        <a:spcAft>
                          <a:spcPts val="0"/>
                        </a:spcAft>
                        <a:tabLst>
                          <a:tab pos="228600" algn="l"/>
                          <a:tab pos="457200" algn="l"/>
                          <a:tab pos="685800" algn="l"/>
                          <a:tab pos="914400" algn="l"/>
                        </a:tabLst>
                      </a:pPr>
                      <a:r>
                        <a:rPr lang="en-CA" sz="2000">
                          <a:effectLst/>
                        </a:rPr>
                        <a:t>Class C</a:t>
                      </a:r>
                      <a:endParaRPr lang="zh-CN" sz="20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2000">
                          <a:effectLst/>
                        </a:rPr>
                        <a:t>−2.8%</a:t>
                      </a:r>
                      <a:endParaRPr lang="zh-CN" sz="20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2000">
                          <a:effectLst/>
                        </a:rPr>
                        <a:t>−2.8%</a:t>
                      </a:r>
                      <a:endParaRPr lang="zh-CN" sz="20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2000">
                          <a:effectLst/>
                        </a:rPr>
                        <a:t>−1.8%</a:t>
                      </a:r>
                      <a:endParaRPr lang="zh-CN" sz="20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2000">
                          <a:effectLst/>
                        </a:rPr>
                        <a:t>−1.8%</a:t>
                      </a:r>
                      <a:endParaRPr lang="zh-CN" sz="2000">
                        <a:effectLst/>
                        <a:latin typeface="Times New Roman"/>
                        <a:ea typeface="宋体"/>
                      </a:endParaRPr>
                    </a:p>
                  </a:txBody>
                  <a:tcPr marL="68580" marR="68580" marT="0" marB="0" anchor="b"/>
                </a:tc>
              </a:tr>
              <a:tr h="408045">
                <a:tc>
                  <a:txBody>
                    <a:bodyPr/>
                    <a:lstStyle/>
                    <a:p>
                      <a:pPr algn="ctr" hangingPunct="0">
                        <a:spcBef>
                          <a:spcPts val="680"/>
                        </a:spcBef>
                        <a:spcAft>
                          <a:spcPts val="0"/>
                        </a:spcAft>
                        <a:tabLst>
                          <a:tab pos="228600" algn="l"/>
                          <a:tab pos="457200" algn="l"/>
                          <a:tab pos="685800" algn="l"/>
                          <a:tab pos="914400" algn="l"/>
                        </a:tabLst>
                      </a:pPr>
                      <a:r>
                        <a:rPr lang="en-CA" sz="2000">
                          <a:effectLst/>
                        </a:rPr>
                        <a:t>Class D</a:t>
                      </a:r>
                      <a:endParaRPr lang="zh-CN" sz="20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2000">
                          <a:effectLst/>
                        </a:rPr>
                        <a:t>−2.3%</a:t>
                      </a:r>
                      <a:endParaRPr lang="zh-CN" sz="20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2000">
                          <a:effectLst/>
                        </a:rPr>
                        <a:t>−2.3%</a:t>
                      </a:r>
                      <a:endParaRPr lang="zh-CN" sz="20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2000">
                          <a:effectLst/>
                        </a:rPr>
                        <a:t>−1.6%</a:t>
                      </a:r>
                      <a:endParaRPr lang="zh-CN" sz="20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2000">
                          <a:effectLst/>
                        </a:rPr>
                        <a:t>−1.7%</a:t>
                      </a:r>
                      <a:endParaRPr lang="zh-CN" sz="2000">
                        <a:effectLst/>
                        <a:latin typeface="Times New Roman"/>
                        <a:ea typeface="宋体"/>
                      </a:endParaRPr>
                    </a:p>
                  </a:txBody>
                  <a:tcPr marL="68580" marR="68580" marT="0" marB="0" anchor="b"/>
                </a:tc>
              </a:tr>
              <a:tr h="408045">
                <a:tc>
                  <a:txBody>
                    <a:bodyPr/>
                    <a:lstStyle/>
                    <a:p>
                      <a:pPr algn="ctr" hangingPunct="0">
                        <a:spcBef>
                          <a:spcPts val="680"/>
                        </a:spcBef>
                        <a:spcAft>
                          <a:spcPts val="0"/>
                        </a:spcAft>
                        <a:tabLst>
                          <a:tab pos="228600" algn="l"/>
                          <a:tab pos="457200" algn="l"/>
                          <a:tab pos="685800" algn="l"/>
                          <a:tab pos="914400" algn="l"/>
                        </a:tabLst>
                      </a:pPr>
                      <a:r>
                        <a:rPr lang="en-CA" sz="2000">
                          <a:effectLst/>
                        </a:rPr>
                        <a:t>Class E</a:t>
                      </a:r>
                      <a:endParaRPr lang="zh-CN" sz="20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2000">
                          <a:effectLst/>
                        </a:rPr>
                        <a:t> </a:t>
                      </a:r>
                      <a:endParaRPr lang="zh-CN" sz="20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2000">
                          <a:effectLst/>
                        </a:rPr>
                        <a:t> </a:t>
                      </a:r>
                      <a:endParaRPr lang="zh-CN" sz="20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2000">
                          <a:effectLst/>
                        </a:rPr>
                        <a:t>−2.6%</a:t>
                      </a:r>
                      <a:endParaRPr lang="zh-CN" sz="20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2000">
                          <a:effectLst/>
                        </a:rPr>
                        <a:t>−2.4%</a:t>
                      </a:r>
                      <a:endParaRPr lang="zh-CN" sz="2000">
                        <a:effectLst/>
                        <a:latin typeface="Times New Roman"/>
                        <a:ea typeface="宋体"/>
                      </a:endParaRPr>
                    </a:p>
                  </a:txBody>
                  <a:tcPr marL="68580" marR="68580" marT="0" marB="0" anchor="b"/>
                </a:tc>
              </a:tr>
              <a:tr h="408045">
                <a:tc>
                  <a:txBody>
                    <a:bodyPr/>
                    <a:lstStyle/>
                    <a:p>
                      <a:pPr algn="ctr" hangingPunct="0">
                        <a:spcBef>
                          <a:spcPts val="680"/>
                        </a:spcBef>
                        <a:spcAft>
                          <a:spcPts val="0"/>
                        </a:spcAft>
                        <a:tabLst>
                          <a:tab pos="228600" algn="l"/>
                          <a:tab pos="457200" algn="l"/>
                          <a:tab pos="685800" algn="l"/>
                          <a:tab pos="914400" algn="l"/>
                        </a:tabLst>
                      </a:pPr>
                      <a:r>
                        <a:rPr lang="en-CA" sz="2000">
                          <a:effectLst/>
                        </a:rPr>
                        <a:t>Overall</a:t>
                      </a:r>
                      <a:endParaRPr lang="zh-CN" sz="20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2000">
                          <a:effectLst/>
                        </a:rPr>
                        <a:t>−2.3%</a:t>
                      </a:r>
                      <a:endParaRPr lang="zh-CN" sz="20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2000">
                          <a:effectLst/>
                        </a:rPr>
                        <a:t>−2.1%</a:t>
                      </a:r>
                      <a:endParaRPr lang="zh-CN" sz="20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2000">
                          <a:effectLst/>
                        </a:rPr>
                        <a:t>−1.9%</a:t>
                      </a:r>
                      <a:endParaRPr lang="zh-CN" sz="20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2000">
                          <a:effectLst/>
                        </a:rPr>
                        <a:t>−1.8%</a:t>
                      </a:r>
                      <a:endParaRPr lang="zh-CN" sz="2000">
                        <a:effectLst/>
                        <a:latin typeface="Times New Roman"/>
                        <a:ea typeface="宋体"/>
                      </a:endParaRPr>
                    </a:p>
                  </a:txBody>
                  <a:tcPr marL="68580" marR="68580" marT="0" marB="0" anchor="b"/>
                </a:tc>
              </a:tr>
              <a:tr h="408045">
                <a:tc>
                  <a:txBody>
                    <a:bodyPr/>
                    <a:lstStyle/>
                    <a:p>
                      <a:pPr algn="ctr" hangingPunct="0">
                        <a:spcBef>
                          <a:spcPts val="680"/>
                        </a:spcBef>
                        <a:spcAft>
                          <a:spcPts val="0"/>
                        </a:spcAft>
                        <a:tabLst>
                          <a:tab pos="228600" algn="l"/>
                          <a:tab pos="457200" algn="l"/>
                          <a:tab pos="685800" algn="l"/>
                          <a:tab pos="914400" algn="l"/>
                        </a:tabLst>
                      </a:pPr>
                      <a:r>
                        <a:rPr lang="en-CA" sz="2000">
                          <a:effectLst/>
                        </a:rPr>
                        <a:t>Enc. Time</a:t>
                      </a:r>
                      <a:endParaRPr lang="zh-CN" sz="20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2000">
                          <a:effectLst/>
                        </a:rPr>
                        <a:t>298%</a:t>
                      </a:r>
                      <a:endParaRPr lang="zh-CN" sz="20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2000">
                          <a:effectLst/>
                        </a:rPr>
                        <a:t>292%</a:t>
                      </a:r>
                      <a:endParaRPr lang="zh-CN" sz="20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2000">
                          <a:effectLst/>
                        </a:rPr>
                        <a:t>298%</a:t>
                      </a:r>
                      <a:endParaRPr lang="zh-CN" sz="20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2000">
                          <a:effectLst/>
                        </a:rPr>
                        <a:t>296%</a:t>
                      </a:r>
                      <a:endParaRPr lang="zh-CN" sz="2000">
                        <a:effectLst/>
                        <a:latin typeface="Times New Roman"/>
                        <a:ea typeface="宋体"/>
                      </a:endParaRPr>
                    </a:p>
                  </a:txBody>
                  <a:tcPr marL="68580" marR="68580" marT="0" marB="0" anchor="b"/>
                </a:tc>
              </a:tr>
              <a:tr h="408045">
                <a:tc>
                  <a:txBody>
                    <a:bodyPr/>
                    <a:lstStyle/>
                    <a:p>
                      <a:pPr algn="ctr" hangingPunct="0">
                        <a:spcBef>
                          <a:spcPts val="680"/>
                        </a:spcBef>
                        <a:spcAft>
                          <a:spcPts val="0"/>
                        </a:spcAft>
                        <a:tabLst>
                          <a:tab pos="228600" algn="l"/>
                          <a:tab pos="457200" algn="l"/>
                          <a:tab pos="685800" algn="l"/>
                          <a:tab pos="914400" algn="l"/>
                        </a:tabLst>
                      </a:pPr>
                      <a:r>
                        <a:rPr lang="en-CA" sz="2000">
                          <a:effectLst/>
                        </a:rPr>
                        <a:t>Dec. Time</a:t>
                      </a:r>
                      <a:endParaRPr lang="zh-CN" sz="20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2000">
                          <a:effectLst/>
                        </a:rPr>
                        <a:t>101%</a:t>
                      </a:r>
                      <a:endParaRPr lang="zh-CN" sz="20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2000">
                          <a:effectLst/>
                        </a:rPr>
                        <a:t>100%</a:t>
                      </a:r>
                      <a:endParaRPr lang="zh-CN" sz="20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2000">
                          <a:effectLst/>
                        </a:rPr>
                        <a:t>102%</a:t>
                      </a:r>
                      <a:endParaRPr lang="zh-CN" sz="20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2000" dirty="0">
                          <a:effectLst/>
                        </a:rPr>
                        <a:t>101%</a:t>
                      </a:r>
                      <a:endParaRPr lang="zh-CN" sz="2000" dirty="0">
                        <a:effectLst/>
                        <a:latin typeface="Times New Roman"/>
                        <a:ea typeface="宋体"/>
                      </a:endParaRPr>
                    </a:p>
                  </a:txBody>
                  <a:tcPr marL="68580" marR="68580" marT="0" marB="0" anchor="b"/>
                </a:tc>
              </a:tr>
            </a:tbl>
          </a:graphicData>
        </a:graphic>
      </p:graphicFrame>
      <p:sp>
        <p:nvSpPr>
          <p:cNvPr id="8" name="TextBox 7"/>
          <p:cNvSpPr txBox="1"/>
          <p:nvPr/>
        </p:nvSpPr>
        <p:spPr>
          <a:xfrm>
            <a:off x="395536" y="5605638"/>
            <a:ext cx="7920880" cy="646331"/>
          </a:xfrm>
          <a:prstGeom prst="rect">
            <a:avLst/>
          </a:prstGeom>
          <a:noFill/>
        </p:spPr>
        <p:txBody>
          <a:bodyPr wrap="square" rtlCol="0">
            <a:spAutoFit/>
          </a:bodyPr>
          <a:lstStyle/>
          <a:p>
            <a:r>
              <a:rPr lang="en-CA" altLang="zh-CN" dirty="0"/>
              <a:t>3 QPs optimization (around the QP determined </a:t>
            </a:r>
            <a:r>
              <a:rPr lang="en-CA" altLang="zh-CN" dirty="0" smtClean="0"/>
              <a:t>by new relationship) </a:t>
            </a:r>
            <a:r>
              <a:rPr lang="en-CA" altLang="zh-CN" dirty="0"/>
              <a:t>works better than 5 QPs optimization (around original QP).</a:t>
            </a:r>
            <a:endParaRPr lang="zh-CN" altLang="en-US" dirty="0"/>
          </a:p>
        </p:txBody>
      </p:sp>
    </p:spTree>
    <p:extLst>
      <p:ext uri="{BB962C8B-B14F-4D97-AF65-F5344CB8AC3E}">
        <p14:creationId xmlns:p14="http://schemas.microsoft.com/office/powerpoint/2010/main" val="41100046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Adaptive QP</a:t>
            </a:r>
            <a:endParaRPr lang="zh-CN" altLang="en-US" dirty="0"/>
          </a:p>
        </p:txBody>
      </p:sp>
      <p:sp>
        <p:nvSpPr>
          <p:cNvPr id="4" name="内容占位符 3"/>
          <p:cNvSpPr>
            <a:spLocks noGrp="1"/>
          </p:cNvSpPr>
          <p:nvPr>
            <p:ph sz="half" idx="1"/>
          </p:nvPr>
        </p:nvSpPr>
        <p:spPr/>
        <p:txBody>
          <a:bodyPr/>
          <a:lstStyle/>
          <a:p>
            <a:r>
              <a:rPr lang="en-US" altLang="zh-CN" dirty="0" smtClean="0"/>
              <a:t>Adaptive QP</a:t>
            </a:r>
            <a:endParaRPr lang="zh-CN" altLang="en-US" dirty="0"/>
          </a:p>
        </p:txBody>
      </p:sp>
      <p:sp>
        <p:nvSpPr>
          <p:cNvPr id="5" name="内容占位符 4"/>
          <p:cNvSpPr>
            <a:spLocks noGrp="1"/>
          </p:cNvSpPr>
          <p:nvPr>
            <p:ph sz="half" idx="2"/>
          </p:nvPr>
        </p:nvSpPr>
        <p:spPr/>
        <p:txBody>
          <a:bodyPr/>
          <a:lstStyle/>
          <a:p>
            <a:r>
              <a:rPr lang="en-US" altLang="zh-CN" dirty="0" smtClean="0"/>
              <a:t>New </a:t>
            </a:r>
            <a:r>
              <a:rPr lang="en-US" altLang="zh-CN" dirty="0" smtClean="0"/>
              <a:t>function + </a:t>
            </a:r>
            <a:r>
              <a:rPr lang="en-US" altLang="zh-CN" dirty="0" smtClean="0"/>
              <a:t>adaptive QP</a:t>
            </a:r>
            <a:endParaRPr lang="zh-CN" altLang="en-US" dirty="0"/>
          </a:p>
        </p:txBody>
      </p:sp>
      <p:graphicFrame>
        <p:nvGraphicFramePr>
          <p:cNvPr id="6" name="表格 5"/>
          <p:cNvGraphicFramePr>
            <a:graphicFrameLocks noGrp="1"/>
          </p:cNvGraphicFramePr>
          <p:nvPr>
            <p:extLst>
              <p:ext uri="{D42A27DB-BD31-4B8C-83A1-F6EECF244321}">
                <p14:modId xmlns:p14="http://schemas.microsoft.com/office/powerpoint/2010/main" val="4677790"/>
              </p:ext>
            </p:extLst>
          </p:nvPr>
        </p:nvGraphicFramePr>
        <p:xfrm>
          <a:off x="683568" y="2636912"/>
          <a:ext cx="3672408" cy="3200376"/>
        </p:xfrm>
        <a:graphic>
          <a:graphicData uri="http://schemas.openxmlformats.org/drawingml/2006/table">
            <a:tbl>
              <a:tblPr firstRow="1" firstCol="1" bandRow="1">
                <a:tableStyleId>{5C22544A-7EE6-4342-B048-85BDC9FD1C3A}</a:tableStyleId>
              </a:tblPr>
              <a:tblGrid>
                <a:gridCol w="734405"/>
                <a:gridCol w="734405"/>
                <a:gridCol w="734405"/>
                <a:gridCol w="734405"/>
                <a:gridCol w="734788"/>
              </a:tblGrid>
              <a:tr h="320036">
                <a:tc>
                  <a:txBody>
                    <a:bodyPr/>
                    <a:lstStyle/>
                    <a:p>
                      <a:pPr algn="ctr" hangingPunct="0">
                        <a:spcBef>
                          <a:spcPts val="680"/>
                        </a:spcBef>
                        <a:spcAft>
                          <a:spcPts val="0"/>
                        </a:spcAft>
                        <a:tabLst>
                          <a:tab pos="228600" algn="l"/>
                          <a:tab pos="457200" algn="l"/>
                          <a:tab pos="685800" algn="l"/>
                          <a:tab pos="914400" algn="l"/>
                        </a:tabLst>
                      </a:pPr>
                      <a:r>
                        <a:rPr lang="en-CA" sz="1400" dirty="0">
                          <a:effectLst/>
                        </a:rPr>
                        <a:t> </a:t>
                      </a:r>
                      <a:endParaRPr lang="zh-CN" sz="1400" dirty="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1400" dirty="0">
                          <a:effectLst/>
                        </a:rPr>
                        <a:t>RA-Main</a:t>
                      </a:r>
                      <a:endParaRPr lang="zh-CN" sz="1400" dirty="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1400">
                          <a:effectLst/>
                        </a:rPr>
                        <a:t>RA-HE10</a:t>
                      </a:r>
                      <a:endParaRPr lang="zh-CN" sz="14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1400">
                          <a:effectLst/>
                        </a:rPr>
                        <a:t>LD-Main</a:t>
                      </a:r>
                      <a:endParaRPr lang="zh-CN" sz="14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1400">
                          <a:effectLst/>
                        </a:rPr>
                        <a:t>LD-HE10</a:t>
                      </a:r>
                      <a:endParaRPr lang="zh-CN" sz="1400">
                        <a:effectLst/>
                        <a:latin typeface="Times New Roman"/>
                        <a:ea typeface="宋体"/>
                      </a:endParaRPr>
                    </a:p>
                  </a:txBody>
                  <a:tcPr marL="68580" marR="68580" marT="0" marB="0" anchor="ctr"/>
                </a:tc>
              </a:tr>
              <a:tr h="320036">
                <a:tc>
                  <a:txBody>
                    <a:bodyPr/>
                    <a:lstStyle/>
                    <a:p>
                      <a:pPr algn="ctr" hangingPunct="0">
                        <a:spcBef>
                          <a:spcPts val="680"/>
                        </a:spcBef>
                        <a:spcAft>
                          <a:spcPts val="0"/>
                        </a:spcAft>
                        <a:tabLst>
                          <a:tab pos="228600" algn="l"/>
                          <a:tab pos="457200" algn="l"/>
                          <a:tab pos="685800" algn="l"/>
                          <a:tab pos="914400" algn="l"/>
                        </a:tabLst>
                      </a:pPr>
                      <a:r>
                        <a:rPr lang="en-CA" sz="1400">
                          <a:effectLst/>
                        </a:rPr>
                        <a:t>Class A</a:t>
                      </a:r>
                      <a:endParaRPr lang="zh-CN" sz="14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1400" dirty="0">
                          <a:effectLst/>
                        </a:rPr>
                        <a:t>−1.4%</a:t>
                      </a:r>
                      <a:endParaRPr lang="zh-CN" sz="1400" dirty="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a:effectLst/>
                        </a:rPr>
                        <a:t>−1.3%</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a:effectLst/>
                        </a:rPr>
                        <a:t> </a:t>
                      </a:r>
                      <a:endParaRPr lang="zh-CN" sz="14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1400">
                          <a:effectLst/>
                        </a:rPr>
                        <a:t> </a:t>
                      </a:r>
                      <a:endParaRPr lang="zh-CN" sz="1400">
                        <a:effectLst/>
                        <a:latin typeface="Times New Roman"/>
                        <a:ea typeface="宋体"/>
                      </a:endParaRPr>
                    </a:p>
                  </a:txBody>
                  <a:tcPr marL="68580" marR="68580" marT="0" marB="0" anchor="ctr"/>
                </a:tc>
              </a:tr>
              <a:tr h="320036">
                <a:tc>
                  <a:txBody>
                    <a:bodyPr/>
                    <a:lstStyle/>
                    <a:p>
                      <a:pPr algn="ctr" hangingPunct="0">
                        <a:spcBef>
                          <a:spcPts val="680"/>
                        </a:spcBef>
                        <a:spcAft>
                          <a:spcPts val="0"/>
                        </a:spcAft>
                        <a:tabLst>
                          <a:tab pos="228600" algn="l"/>
                          <a:tab pos="457200" algn="l"/>
                          <a:tab pos="685800" algn="l"/>
                          <a:tab pos="914400" algn="l"/>
                        </a:tabLst>
                      </a:pPr>
                      <a:r>
                        <a:rPr lang="en-CA" sz="1400">
                          <a:effectLst/>
                        </a:rPr>
                        <a:t>Class B</a:t>
                      </a:r>
                      <a:endParaRPr lang="zh-CN" sz="14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1400" dirty="0">
                          <a:effectLst/>
                        </a:rPr>
                        <a:t>−1.0%</a:t>
                      </a:r>
                      <a:endParaRPr lang="zh-CN" sz="1400" dirty="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dirty="0">
                          <a:effectLst/>
                        </a:rPr>
                        <a:t>−0.7%</a:t>
                      </a:r>
                      <a:endParaRPr lang="zh-CN" sz="1400" dirty="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a:effectLst/>
                        </a:rPr>
                        <a:t>−2.0%</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a:effectLst/>
                        </a:rPr>
                        <a:t>−1.7%</a:t>
                      </a:r>
                      <a:endParaRPr lang="zh-CN" sz="1400">
                        <a:effectLst/>
                        <a:latin typeface="Times New Roman"/>
                        <a:ea typeface="宋体"/>
                      </a:endParaRPr>
                    </a:p>
                  </a:txBody>
                  <a:tcPr marL="68580" marR="68580" marT="0" marB="0" anchor="b"/>
                </a:tc>
              </a:tr>
              <a:tr h="320036">
                <a:tc>
                  <a:txBody>
                    <a:bodyPr/>
                    <a:lstStyle/>
                    <a:p>
                      <a:pPr algn="ctr" hangingPunct="0">
                        <a:spcBef>
                          <a:spcPts val="680"/>
                        </a:spcBef>
                        <a:spcAft>
                          <a:spcPts val="0"/>
                        </a:spcAft>
                        <a:tabLst>
                          <a:tab pos="228600" algn="l"/>
                          <a:tab pos="457200" algn="l"/>
                          <a:tab pos="685800" algn="l"/>
                          <a:tab pos="914400" algn="l"/>
                        </a:tabLst>
                      </a:pPr>
                      <a:r>
                        <a:rPr lang="en-CA" sz="1400">
                          <a:effectLst/>
                        </a:rPr>
                        <a:t>Class C</a:t>
                      </a:r>
                      <a:endParaRPr lang="zh-CN" sz="14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1400">
                          <a:effectLst/>
                        </a:rPr>
                        <a:t>−1.4%</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dirty="0">
                          <a:effectLst/>
                        </a:rPr>
                        <a:t>−0.9%</a:t>
                      </a:r>
                      <a:endParaRPr lang="zh-CN" sz="1400" dirty="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a:effectLst/>
                        </a:rPr>
                        <a:t>−2.0%</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a:effectLst/>
                        </a:rPr>
                        <a:t>−1.6%</a:t>
                      </a:r>
                      <a:endParaRPr lang="zh-CN" sz="1400">
                        <a:effectLst/>
                        <a:latin typeface="Times New Roman"/>
                        <a:ea typeface="宋体"/>
                      </a:endParaRPr>
                    </a:p>
                  </a:txBody>
                  <a:tcPr marL="68580" marR="68580" marT="0" marB="0" anchor="b"/>
                </a:tc>
              </a:tr>
              <a:tr h="320036">
                <a:tc>
                  <a:txBody>
                    <a:bodyPr/>
                    <a:lstStyle/>
                    <a:p>
                      <a:pPr algn="ctr" hangingPunct="0">
                        <a:spcBef>
                          <a:spcPts val="680"/>
                        </a:spcBef>
                        <a:spcAft>
                          <a:spcPts val="0"/>
                        </a:spcAft>
                        <a:tabLst>
                          <a:tab pos="228600" algn="l"/>
                          <a:tab pos="457200" algn="l"/>
                          <a:tab pos="685800" algn="l"/>
                          <a:tab pos="914400" algn="l"/>
                        </a:tabLst>
                      </a:pPr>
                      <a:r>
                        <a:rPr lang="en-CA" sz="1400">
                          <a:effectLst/>
                        </a:rPr>
                        <a:t>Class D</a:t>
                      </a:r>
                      <a:endParaRPr lang="zh-CN" sz="14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1400">
                          <a:effectLst/>
                        </a:rPr>
                        <a:t>−0.9%</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dirty="0">
                          <a:effectLst/>
                        </a:rPr>
                        <a:t>−0.5%</a:t>
                      </a:r>
                      <a:endParaRPr lang="zh-CN" sz="1400" dirty="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a:effectLst/>
                        </a:rPr>
                        <a:t>−1.4%</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a:effectLst/>
                        </a:rPr>
                        <a:t>−1.1%</a:t>
                      </a:r>
                      <a:endParaRPr lang="zh-CN" sz="1400">
                        <a:effectLst/>
                        <a:latin typeface="Times New Roman"/>
                        <a:ea typeface="宋体"/>
                      </a:endParaRPr>
                    </a:p>
                  </a:txBody>
                  <a:tcPr marL="68580" marR="68580" marT="0" marB="0" anchor="b"/>
                </a:tc>
              </a:tr>
              <a:tr h="320036">
                <a:tc>
                  <a:txBody>
                    <a:bodyPr/>
                    <a:lstStyle/>
                    <a:p>
                      <a:pPr algn="ctr" hangingPunct="0">
                        <a:spcBef>
                          <a:spcPts val="680"/>
                        </a:spcBef>
                        <a:spcAft>
                          <a:spcPts val="0"/>
                        </a:spcAft>
                        <a:tabLst>
                          <a:tab pos="228600" algn="l"/>
                          <a:tab pos="457200" algn="l"/>
                          <a:tab pos="685800" algn="l"/>
                          <a:tab pos="914400" algn="l"/>
                        </a:tabLst>
                      </a:pPr>
                      <a:r>
                        <a:rPr lang="en-CA" sz="1400">
                          <a:effectLst/>
                        </a:rPr>
                        <a:t>Class E</a:t>
                      </a:r>
                      <a:endParaRPr lang="zh-CN" sz="14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1400">
                          <a:effectLst/>
                        </a:rPr>
                        <a:t> </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dirty="0">
                          <a:effectLst/>
                        </a:rPr>
                        <a:t> </a:t>
                      </a:r>
                      <a:endParaRPr lang="zh-CN" sz="1400" dirty="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a:effectLst/>
                        </a:rPr>
                        <a:t>−1.4%</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a:effectLst/>
                        </a:rPr>
                        <a:t>−1.1%</a:t>
                      </a:r>
                      <a:endParaRPr lang="zh-CN" sz="1400">
                        <a:effectLst/>
                        <a:latin typeface="Times New Roman"/>
                        <a:ea typeface="宋体"/>
                      </a:endParaRPr>
                    </a:p>
                  </a:txBody>
                  <a:tcPr marL="68580" marR="68580" marT="0" marB="0" anchor="b"/>
                </a:tc>
              </a:tr>
              <a:tr h="320036">
                <a:tc>
                  <a:txBody>
                    <a:bodyPr/>
                    <a:lstStyle/>
                    <a:p>
                      <a:pPr algn="ctr" hangingPunct="0">
                        <a:spcBef>
                          <a:spcPts val="680"/>
                        </a:spcBef>
                        <a:spcAft>
                          <a:spcPts val="0"/>
                        </a:spcAft>
                        <a:tabLst>
                          <a:tab pos="228600" algn="l"/>
                          <a:tab pos="457200" algn="l"/>
                          <a:tab pos="685800" algn="l"/>
                          <a:tab pos="914400" algn="l"/>
                        </a:tabLst>
                      </a:pPr>
                      <a:r>
                        <a:rPr lang="en-CA" sz="1400">
                          <a:effectLst/>
                        </a:rPr>
                        <a:t>Overall</a:t>
                      </a:r>
                      <a:endParaRPr lang="zh-CN" sz="14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1400">
                          <a:effectLst/>
                        </a:rPr>
                        <a:t>−1.1%</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dirty="0">
                          <a:effectLst/>
                        </a:rPr>
                        <a:t>−0.8%</a:t>
                      </a:r>
                      <a:endParaRPr lang="zh-CN" sz="1400" dirty="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dirty="0">
                          <a:effectLst/>
                        </a:rPr>
                        <a:t>−1.8%</a:t>
                      </a:r>
                      <a:endParaRPr lang="zh-CN" sz="1400" dirty="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a:effectLst/>
                        </a:rPr>
                        <a:t>−1.4%</a:t>
                      </a:r>
                      <a:endParaRPr lang="zh-CN" sz="1400">
                        <a:effectLst/>
                        <a:latin typeface="Times New Roman"/>
                        <a:ea typeface="宋体"/>
                      </a:endParaRPr>
                    </a:p>
                  </a:txBody>
                  <a:tcPr marL="68580" marR="68580" marT="0" marB="0" anchor="b"/>
                </a:tc>
              </a:tr>
              <a:tr h="320036">
                <a:tc>
                  <a:txBody>
                    <a:bodyPr/>
                    <a:lstStyle/>
                    <a:p>
                      <a:pPr algn="ctr" hangingPunct="0">
                        <a:spcBef>
                          <a:spcPts val="680"/>
                        </a:spcBef>
                        <a:spcAft>
                          <a:spcPts val="0"/>
                        </a:spcAft>
                        <a:tabLst>
                          <a:tab pos="228600" algn="l"/>
                          <a:tab pos="457200" algn="l"/>
                          <a:tab pos="685800" algn="l"/>
                          <a:tab pos="914400" algn="l"/>
                        </a:tabLst>
                      </a:pPr>
                      <a:r>
                        <a:rPr lang="en-CA" sz="1400">
                          <a:effectLst/>
                        </a:rPr>
                        <a:t>Enc. Time</a:t>
                      </a:r>
                      <a:endParaRPr lang="zh-CN" sz="14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1400">
                          <a:effectLst/>
                        </a:rPr>
                        <a:t>99%</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dirty="0">
                          <a:effectLst/>
                        </a:rPr>
                        <a:t>99%</a:t>
                      </a:r>
                      <a:endParaRPr lang="zh-CN" sz="1400" dirty="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dirty="0">
                          <a:effectLst/>
                        </a:rPr>
                        <a:t>99%</a:t>
                      </a:r>
                      <a:endParaRPr lang="zh-CN" sz="1400" dirty="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a:effectLst/>
                        </a:rPr>
                        <a:t>99%</a:t>
                      </a:r>
                      <a:endParaRPr lang="zh-CN" sz="1400">
                        <a:effectLst/>
                        <a:latin typeface="Times New Roman"/>
                        <a:ea typeface="宋体"/>
                      </a:endParaRPr>
                    </a:p>
                  </a:txBody>
                  <a:tcPr marL="68580" marR="68580" marT="0" marB="0" anchor="b"/>
                </a:tc>
              </a:tr>
              <a:tr h="320036">
                <a:tc>
                  <a:txBody>
                    <a:bodyPr/>
                    <a:lstStyle/>
                    <a:p>
                      <a:pPr algn="ctr" hangingPunct="0">
                        <a:spcBef>
                          <a:spcPts val="680"/>
                        </a:spcBef>
                        <a:spcAft>
                          <a:spcPts val="0"/>
                        </a:spcAft>
                        <a:tabLst>
                          <a:tab pos="228600" algn="l"/>
                          <a:tab pos="457200" algn="l"/>
                          <a:tab pos="685800" algn="l"/>
                          <a:tab pos="914400" algn="l"/>
                        </a:tabLst>
                      </a:pPr>
                      <a:r>
                        <a:rPr lang="en-CA" sz="1400">
                          <a:effectLst/>
                        </a:rPr>
                        <a:t>Dec. Time</a:t>
                      </a:r>
                      <a:endParaRPr lang="zh-CN" sz="14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1400">
                          <a:effectLst/>
                        </a:rPr>
                        <a:t>101%</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a:effectLst/>
                        </a:rPr>
                        <a:t>99%</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dirty="0">
                          <a:effectLst/>
                        </a:rPr>
                        <a:t>101%</a:t>
                      </a:r>
                      <a:endParaRPr lang="zh-CN" sz="1400" dirty="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dirty="0">
                          <a:effectLst/>
                        </a:rPr>
                        <a:t>100%</a:t>
                      </a:r>
                      <a:endParaRPr lang="zh-CN" sz="1400" dirty="0">
                        <a:effectLst/>
                        <a:latin typeface="Times New Roman"/>
                        <a:ea typeface="宋体"/>
                      </a:endParaRPr>
                    </a:p>
                  </a:txBody>
                  <a:tcPr marL="68580" marR="68580" marT="0" marB="0" anchor="b"/>
                </a:tc>
              </a:tr>
            </a:tbl>
          </a:graphicData>
        </a:graphic>
      </p:graphicFrame>
      <p:graphicFrame>
        <p:nvGraphicFramePr>
          <p:cNvPr id="7" name="表格 6"/>
          <p:cNvGraphicFramePr>
            <a:graphicFrameLocks noGrp="1"/>
          </p:cNvGraphicFramePr>
          <p:nvPr>
            <p:extLst>
              <p:ext uri="{D42A27DB-BD31-4B8C-83A1-F6EECF244321}">
                <p14:modId xmlns:p14="http://schemas.microsoft.com/office/powerpoint/2010/main" val="1485114453"/>
              </p:ext>
            </p:extLst>
          </p:nvPr>
        </p:nvGraphicFramePr>
        <p:xfrm>
          <a:off x="4932040" y="2636912"/>
          <a:ext cx="3688451" cy="3200376"/>
        </p:xfrm>
        <a:graphic>
          <a:graphicData uri="http://schemas.openxmlformats.org/drawingml/2006/table">
            <a:tbl>
              <a:tblPr firstRow="1" firstCol="1" bandRow="1">
                <a:tableStyleId>{5C22544A-7EE6-4342-B048-85BDC9FD1C3A}</a:tableStyleId>
              </a:tblPr>
              <a:tblGrid>
                <a:gridCol w="737613"/>
                <a:gridCol w="737613"/>
                <a:gridCol w="737613"/>
                <a:gridCol w="737613"/>
                <a:gridCol w="737999"/>
              </a:tblGrid>
              <a:tr h="320036">
                <a:tc>
                  <a:txBody>
                    <a:bodyPr/>
                    <a:lstStyle/>
                    <a:p>
                      <a:pPr algn="ctr" hangingPunct="0">
                        <a:spcBef>
                          <a:spcPts val="680"/>
                        </a:spcBef>
                        <a:spcAft>
                          <a:spcPts val="0"/>
                        </a:spcAft>
                        <a:tabLst>
                          <a:tab pos="228600" algn="l"/>
                          <a:tab pos="457200" algn="l"/>
                          <a:tab pos="685800" algn="l"/>
                          <a:tab pos="914400" algn="l"/>
                        </a:tabLst>
                      </a:pPr>
                      <a:r>
                        <a:rPr lang="en-CA" sz="1400" dirty="0">
                          <a:effectLst/>
                        </a:rPr>
                        <a:t> </a:t>
                      </a:r>
                      <a:endParaRPr lang="zh-CN" sz="1400" dirty="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1400" dirty="0">
                          <a:effectLst/>
                        </a:rPr>
                        <a:t>RA-Main</a:t>
                      </a:r>
                      <a:endParaRPr lang="zh-CN" sz="1400" dirty="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1400">
                          <a:effectLst/>
                        </a:rPr>
                        <a:t>RA-HE10</a:t>
                      </a:r>
                      <a:endParaRPr lang="zh-CN" sz="14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1400">
                          <a:effectLst/>
                        </a:rPr>
                        <a:t>LD-Main</a:t>
                      </a:r>
                      <a:endParaRPr lang="zh-CN" sz="14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1400">
                          <a:effectLst/>
                        </a:rPr>
                        <a:t>LD-HE10</a:t>
                      </a:r>
                      <a:endParaRPr lang="zh-CN" sz="1400">
                        <a:effectLst/>
                        <a:latin typeface="Times New Roman"/>
                        <a:ea typeface="宋体"/>
                      </a:endParaRPr>
                    </a:p>
                  </a:txBody>
                  <a:tcPr marL="68580" marR="68580" marT="0" marB="0" anchor="ctr"/>
                </a:tc>
              </a:tr>
              <a:tr h="320036">
                <a:tc>
                  <a:txBody>
                    <a:bodyPr/>
                    <a:lstStyle/>
                    <a:p>
                      <a:pPr algn="ctr" hangingPunct="0">
                        <a:spcBef>
                          <a:spcPts val="680"/>
                        </a:spcBef>
                        <a:spcAft>
                          <a:spcPts val="0"/>
                        </a:spcAft>
                        <a:tabLst>
                          <a:tab pos="228600" algn="l"/>
                          <a:tab pos="457200" algn="l"/>
                          <a:tab pos="685800" algn="l"/>
                          <a:tab pos="914400" algn="l"/>
                        </a:tabLst>
                      </a:pPr>
                      <a:r>
                        <a:rPr lang="en-CA" sz="1400">
                          <a:effectLst/>
                        </a:rPr>
                        <a:t>Class A</a:t>
                      </a:r>
                      <a:endParaRPr lang="zh-CN" sz="14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1400" dirty="0">
                          <a:effectLst/>
                        </a:rPr>
                        <a:t>−1.6%</a:t>
                      </a:r>
                      <a:endParaRPr lang="zh-CN" sz="1400" dirty="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dirty="0">
                          <a:effectLst/>
                        </a:rPr>
                        <a:t>−1.3%</a:t>
                      </a:r>
                      <a:endParaRPr lang="zh-CN" sz="1400" dirty="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a:effectLst/>
                        </a:rPr>
                        <a:t> </a:t>
                      </a:r>
                      <a:endParaRPr lang="zh-CN" sz="14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1400">
                          <a:effectLst/>
                        </a:rPr>
                        <a:t> </a:t>
                      </a:r>
                      <a:endParaRPr lang="zh-CN" sz="1400">
                        <a:effectLst/>
                        <a:latin typeface="Times New Roman"/>
                        <a:ea typeface="宋体"/>
                      </a:endParaRPr>
                    </a:p>
                  </a:txBody>
                  <a:tcPr marL="68580" marR="68580" marT="0" marB="0" anchor="ctr"/>
                </a:tc>
              </a:tr>
              <a:tr h="320036">
                <a:tc>
                  <a:txBody>
                    <a:bodyPr/>
                    <a:lstStyle/>
                    <a:p>
                      <a:pPr algn="ctr" hangingPunct="0">
                        <a:spcBef>
                          <a:spcPts val="680"/>
                        </a:spcBef>
                        <a:spcAft>
                          <a:spcPts val="0"/>
                        </a:spcAft>
                        <a:tabLst>
                          <a:tab pos="228600" algn="l"/>
                          <a:tab pos="457200" algn="l"/>
                          <a:tab pos="685800" algn="l"/>
                          <a:tab pos="914400" algn="l"/>
                        </a:tabLst>
                      </a:pPr>
                      <a:r>
                        <a:rPr lang="en-CA" sz="1400">
                          <a:effectLst/>
                        </a:rPr>
                        <a:t>Class B</a:t>
                      </a:r>
                      <a:endParaRPr lang="zh-CN" sz="14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1400">
                          <a:effectLst/>
                        </a:rPr>
                        <a:t>−1.9%</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dirty="0">
                          <a:effectLst/>
                        </a:rPr>
                        <a:t>−1.6%</a:t>
                      </a:r>
                      <a:endParaRPr lang="zh-CN" sz="1400" dirty="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a:effectLst/>
                        </a:rPr>
                        <a:t>−2.0%</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a:effectLst/>
                        </a:rPr>
                        <a:t>−1.8%</a:t>
                      </a:r>
                      <a:endParaRPr lang="zh-CN" sz="1400">
                        <a:effectLst/>
                        <a:latin typeface="Times New Roman"/>
                        <a:ea typeface="宋体"/>
                      </a:endParaRPr>
                    </a:p>
                  </a:txBody>
                  <a:tcPr marL="68580" marR="68580" marT="0" marB="0" anchor="b"/>
                </a:tc>
              </a:tr>
              <a:tr h="320036">
                <a:tc>
                  <a:txBody>
                    <a:bodyPr/>
                    <a:lstStyle/>
                    <a:p>
                      <a:pPr algn="ctr" hangingPunct="0">
                        <a:spcBef>
                          <a:spcPts val="680"/>
                        </a:spcBef>
                        <a:spcAft>
                          <a:spcPts val="0"/>
                        </a:spcAft>
                        <a:tabLst>
                          <a:tab pos="228600" algn="l"/>
                          <a:tab pos="457200" algn="l"/>
                          <a:tab pos="685800" algn="l"/>
                          <a:tab pos="914400" algn="l"/>
                        </a:tabLst>
                      </a:pPr>
                      <a:r>
                        <a:rPr lang="en-CA" sz="1400">
                          <a:effectLst/>
                        </a:rPr>
                        <a:t>Class C</a:t>
                      </a:r>
                      <a:endParaRPr lang="zh-CN" sz="14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1400">
                          <a:effectLst/>
                        </a:rPr>
                        <a:t>−3.0%</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a:effectLst/>
                        </a:rPr>
                        <a:t>−2.9%</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dirty="0">
                          <a:effectLst/>
                        </a:rPr>
                        <a:t>−2.3%</a:t>
                      </a:r>
                      <a:endParaRPr lang="zh-CN" sz="1400" dirty="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a:effectLst/>
                        </a:rPr>
                        <a:t>−2.2%</a:t>
                      </a:r>
                      <a:endParaRPr lang="zh-CN" sz="1400">
                        <a:effectLst/>
                        <a:latin typeface="Times New Roman"/>
                        <a:ea typeface="宋体"/>
                      </a:endParaRPr>
                    </a:p>
                  </a:txBody>
                  <a:tcPr marL="68580" marR="68580" marT="0" marB="0" anchor="b"/>
                </a:tc>
              </a:tr>
              <a:tr h="320036">
                <a:tc>
                  <a:txBody>
                    <a:bodyPr/>
                    <a:lstStyle/>
                    <a:p>
                      <a:pPr algn="ctr" hangingPunct="0">
                        <a:spcBef>
                          <a:spcPts val="680"/>
                        </a:spcBef>
                        <a:spcAft>
                          <a:spcPts val="0"/>
                        </a:spcAft>
                        <a:tabLst>
                          <a:tab pos="228600" algn="l"/>
                          <a:tab pos="457200" algn="l"/>
                          <a:tab pos="685800" algn="l"/>
                          <a:tab pos="914400" algn="l"/>
                        </a:tabLst>
                      </a:pPr>
                      <a:r>
                        <a:rPr lang="en-CA" sz="1400">
                          <a:effectLst/>
                        </a:rPr>
                        <a:t>Class D</a:t>
                      </a:r>
                      <a:endParaRPr lang="zh-CN" sz="14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1400">
                          <a:effectLst/>
                        </a:rPr>
                        <a:t>−2.4%</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a:effectLst/>
                        </a:rPr>
                        <a:t>−2.2%</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dirty="0">
                          <a:effectLst/>
                        </a:rPr>
                        <a:t>−1.9%</a:t>
                      </a:r>
                      <a:endParaRPr lang="zh-CN" sz="1400" dirty="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a:effectLst/>
                        </a:rPr>
                        <a:t>−1.6%</a:t>
                      </a:r>
                      <a:endParaRPr lang="zh-CN" sz="1400">
                        <a:effectLst/>
                        <a:latin typeface="Times New Roman"/>
                        <a:ea typeface="宋体"/>
                      </a:endParaRPr>
                    </a:p>
                  </a:txBody>
                  <a:tcPr marL="68580" marR="68580" marT="0" marB="0" anchor="b"/>
                </a:tc>
              </a:tr>
              <a:tr h="320036">
                <a:tc>
                  <a:txBody>
                    <a:bodyPr/>
                    <a:lstStyle/>
                    <a:p>
                      <a:pPr algn="ctr" hangingPunct="0">
                        <a:spcBef>
                          <a:spcPts val="680"/>
                        </a:spcBef>
                        <a:spcAft>
                          <a:spcPts val="0"/>
                        </a:spcAft>
                        <a:tabLst>
                          <a:tab pos="228600" algn="l"/>
                          <a:tab pos="457200" algn="l"/>
                          <a:tab pos="685800" algn="l"/>
                          <a:tab pos="914400" algn="l"/>
                        </a:tabLst>
                      </a:pPr>
                      <a:r>
                        <a:rPr lang="en-CA" sz="1400">
                          <a:effectLst/>
                        </a:rPr>
                        <a:t>Class E</a:t>
                      </a:r>
                      <a:endParaRPr lang="zh-CN" sz="14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1400">
                          <a:effectLst/>
                        </a:rPr>
                        <a:t> </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a:effectLst/>
                        </a:rPr>
                        <a:t> </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dirty="0">
                          <a:effectLst/>
                        </a:rPr>
                        <a:t>−3.4%</a:t>
                      </a:r>
                      <a:endParaRPr lang="zh-CN" sz="1400" dirty="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a:effectLst/>
                        </a:rPr>
                        <a:t>−3.5%</a:t>
                      </a:r>
                      <a:endParaRPr lang="zh-CN" sz="1400">
                        <a:effectLst/>
                        <a:latin typeface="Times New Roman"/>
                        <a:ea typeface="宋体"/>
                      </a:endParaRPr>
                    </a:p>
                  </a:txBody>
                  <a:tcPr marL="68580" marR="68580" marT="0" marB="0" anchor="b"/>
                </a:tc>
              </a:tr>
              <a:tr h="320036">
                <a:tc>
                  <a:txBody>
                    <a:bodyPr/>
                    <a:lstStyle/>
                    <a:p>
                      <a:pPr algn="ctr" hangingPunct="0">
                        <a:spcBef>
                          <a:spcPts val="680"/>
                        </a:spcBef>
                        <a:spcAft>
                          <a:spcPts val="0"/>
                        </a:spcAft>
                        <a:tabLst>
                          <a:tab pos="228600" algn="l"/>
                          <a:tab pos="457200" algn="l"/>
                          <a:tab pos="685800" algn="l"/>
                          <a:tab pos="914400" algn="l"/>
                        </a:tabLst>
                      </a:pPr>
                      <a:r>
                        <a:rPr lang="en-CA" sz="1400">
                          <a:effectLst/>
                        </a:rPr>
                        <a:t>Overall</a:t>
                      </a:r>
                      <a:endParaRPr lang="zh-CN" sz="14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1400">
                          <a:effectLst/>
                        </a:rPr>
                        <a:t>−2.2%</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a:effectLst/>
                        </a:rPr>
                        <a:t>−2.0%</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dirty="0">
                          <a:effectLst/>
                        </a:rPr>
                        <a:t>−2.3%</a:t>
                      </a:r>
                      <a:endParaRPr lang="zh-CN" sz="1400" dirty="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a:effectLst/>
                        </a:rPr>
                        <a:t>−2.2%</a:t>
                      </a:r>
                      <a:endParaRPr lang="zh-CN" sz="1400">
                        <a:effectLst/>
                        <a:latin typeface="Times New Roman"/>
                        <a:ea typeface="宋体"/>
                      </a:endParaRPr>
                    </a:p>
                  </a:txBody>
                  <a:tcPr marL="68580" marR="68580" marT="0" marB="0" anchor="b"/>
                </a:tc>
              </a:tr>
              <a:tr h="320036">
                <a:tc>
                  <a:txBody>
                    <a:bodyPr/>
                    <a:lstStyle/>
                    <a:p>
                      <a:pPr algn="ctr" hangingPunct="0">
                        <a:spcBef>
                          <a:spcPts val="680"/>
                        </a:spcBef>
                        <a:spcAft>
                          <a:spcPts val="0"/>
                        </a:spcAft>
                        <a:tabLst>
                          <a:tab pos="228600" algn="l"/>
                          <a:tab pos="457200" algn="l"/>
                          <a:tab pos="685800" algn="l"/>
                          <a:tab pos="914400" algn="l"/>
                        </a:tabLst>
                      </a:pPr>
                      <a:r>
                        <a:rPr lang="en-CA" sz="1400">
                          <a:effectLst/>
                        </a:rPr>
                        <a:t>Enc. Time</a:t>
                      </a:r>
                      <a:endParaRPr lang="zh-CN" sz="14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1400">
                          <a:effectLst/>
                        </a:rPr>
                        <a:t>99%</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a:effectLst/>
                        </a:rPr>
                        <a:t>99%</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dirty="0">
                          <a:effectLst/>
                        </a:rPr>
                        <a:t>99%</a:t>
                      </a:r>
                      <a:endParaRPr lang="zh-CN" sz="1400" dirty="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a:effectLst/>
                        </a:rPr>
                        <a:t>99%</a:t>
                      </a:r>
                      <a:endParaRPr lang="zh-CN" sz="1400">
                        <a:effectLst/>
                        <a:latin typeface="Times New Roman"/>
                        <a:ea typeface="宋体"/>
                      </a:endParaRPr>
                    </a:p>
                  </a:txBody>
                  <a:tcPr marL="68580" marR="68580" marT="0" marB="0" anchor="b"/>
                </a:tc>
              </a:tr>
              <a:tr h="320036">
                <a:tc>
                  <a:txBody>
                    <a:bodyPr/>
                    <a:lstStyle/>
                    <a:p>
                      <a:pPr algn="ctr" hangingPunct="0">
                        <a:spcBef>
                          <a:spcPts val="680"/>
                        </a:spcBef>
                        <a:spcAft>
                          <a:spcPts val="0"/>
                        </a:spcAft>
                        <a:tabLst>
                          <a:tab pos="228600" algn="l"/>
                          <a:tab pos="457200" algn="l"/>
                          <a:tab pos="685800" algn="l"/>
                          <a:tab pos="914400" algn="l"/>
                        </a:tabLst>
                      </a:pPr>
                      <a:r>
                        <a:rPr lang="en-CA" sz="1400">
                          <a:effectLst/>
                        </a:rPr>
                        <a:t>Dec. Time</a:t>
                      </a:r>
                      <a:endParaRPr lang="zh-CN" sz="14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1400">
                          <a:effectLst/>
                        </a:rPr>
                        <a:t>100%</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a:effectLst/>
                        </a:rPr>
                        <a:t>99%</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dirty="0">
                          <a:effectLst/>
                        </a:rPr>
                        <a:t>101%</a:t>
                      </a:r>
                      <a:endParaRPr lang="zh-CN" sz="1400" dirty="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1400" dirty="0">
                          <a:effectLst/>
                        </a:rPr>
                        <a:t>100%</a:t>
                      </a:r>
                      <a:endParaRPr lang="zh-CN" sz="1400" dirty="0">
                        <a:effectLst/>
                        <a:latin typeface="Times New Roman"/>
                        <a:ea typeface="宋体"/>
                      </a:endParaRPr>
                    </a:p>
                  </a:txBody>
                  <a:tcPr marL="68580" marR="68580" marT="0" marB="0" anchor="b"/>
                </a:tc>
              </a:tr>
            </a:tbl>
          </a:graphicData>
        </a:graphic>
      </p:graphicFrame>
      <p:sp>
        <p:nvSpPr>
          <p:cNvPr id="8" name="TextBox 7"/>
          <p:cNvSpPr txBox="1"/>
          <p:nvPr/>
        </p:nvSpPr>
        <p:spPr>
          <a:xfrm>
            <a:off x="683568" y="5928803"/>
            <a:ext cx="7920880" cy="646331"/>
          </a:xfrm>
          <a:prstGeom prst="rect">
            <a:avLst/>
          </a:prstGeom>
          <a:noFill/>
        </p:spPr>
        <p:txBody>
          <a:bodyPr wrap="square" rtlCol="0">
            <a:spAutoFit/>
          </a:bodyPr>
          <a:lstStyle/>
          <a:p>
            <a:r>
              <a:rPr lang="en-CA" altLang="zh-CN" dirty="0" smtClean="0"/>
              <a:t>Adaptive QP was proposed in JCTVC-G382, non-normative part.</a:t>
            </a:r>
          </a:p>
          <a:p>
            <a:r>
              <a:rPr lang="en-CA" altLang="zh-CN" dirty="0" smtClean="0"/>
              <a:t>Proposed method can work well with adaptive QP.</a:t>
            </a:r>
            <a:endParaRPr lang="zh-CN" altLang="en-US" dirty="0"/>
          </a:p>
        </p:txBody>
      </p:sp>
    </p:spTree>
    <p:extLst>
      <p:ext uri="{BB962C8B-B14F-4D97-AF65-F5344CB8AC3E}">
        <p14:creationId xmlns:p14="http://schemas.microsoft.com/office/powerpoint/2010/main" val="41961636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r>
              <a:rPr lang="en-US" altLang="zh-CN" dirty="0" smtClean="0"/>
              <a:t>Conclusion</a:t>
            </a:r>
            <a:endParaRPr lang="zh-CN" altLang="en-US" dirty="0"/>
          </a:p>
        </p:txBody>
      </p:sp>
      <p:sp>
        <p:nvSpPr>
          <p:cNvPr id="6" name="内容占位符 5"/>
          <p:cNvSpPr>
            <a:spLocks noGrp="1"/>
          </p:cNvSpPr>
          <p:nvPr>
            <p:ph idx="1"/>
          </p:nvPr>
        </p:nvSpPr>
        <p:spPr/>
        <p:txBody>
          <a:bodyPr>
            <a:normAutofit fontScale="92500" lnSpcReduction="10000"/>
          </a:bodyPr>
          <a:lstStyle/>
          <a:p>
            <a:r>
              <a:rPr lang="en-US" altLang="zh-CN" dirty="0" smtClean="0"/>
              <a:t>New QP-lambda </a:t>
            </a:r>
            <a:r>
              <a:rPr lang="en-US" altLang="zh-CN" dirty="0" smtClean="0"/>
              <a:t>function improves </a:t>
            </a:r>
            <a:r>
              <a:rPr lang="en-US" altLang="zh-CN" dirty="0" smtClean="0"/>
              <a:t>HEVC common test condition performance without increasing complexity</a:t>
            </a:r>
          </a:p>
          <a:p>
            <a:r>
              <a:rPr lang="en-US" altLang="zh-CN" dirty="0" smtClean="0"/>
              <a:t>Easy to implement (about 10 lines code besides the lines reading and setting parameters)</a:t>
            </a:r>
          </a:p>
          <a:p>
            <a:r>
              <a:rPr lang="en-US" altLang="zh-CN" dirty="0" smtClean="0"/>
              <a:t>Alternative method for multiple-QP optimization</a:t>
            </a:r>
          </a:p>
          <a:p>
            <a:r>
              <a:rPr lang="en-US" altLang="zh-CN" dirty="0" smtClean="0"/>
              <a:t>Better start point for multiple-QP </a:t>
            </a:r>
            <a:r>
              <a:rPr lang="en-US" altLang="zh-CN" dirty="0" smtClean="0"/>
              <a:t>optimization</a:t>
            </a:r>
          </a:p>
          <a:p>
            <a:r>
              <a:rPr lang="en-US" altLang="zh-CN" dirty="0" smtClean="0"/>
              <a:t>The current QP setting </a:t>
            </a:r>
            <a:r>
              <a:rPr lang="en-US" altLang="zh-CN" dirty="0" smtClean="0"/>
              <a:t>is not optimal when lambda has been </a:t>
            </a:r>
            <a:r>
              <a:rPr lang="en-US" altLang="zh-CN" dirty="0"/>
              <a:t>modified manually</a:t>
            </a:r>
            <a:endParaRPr lang="en-US" altLang="zh-CN" dirty="0" smtClean="0"/>
          </a:p>
        </p:txBody>
      </p:sp>
    </p:spTree>
    <p:extLst>
      <p:ext uri="{BB962C8B-B14F-4D97-AF65-F5344CB8AC3E}">
        <p14:creationId xmlns:p14="http://schemas.microsoft.com/office/powerpoint/2010/main" val="14919350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Outline </a:t>
            </a:r>
            <a:endParaRPr lang="zh-CN" altLang="en-US" dirty="0"/>
          </a:p>
        </p:txBody>
      </p:sp>
      <p:sp>
        <p:nvSpPr>
          <p:cNvPr id="3" name="内容占位符 2"/>
          <p:cNvSpPr>
            <a:spLocks noGrp="1"/>
          </p:cNvSpPr>
          <p:nvPr>
            <p:ph idx="1"/>
          </p:nvPr>
        </p:nvSpPr>
        <p:spPr/>
        <p:txBody>
          <a:bodyPr/>
          <a:lstStyle/>
          <a:p>
            <a:r>
              <a:rPr lang="en-US" altLang="zh-CN" dirty="0" smtClean="0"/>
              <a:t>Tune QP-lambda </a:t>
            </a:r>
            <a:r>
              <a:rPr lang="en-US" altLang="zh-CN" dirty="0" smtClean="0"/>
              <a:t>function in </a:t>
            </a:r>
            <a:r>
              <a:rPr lang="en-US" altLang="zh-CN" dirty="0" smtClean="0"/>
              <a:t>HEVC</a:t>
            </a:r>
          </a:p>
          <a:p>
            <a:r>
              <a:rPr lang="en-US" altLang="zh-CN" dirty="0" smtClean="0"/>
              <a:t>Apply this QP-lambda </a:t>
            </a:r>
            <a:r>
              <a:rPr lang="en-US" altLang="zh-CN" dirty="0"/>
              <a:t>function to </a:t>
            </a:r>
            <a:r>
              <a:rPr lang="en-US" altLang="zh-CN" dirty="0" smtClean="0"/>
              <a:t>HEVC</a:t>
            </a:r>
          </a:p>
          <a:p>
            <a:r>
              <a:rPr lang="en-US" altLang="zh-CN" dirty="0" smtClean="0"/>
              <a:t>1.4%~1.8% Y bit saving without increasing the encoding/decoding time</a:t>
            </a:r>
          </a:p>
          <a:p>
            <a:pPr lvl="1"/>
            <a:r>
              <a:rPr lang="en-US" altLang="zh-CN" dirty="0" smtClean="0"/>
              <a:t>Bit saving for U and V is larger</a:t>
            </a:r>
          </a:p>
          <a:p>
            <a:r>
              <a:rPr lang="en-US" altLang="zh-CN" dirty="0" smtClean="0"/>
              <a:t>QP-fixed encoding</a:t>
            </a:r>
            <a:endParaRPr lang="zh-CN" altLang="en-US" dirty="0"/>
          </a:p>
        </p:txBody>
      </p:sp>
    </p:spTree>
    <p:extLst>
      <p:ext uri="{BB962C8B-B14F-4D97-AF65-F5344CB8AC3E}">
        <p14:creationId xmlns:p14="http://schemas.microsoft.com/office/powerpoint/2010/main" val="20341479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QP-lambda function in HEVC</a:t>
            </a:r>
            <a:endParaRPr lang="zh-CN" altLang="en-US"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5" name="对象 4"/>
          <p:cNvGraphicFramePr>
            <a:graphicFrameLocks noChangeAspect="1"/>
          </p:cNvGraphicFramePr>
          <p:nvPr>
            <p:extLst>
              <p:ext uri="{D42A27DB-BD31-4B8C-83A1-F6EECF244321}">
                <p14:modId xmlns:p14="http://schemas.microsoft.com/office/powerpoint/2010/main" val="2514713428"/>
              </p:ext>
            </p:extLst>
          </p:nvPr>
        </p:nvGraphicFramePr>
        <p:xfrm>
          <a:off x="899592" y="1772816"/>
          <a:ext cx="5256584" cy="608994"/>
        </p:xfrm>
        <a:graphic>
          <a:graphicData uri="http://schemas.openxmlformats.org/presentationml/2006/ole">
            <mc:AlternateContent xmlns:mc="http://schemas.openxmlformats.org/markup-compatibility/2006">
              <mc:Choice xmlns:v="urn:schemas-microsoft-com:vml" Requires="v">
                <p:oleObj spid="_x0000_s6148" name="公式" r:id="rId3" imgW="1561422" imgH="177723" progId="Equation.3">
                  <p:embed/>
                </p:oleObj>
              </mc:Choice>
              <mc:Fallback>
                <p:oleObj name="公式" r:id="rId3" imgW="1561422" imgH="177723"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9592" y="1772816"/>
                        <a:ext cx="5256584" cy="608994"/>
                      </a:xfrm>
                      <a:prstGeom prst="rect">
                        <a:avLst/>
                      </a:prstGeom>
                      <a:noFill/>
                    </p:spPr>
                  </p:pic>
                </p:oleObj>
              </mc:Fallback>
            </mc:AlternateContent>
          </a:graphicData>
        </a:graphic>
      </p:graphicFrame>
      <p:pic>
        <p:nvPicPr>
          <p:cNvPr id="5123"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55676" y="2257954"/>
            <a:ext cx="5832648" cy="42408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747616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dirty="0" smtClean="0"/>
              <a:t>Apply </a:t>
            </a:r>
            <a:r>
              <a:rPr lang="en-US" altLang="zh-CN" dirty="0" smtClean="0"/>
              <a:t>new QP-lambda function to </a:t>
            </a:r>
            <a:r>
              <a:rPr lang="en-US" altLang="zh-CN" dirty="0" smtClean="0"/>
              <a:t>HEVC</a:t>
            </a:r>
            <a:endParaRPr lang="zh-CN" altLang="en-US" dirty="0"/>
          </a:p>
        </p:txBody>
      </p:sp>
      <p:sp>
        <p:nvSpPr>
          <p:cNvPr id="3" name="内容占位符 2"/>
          <p:cNvSpPr>
            <a:spLocks noGrp="1"/>
          </p:cNvSpPr>
          <p:nvPr>
            <p:ph idx="1"/>
          </p:nvPr>
        </p:nvSpPr>
        <p:spPr/>
        <p:txBody>
          <a:bodyPr/>
          <a:lstStyle/>
          <a:p>
            <a:r>
              <a:rPr lang="en-US" altLang="zh-CN" dirty="0" smtClean="0"/>
              <a:t>Method 1: keep original QP setting, and use new QP-lambda relationship to determine lambda</a:t>
            </a:r>
          </a:p>
          <a:p>
            <a:r>
              <a:rPr lang="en-US" altLang="zh-CN" dirty="0" smtClean="0"/>
              <a:t>Method 2: keep original lambda setting, and use new QP-lambda relationship to determine QP</a:t>
            </a:r>
            <a:endParaRPr lang="zh-CN" altLang="en-US" dirty="0"/>
          </a:p>
        </p:txBody>
      </p:sp>
    </p:spTree>
    <p:extLst>
      <p:ext uri="{BB962C8B-B14F-4D97-AF65-F5344CB8AC3E}">
        <p14:creationId xmlns:p14="http://schemas.microsoft.com/office/powerpoint/2010/main" val="9882679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dirty="0" smtClean="0"/>
              <a:t>QP and lambda impact on bit allocation</a:t>
            </a:r>
            <a:endParaRPr lang="zh-CN" altLang="en-US" dirty="0"/>
          </a:p>
        </p:txBody>
      </p:sp>
      <p:sp>
        <p:nvSpPr>
          <p:cNvPr id="3" name="内容占位符 2"/>
          <p:cNvSpPr>
            <a:spLocks noGrp="1"/>
          </p:cNvSpPr>
          <p:nvPr>
            <p:ph idx="1"/>
          </p:nvPr>
        </p:nvSpPr>
        <p:spPr/>
        <p:txBody>
          <a:bodyPr/>
          <a:lstStyle/>
          <a:p>
            <a:r>
              <a:rPr lang="en-US" altLang="zh-CN" dirty="0" smtClean="0"/>
              <a:t>Lambda is not only determined by QP, but also refined according to coding structure</a:t>
            </a:r>
          </a:p>
          <a:p>
            <a:r>
              <a:rPr lang="en-US" altLang="zh-CN" dirty="0" smtClean="0"/>
              <a:t>Lambda is more important on bit allocation</a:t>
            </a:r>
          </a:p>
          <a:p>
            <a:pPr lvl="1"/>
            <a:r>
              <a:rPr lang="en-US" altLang="zh-CN" dirty="0" smtClean="0"/>
              <a:t>114% (RA-Main) and 77% (LB-Main) bitrate variation vs. 3% (RA-Main) and 3% (LB-Main) bitrate variation</a:t>
            </a:r>
          </a:p>
          <a:p>
            <a:r>
              <a:rPr lang="en-US" altLang="zh-CN" dirty="0" smtClean="0"/>
              <a:t>We choose method 2</a:t>
            </a:r>
            <a:endParaRPr lang="zh-CN" altLang="en-US" dirty="0"/>
          </a:p>
        </p:txBody>
      </p:sp>
    </p:spTree>
    <p:extLst>
      <p:ext uri="{BB962C8B-B14F-4D97-AF65-F5344CB8AC3E}">
        <p14:creationId xmlns:p14="http://schemas.microsoft.com/office/powerpoint/2010/main" val="24723750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dirty="0" smtClean="0"/>
              <a:t>Retune QP-lambda </a:t>
            </a:r>
            <a:r>
              <a:rPr lang="en-US" altLang="zh-CN" dirty="0" smtClean="0"/>
              <a:t>function</a:t>
            </a:r>
            <a:endParaRPr lang="zh-CN" altLang="en-US" dirty="0"/>
          </a:p>
        </p:txBody>
      </p:sp>
      <p:sp>
        <p:nvSpPr>
          <p:cNvPr id="3" name="内容占位符 2"/>
          <p:cNvSpPr>
            <a:spLocks noGrp="1"/>
          </p:cNvSpPr>
          <p:nvPr>
            <p:ph idx="1"/>
          </p:nvPr>
        </p:nvSpPr>
        <p:spPr/>
        <p:txBody>
          <a:bodyPr/>
          <a:lstStyle/>
          <a:p>
            <a:r>
              <a:rPr lang="en-US" altLang="zh-CN" dirty="0" smtClean="0"/>
              <a:t>QP for intra picture: 22, 25, 28, 31, 34, 37, 40</a:t>
            </a:r>
          </a:p>
          <a:p>
            <a:r>
              <a:rPr lang="en-US" altLang="zh-CN" dirty="0" smtClean="0"/>
              <a:t>Lambda values used in the experiments</a:t>
            </a:r>
            <a:endParaRPr lang="zh-CN" altLang="en-US" dirty="0"/>
          </a:p>
        </p:txBody>
      </p:sp>
      <p:graphicFrame>
        <p:nvGraphicFramePr>
          <p:cNvPr id="4" name="表格 3"/>
          <p:cNvGraphicFramePr>
            <a:graphicFrameLocks noGrp="1"/>
          </p:cNvGraphicFramePr>
          <p:nvPr>
            <p:extLst>
              <p:ext uri="{D42A27DB-BD31-4B8C-83A1-F6EECF244321}">
                <p14:modId xmlns:p14="http://schemas.microsoft.com/office/powerpoint/2010/main" val="3218296649"/>
              </p:ext>
            </p:extLst>
          </p:nvPr>
        </p:nvGraphicFramePr>
        <p:xfrm>
          <a:off x="457200" y="3024983"/>
          <a:ext cx="8363268" cy="3140320"/>
        </p:xfrm>
        <a:graphic>
          <a:graphicData uri="http://schemas.openxmlformats.org/drawingml/2006/table">
            <a:tbl>
              <a:tblPr firstRow="1" firstCol="1" bandRow="1">
                <a:tableStyleId>{5C22544A-7EE6-4342-B048-85BDC9FD1C3A}</a:tableStyleId>
              </a:tblPr>
              <a:tblGrid>
                <a:gridCol w="696939"/>
                <a:gridCol w="696939"/>
                <a:gridCol w="696939"/>
                <a:gridCol w="696939"/>
                <a:gridCol w="696939"/>
                <a:gridCol w="696939"/>
                <a:gridCol w="696939"/>
                <a:gridCol w="696939"/>
                <a:gridCol w="696939"/>
                <a:gridCol w="696939"/>
                <a:gridCol w="696939"/>
                <a:gridCol w="696939"/>
              </a:tblGrid>
              <a:tr h="314032">
                <a:tc>
                  <a:txBody>
                    <a:bodyPr/>
                    <a:lstStyle/>
                    <a:p>
                      <a:pPr algn="ctr" hangingPunct="0">
                        <a:spcBef>
                          <a:spcPts val="680"/>
                        </a:spcBef>
                        <a:spcAft>
                          <a:spcPts val="0"/>
                        </a:spcAft>
                        <a:tabLst>
                          <a:tab pos="228600" algn="l"/>
                          <a:tab pos="457200" algn="l"/>
                          <a:tab pos="685800" algn="l"/>
                          <a:tab pos="914400" algn="l"/>
                        </a:tabLst>
                      </a:pPr>
                      <a:r>
                        <a:rPr lang="en-CA" sz="1400">
                          <a:effectLst/>
                        </a:rPr>
                        <a:t> </a:t>
                      </a:r>
                      <a:endParaRPr lang="zh-CN" sz="1400">
                        <a:effectLst/>
                        <a:latin typeface="Times New Roman"/>
                        <a:ea typeface="宋体"/>
                      </a:endParaRPr>
                    </a:p>
                  </a:txBody>
                  <a:tcPr marL="68580" marR="68580" marT="0" marB="0"/>
                </a:tc>
                <a:tc gridSpan="11">
                  <a:txBody>
                    <a:bodyPr/>
                    <a:lstStyle/>
                    <a:p>
                      <a:pPr algn="ctr" hangingPunct="0">
                        <a:spcBef>
                          <a:spcPts val="680"/>
                        </a:spcBef>
                        <a:spcAft>
                          <a:spcPts val="0"/>
                        </a:spcAft>
                        <a:tabLst>
                          <a:tab pos="228600" algn="l"/>
                          <a:tab pos="457200" algn="l"/>
                          <a:tab pos="685800" algn="l"/>
                          <a:tab pos="914400" algn="l"/>
                        </a:tabLst>
                      </a:pPr>
                      <a:r>
                        <a:rPr lang="en-CA" sz="1400">
                          <a:effectLst/>
                        </a:rPr>
                        <a:t>Lambda values</a:t>
                      </a:r>
                      <a:endParaRPr lang="zh-CN" sz="1400">
                        <a:effectLst/>
                        <a:latin typeface="Times New Roman"/>
                        <a:ea typeface="宋体"/>
                      </a:endParaRPr>
                    </a:p>
                  </a:txBody>
                  <a:tcPr marL="68580" marR="68580" marT="0" marB="0"/>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314032">
                <a:tc>
                  <a:txBody>
                    <a:bodyPr/>
                    <a:lstStyle/>
                    <a:p>
                      <a:pPr algn="ctr" hangingPunct="0">
                        <a:spcBef>
                          <a:spcPts val="680"/>
                        </a:spcBef>
                        <a:spcAft>
                          <a:spcPts val="0"/>
                        </a:spcAft>
                        <a:tabLst>
                          <a:tab pos="228600" algn="l"/>
                          <a:tab pos="457200" algn="l"/>
                          <a:tab pos="685800" algn="l"/>
                          <a:tab pos="914400" algn="l"/>
                        </a:tabLst>
                      </a:pPr>
                      <a:r>
                        <a:rPr lang="en-CA" sz="1400">
                          <a:effectLst/>
                        </a:rPr>
                        <a:t> </a:t>
                      </a:r>
                      <a:endParaRPr lang="zh-CN" sz="1400">
                        <a:effectLst/>
                        <a:latin typeface="Times New Roman"/>
                        <a:ea typeface="宋体"/>
                      </a:endParaRPr>
                    </a:p>
                  </a:txBody>
                  <a:tcPr marL="68580" marR="68580" marT="0" marB="0"/>
                </a:tc>
                <a:tc gridSpan="5">
                  <a:txBody>
                    <a:bodyPr/>
                    <a:lstStyle/>
                    <a:p>
                      <a:pPr algn="ctr" hangingPunct="0">
                        <a:spcBef>
                          <a:spcPts val="680"/>
                        </a:spcBef>
                        <a:spcAft>
                          <a:spcPts val="0"/>
                        </a:spcAft>
                        <a:tabLst>
                          <a:tab pos="228600" algn="l"/>
                          <a:tab pos="457200" algn="l"/>
                          <a:tab pos="685800" algn="l"/>
                          <a:tab pos="914400" algn="l"/>
                        </a:tabLst>
                      </a:pPr>
                      <a:r>
                        <a:rPr lang="en-CA" sz="1400">
                          <a:effectLst/>
                        </a:rPr>
                        <a:t>Random Access</a:t>
                      </a:r>
                      <a:endParaRPr lang="zh-CN" sz="1400">
                        <a:effectLst/>
                        <a:latin typeface="Times New Roman"/>
                        <a:ea typeface="宋体"/>
                      </a:endParaRPr>
                    </a:p>
                  </a:txBody>
                  <a:tcPr marL="68580" marR="68580" marT="0" marB="0"/>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gridSpan="4">
                  <a:txBody>
                    <a:bodyPr/>
                    <a:lstStyle/>
                    <a:p>
                      <a:pPr algn="ctr" hangingPunct="0">
                        <a:spcBef>
                          <a:spcPts val="680"/>
                        </a:spcBef>
                        <a:spcAft>
                          <a:spcPts val="0"/>
                        </a:spcAft>
                        <a:tabLst>
                          <a:tab pos="228600" algn="l"/>
                          <a:tab pos="457200" algn="l"/>
                          <a:tab pos="685800" algn="l"/>
                          <a:tab pos="914400" algn="l"/>
                        </a:tabLst>
                      </a:pPr>
                      <a:r>
                        <a:rPr lang="en-CA" sz="1400">
                          <a:effectLst/>
                        </a:rPr>
                        <a:t>Low Delay</a:t>
                      </a:r>
                      <a:endParaRPr lang="zh-CN" sz="1400">
                        <a:effectLst/>
                        <a:latin typeface="Times New Roman"/>
                        <a:ea typeface="宋体"/>
                      </a:endParaRPr>
                    </a:p>
                  </a:txBody>
                  <a:tcPr marL="68580" marR="68580" marT="0" marB="0"/>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gridSpan="2">
                  <a:txBody>
                    <a:bodyPr/>
                    <a:lstStyle/>
                    <a:p>
                      <a:pPr algn="ctr" hangingPunct="0">
                        <a:spcBef>
                          <a:spcPts val="680"/>
                        </a:spcBef>
                        <a:spcAft>
                          <a:spcPts val="0"/>
                        </a:spcAft>
                        <a:tabLst>
                          <a:tab pos="228600" algn="l"/>
                          <a:tab pos="457200" algn="l"/>
                          <a:tab pos="685800" algn="l"/>
                          <a:tab pos="914400" algn="l"/>
                        </a:tabLst>
                      </a:pPr>
                      <a:r>
                        <a:rPr lang="en-CA" sz="1400">
                          <a:effectLst/>
                        </a:rPr>
                        <a:t>IBBB (Flat QP)</a:t>
                      </a:r>
                      <a:endParaRPr lang="zh-CN" sz="1400">
                        <a:effectLst/>
                        <a:latin typeface="Times New Roman"/>
                        <a:ea typeface="宋体"/>
                      </a:endParaRPr>
                    </a:p>
                  </a:txBody>
                  <a:tcPr marL="68580" marR="68580" marT="0" marB="0"/>
                </a:tc>
                <a:tc hMerge="1">
                  <a:txBody>
                    <a:bodyPr/>
                    <a:lstStyle/>
                    <a:p>
                      <a:endParaRPr lang="zh-CN" altLang="en-US"/>
                    </a:p>
                  </a:txBody>
                  <a:tcPr/>
                </a:tc>
              </a:tr>
              <a:tr h="314032">
                <a:tc>
                  <a:txBody>
                    <a:bodyPr/>
                    <a:lstStyle/>
                    <a:p>
                      <a:pPr algn="ctr" hangingPunct="0">
                        <a:spcBef>
                          <a:spcPts val="680"/>
                        </a:spcBef>
                        <a:spcAft>
                          <a:spcPts val="0"/>
                        </a:spcAft>
                        <a:tabLst>
                          <a:tab pos="228600" algn="l"/>
                          <a:tab pos="457200" algn="l"/>
                          <a:tab pos="685800" algn="l"/>
                          <a:tab pos="914400" algn="l"/>
                        </a:tabLst>
                      </a:pPr>
                      <a:r>
                        <a:rPr lang="en-CA" sz="1400">
                          <a:effectLst/>
                        </a:rPr>
                        <a:t>QP</a:t>
                      </a:r>
                      <a:r>
                        <a:rPr lang="en-CA" sz="1400" baseline="-25000">
                          <a:effectLst/>
                        </a:rPr>
                        <a:t>i</a:t>
                      </a:r>
                      <a:endParaRPr lang="zh-CN" sz="1400">
                        <a:effectLst/>
                        <a:latin typeface="Times New Roman"/>
                        <a:ea typeface="宋体"/>
                      </a:endParaRPr>
                    </a:p>
                  </a:txBody>
                  <a:tcPr marL="68580" marR="68580" marT="0" marB="0"/>
                </a:tc>
                <a:tc>
                  <a:txBody>
                    <a:bodyPr/>
                    <a:lstStyle/>
                    <a:p>
                      <a:pPr algn="ctr" hangingPunct="0">
                        <a:spcBef>
                          <a:spcPts val="680"/>
                        </a:spcBef>
                        <a:spcAft>
                          <a:spcPts val="0"/>
                        </a:spcAft>
                        <a:tabLst>
                          <a:tab pos="228600" algn="l"/>
                          <a:tab pos="457200" algn="l"/>
                          <a:tab pos="685800" algn="l"/>
                          <a:tab pos="914400" algn="l"/>
                        </a:tabLst>
                      </a:pPr>
                      <a:r>
                        <a:rPr lang="en-CA" sz="1400">
                          <a:effectLst/>
                        </a:rPr>
                        <a:t>I</a:t>
                      </a:r>
                      <a:endParaRPr lang="zh-CN" sz="1400">
                        <a:effectLst/>
                        <a:latin typeface="Times New Roman"/>
                        <a:ea typeface="宋体"/>
                      </a:endParaRPr>
                    </a:p>
                  </a:txBody>
                  <a:tcPr marL="68580" marR="68580" marT="0" marB="0"/>
                </a:tc>
                <a:tc>
                  <a:txBody>
                    <a:bodyPr/>
                    <a:lstStyle/>
                    <a:p>
                      <a:pPr algn="ctr" hangingPunct="0">
                        <a:spcBef>
                          <a:spcPts val="680"/>
                        </a:spcBef>
                        <a:spcAft>
                          <a:spcPts val="0"/>
                        </a:spcAft>
                        <a:tabLst>
                          <a:tab pos="228600" algn="l"/>
                          <a:tab pos="457200" algn="l"/>
                          <a:tab pos="685800" algn="l"/>
                          <a:tab pos="914400" algn="l"/>
                        </a:tabLst>
                      </a:pPr>
                      <a:r>
                        <a:rPr lang="en-CA" sz="1400">
                          <a:effectLst/>
                        </a:rPr>
                        <a:t>L0</a:t>
                      </a:r>
                      <a:endParaRPr lang="zh-CN" sz="1400">
                        <a:effectLst/>
                        <a:latin typeface="Times New Roman"/>
                        <a:ea typeface="宋体"/>
                      </a:endParaRPr>
                    </a:p>
                  </a:txBody>
                  <a:tcPr marL="68580" marR="68580" marT="0" marB="0"/>
                </a:tc>
                <a:tc>
                  <a:txBody>
                    <a:bodyPr/>
                    <a:lstStyle/>
                    <a:p>
                      <a:pPr algn="ctr" hangingPunct="0">
                        <a:spcBef>
                          <a:spcPts val="680"/>
                        </a:spcBef>
                        <a:spcAft>
                          <a:spcPts val="0"/>
                        </a:spcAft>
                        <a:tabLst>
                          <a:tab pos="228600" algn="l"/>
                          <a:tab pos="457200" algn="l"/>
                          <a:tab pos="685800" algn="l"/>
                          <a:tab pos="914400" algn="l"/>
                        </a:tabLst>
                      </a:pPr>
                      <a:r>
                        <a:rPr lang="en-CA" sz="1400">
                          <a:effectLst/>
                        </a:rPr>
                        <a:t>L1</a:t>
                      </a:r>
                      <a:endParaRPr lang="zh-CN" sz="1400">
                        <a:effectLst/>
                        <a:latin typeface="Times New Roman"/>
                        <a:ea typeface="宋体"/>
                      </a:endParaRPr>
                    </a:p>
                  </a:txBody>
                  <a:tcPr marL="68580" marR="68580" marT="0" marB="0"/>
                </a:tc>
                <a:tc>
                  <a:txBody>
                    <a:bodyPr/>
                    <a:lstStyle/>
                    <a:p>
                      <a:pPr algn="ctr" hangingPunct="0">
                        <a:spcBef>
                          <a:spcPts val="680"/>
                        </a:spcBef>
                        <a:spcAft>
                          <a:spcPts val="0"/>
                        </a:spcAft>
                        <a:tabLst>
                          <a:tab pos="228600" algn="l"/>
                          <a:tab pos="457200" algn="l"/>
                          <a:tab pos="685800" algn="l"/>
                          <a:tab pos="914400" algn="l"/>
                        </a:tabLst>
                      </a:pPr>
                      <a:r>
                        <a:rPr lang="en-CA" sz="1400">
                          <a:effectLst/>
                        </a:rPr>
                        <a:t>L2</a:t>
                      </a:r>
                      <a:endParaRPr lang="zh-CN" sz="1400">
                        <a:effectLst/>
                        <a:latin typeface="Times New Roman"/>
                        <a:ea typeface="宋体"/>
                      </a:endParaRPr>
                    </a:p>
                  </a:txBody>
                  <a:tcPr marL="68580" marR="68580" marT="0" marB="0"/>
                </a:tc>
                <a:tc>
                  <a:txBody>
                    <a:bodyPr/>
                    <a:lstStyle/>
                    <a:p>
                      <a:pPr algn="ctr" hangingPunct="0">
                        <a:spcBef>
                          <a:spcPts val="680"/>
                        </a:spcBef>
                        <a:spcAft>
                          <a:spcPts val="0"/>
                        </a:spcAft>
                        <a:tabLst>
                          <a:tab pos="228600" algn="l"/>
                          <a:tab pos="457200" algn="l"/>
                          <a:tab pos="685800" algn="l"/>
                          <a:tab pos="914400" algn="l"/>
                        </a:tabLst>
                      </a:pPr>
                      <a:r>
                        <a:rPr lang="en-CA" sz="1400">
                          <a:effectLst/>
                        </a:rPr>
                        <a:t>L3</a:t>
                      </a:r>
                      <a:endParaRPr lang="zh-CN" sz="1400">
                        <a:effectLst/>
                        <a:latin typeface="Times New Roman"/>
                        <a:ea typeface="宋体"/>
                      </a:endParaRPr>
                    </a:p>
                  </a:txBody>
                  <a:tcPr marL="68580" marR="68580" marT="0" marB="0"/>
                </a:tc>
                <a:tc>
                  <a:txBody>
                    <a:bodyPr/>
                    <a:lstStyle/>
                    <a:p>
                      <a:pPr algn="ctr" hangingPunct="0">
                        <a:spcBef>
                          <a:spcPts val="680"/>
                        </a:spcBef>
                        <a:spcAft>
                          <a:spcPts val="0"/>
                        </a:spcAft>
                        <a:tabLst>
                          <a:tab pos="228600" algn="l"/>
                          <a:tab pos="457200" algn="l"/>
                          <a:tab pos="685800" algn="l"/>
                          <a:tab pos="914400" algn="l"/>
                        </a:tabLst>
                      </a:pPr>
                      <a:r>
                        <a:rPr lang="en-CA" sz="1400">
                          <a:effectLst/>
                        </a:rPr>
                        <a:t>I</a:t>
                      </a:r>
                      <a:endParaRPr lang="zh-CN" sz="1400">
                        <a:effectLst/>
                        <a:latin typeface="Times New Roman"/>
                        <a:ea typeface="宋体"/>
                      </a:endParaRPr>
                    </a:p>
                  </a:txBody>
                  <a:tcPr marL="68580" marR="68580" marT="0" marB="0"/>
                </a:tc>
                <a:tc>
                  <a:txBody>
                    <a:bodyPr/>
                    <a:lstStyle/>
                    <a:p>
                      <a:pPr algn="ctr" hangingPunct="0">
                        <a:spcBef>
                          <a:spcPts val="680"/>
                        </a:spcBef>
                        <a:spcAft>
                          <a:spcPts val="0"/>
                        </a:spcAft>
                        <a:tabLst>
                          <a:tab pos="228600" algn="l"/>
                          <a:tab pos="457200" algn="l"/>
                          <a:tab pos="685800" algn="l"/>
                          <a:tab pos="914400" algn="l"/>
                        </a:tabLst>
                      </a:pPr>
                      <a:r>
                        <a:rPr lang="en-CA" sz="1400">
                          <a:effectLst/>
                        </a:rPr>
                        <a:t>L0</a:t>
                      </a:r>
                      <a:endParaRPr lang="zh-CN" sz="1400">
                        <a:effectLst/>
                        <a:latin typeface="Times New Roman"/>
                        <a:ea typeface="宋体"/>
                      </a:endParaRPr>
                    </a:p>
                  </a:txBody>
                  <a:tcPr marL="68580" marR="68580" marT="0" marB="0"/>
                </a:tc>
                <a:tc>
                  <a:txBody>
                    <a:bodyPr/>
                    <a:lstStyle/>
                    <a:p>
                      <a:pPr algn="ctr" hangingPunct="0">
                        <a:spcBef>
                          <a:spcPts val="680"/>
                        </a:spcBef>
                        <a:spcAft>
                          <a:spcPts val="0"/>
                        </a:spcAft>
                        <a:tabLst>
                          <a:tab pos="228600" algn="l"/>
                          <a:tab pos="457200" algn="l"/>
                          <a:tab pos="685800" algn="l"/>
                          <a:tab pos="914400" algn="l"/>
                        </a:tabLst>
                      </a:pPr>
                      <a:r>
                        <a:rPr lang="en-CA" sz="1400">
                          <a:effectLst/>
                        </a:rPr>
                        <a:t>L1</a:t>
                      </a:r>
                      <a:endParaRPr lang="zh-CN" sz="1400">
                        <a:effectLst/>
                        <a:latin typeface="Times New Roman"/>
                        <a:ea typeface="宋体"/>
                      </a:endParaRPr>
                    </a:p>
                  </a:txBody>
                  <a:tcPr marL="68580" marR="68580" marT="0" marB="0"/>
                </a:tc>
                <a:tc>
                  <a:txBody>
                    <a:bodyPr/>
                    <a:lstStyle/>
                    <a:p>
                      <a:pPr algn="ctr" hangingPunct="0">
                        <a:spcBef>
                          <a:spcPts val="680"/>
                        </a:spcBef>
                        <a:spcAft>
                          <a:spcPts val="0"/>
                        </a:spcAft>
                        <a:tabLst>
                          <a:tab pos="228600" algn="l"/>
                          <a:tab pos="457200" algn="l"/>
                          <a:tab pos="685800" algn="l"/>
                          <a:tab pos="914400" algn="l"/>
                        </a:tabLst>
                      </a:pPr>
                      <a:r>
                        <a:rPr lang="en-CA" sz="1400">
                          <a:effectLst/>
                        </a:rPr>
                        <a:t>L2</a:t>
                      </a:r>
                      <a:endParaRPr lang="zh-CN" sz="1400">
                        <a:effectLst/>
                        <a:latin typeface="Times New Roman"/>
                        <a:ea typeface="宋体"/>
                      </a:endParaRPr>
                    </a:p>
                  </a:txBody>
                  <a:tcPr marL="68580" marR="68580" marT="0" marB="0"/>
                </a:tc>
                <a:tc>
                  <a:txBody>
                    <a:bodyPr/>
                    <a:lstStyle/>
                    <a:p>
                      <a:pPr algn="ctr" hangingPunct="0">
                        <a:spcBef>
                          <a:spcPts val="680"/>
                        </a:spcBef>
                        <a:spcAft>
                          <a:spcPts val="0"/>
                        </a:spcAft>
                        <a:tabLst>
                          <a:tab pos="228600" algn="l"/>
                          <a:tab pos="457200" algn="l"/>
                          <a:tab pos="685800" algn="l"/>
                          <a:tab pos="914400" algn="l"/>
                        </a:tabLst>
                      </a:pPr>
                      <a:r>
                        <a:rPr lang="en-CA" sz="1400">
                          <a:effectLst/>
                        </a:rPr>
                        <a:t>I</a:t>
                      </a:r>
                      <a:endParaRPr lang="zh-CN" sz="1400">
                        <a:effectLst/>
                        <a:latin typeface="Times New Roman"/>
                        <a:ea typeface="宋体"/>
                      </a:endParaRPr>
                    </a:p>
                  </a:txBody>
                  <a:tcPr marL="68580" marR="68580" marT="0" marB="0"/>
                </a:tc>
                <a:tc>
                  <a:txBody>
                    <a:bodyPr/>
                    <a:lstStyle/>
                    <a:p>
                      <a:pPr algn="ctr" hangingPunct="0">
                        <a:spcBef>
                          <a:spcPts val="680"/>
                        </a:spcBef>
                        <a:spcAft>
                          <a:spcPts val="0"/>
                        </a:spcAft>
                        <a:tabLst>
                          <a:tab pos="228600" algn="l"/>
                          <a:tab pos="457200" algn="l"/>
                          <a:tab pos="685800" algn="l"/>
                          <a:tab pos="914400" algn="l"/>
                        </a:tabLst>
                      </a:pPr>
                      <a:r>
                        <a:rPr lang="en-CA" sz="1400">
                          <a:effectLst/>
                        </a:rPr>
                        <a:t>B</a:t>
                      </a:r>
                      <a:endParaRPr lang="zh-CN" sz="1400">
                        <a:effectLst/>
                        <a:latin typeface="Times New Roman"/>
                        <a:ea typeface="宋体"/>
                      </a:endParaRPr>
                    </a:p>
                  </a:txBody>
                  <a:tcPr marL="68580" marR="68580" marT="0" marB="0"/>
                </a:tc>
              </a:tr>
              <a:tr h="314032">
                <a:tc>
                  <a:txBody>
                    <a:bodyPr/>
                    <a:lstStyle/>
                    <a:p>
                      <a:pPr algn="ctr" hangingPunct="0">
                        <a:spcBef>
                          <a:spcPts val="680"/>
                        </a:spcBef>
                        <a:spcAft>
                          <a:spcPts val="0"/>
                        </a:spcAft>
                        <a:tabLst>
                          <a:tab pos="228600" algn="l"/>
                          <a:tab pos="457200" algn="l"/>
                          <a:tab pos="685800" algn="l"/>
                          <a:tab pos="914400" algn="l"/>
                        </a:tabLst>
                      </a:pPr>
                      <a:r>
                        <a:rPr lang="en-US" sz="1400">
                          <a:effectLst/>
                        </a:rPr>
                        <a:t>22</a:t>
                      </a:r>
                      <a:endParaRPr lang="zh-CN" sz="14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US" sz="1400">
                          <a:effectLst/>
                        </a:rPr>
                        <a:t>3.7</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5.6</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11.3</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15.4</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40.3</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4.9</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7.3</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14.8</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20.2</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5.7</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5.9</a:t>
                      </a:r>
                      <a:endParaRPr lang="zh-CN" sz="1400">
                        <a:effectLst/>
                        <a:latin typeface="Times New Roman"/>
                        <a:ea typeface="宋体"/>
                      </a:endParaRPr>
                    </a:p>
                  </a:txBody>
                  <a:tcPr marL="68580" marR="68580" marT="0" marB="0" anchor="b"/>
                </a:tc>
              </a:tr>
              <a:tr h="314032">
                <a:tc>
                  <a:txBody>
                    <a:bodyPr/>
                    <a:lstStyle/>
                    <a:p>
                      <a:pPr algn="ctr" hangingPunct="0">
                        <a:spcBef>
                          <a:spcPts val="680"/>
                        </a:spcBef>
                        <a:spcAft>
                          <a:spcPts val="0"/>
                        </a:spcAft>
                        <a:tabLst>
                          <a:tab pos="228600" algn="l"/>
                          <a:tab pos="457200" algn="l"/>
                          <a:tab pos="685800" algn="l"/>
                          <a:tab pos="914400" algn="l"/>
                        </a:tabLst>
                      </a:pPr>
                      <a:r>
                        <a:rPr lang="en-US" sz="1400">
                          <a:effectLst/>
                        </a:rPr>
                        <a:t>25</a:t>
                      </a:r>
                      <a:endParaRPr lang="zh-CN" sz="14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US" sz="1400">
                          <a:effectLst/>
                        </a:rPr>
                        <a:t>7.5</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11.2</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28.3</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38.0</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97.9</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9.8</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14.7</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37.0</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49.7</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11.5</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11.7</a:t>
                      </a:r>
                      <a:endParaRPr lang="zh-CN" sz="1400">
                        <a:effectLst/>
                        <a:latin typeface="Times New Roman"/>
                        <a:ea typeface="宋体"/>
                      </a:endParaRPr>
                    </a:p>
                  </a:txBody>
                  <a:tcPr marL="68580" marR="68580" marT="0" marB="0" anchor="b"/>
                </a:tc>
              </a:tr>
              <a:tr h="314032">
                <a:tc>
                  <a:txBody>
                    <a:bodyPr/>
                    <a:lstStyle/>
                    <a:p>
                      <a:pPr algn="ctr" hangingPunct="0">
                        <a:spcBef>
                          <a:spcPts val="680"/>
                        </a:spcBef>
                        <a:spcAft>
                          <a:spcPts val="0"/>
                        </a:spcAft>
                        <a:tabLst>
                          <a:tab pos="228600" algn="l"/>
                          <a:tab pos="457200" algn="l"/>
                          <a:tab pos="685800" algn="l"/>
                          <a:tab pos="914400" algn="l"/>
                        </a:tabLst>
                      </a:pPr>
                      <a:r>
                        <a:rPr lang="en-US" sz="1400">
                          <a:effectLst/>
                        </a:rPr>
                        <a:t>28</a:t>
                      </a:r>
                      <a:endParaRPr lang="zh-CN" sz="14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US" sz="1400">
                          <a:effectLst/>
                        </a:rPr>
                        <a:t>14.9</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22.5</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67.9</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90.3</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230.3</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19.5</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29.4</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88.8</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118.1</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23.0</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23.5</a:t>
                      </a:r>
                      <a:endParaRPr lang="zh-CN" sz="1400">
                        <a:effectLst/>
                        <a:latin typeface="Times New Roman"/>
                        <a:ea typeface="宋体"/>
                      </a:endParaRPr>
                    </a:p>
                  </a:txBody>
                  <a:tcPr marL="68580" marR="68580" marT="0" marB="0" anchor="b"/>
                </a:tc>
              </a:tr>
              <a:tr h="314032">
                <a:tc>
                  <a:txBody>
                    <a:bodyPr/>
                    <a:lstStyle/>
                    <a:p>
                      <a:pPr algn="ctr" hangingPunct="0">
                        <a:spcBef>
                          <a:spcPts val="680"/>
                        </a:spcBef>
                        <a:spcAft>
                          <a:spcPts val="0"/>
                        </a:spcAft>
                        <a:tabLst>
                          <a:tab pos="228600" algn="l"/>
                          <a:tab pos="457200" algn="l"/>
                          <a:tab pos="685800" algn="l"/>
                          <a:tab pos="914400" algn="l"/>
                        </a:tabLst>
                      </a:pPr>
                      <a:r>
                        <a:rPr lang="en-US" sz="1400">
                          <a:effectLst/>
                        </a:rPr>
                        <a:t>31</a:t>
                      </a:r>
                      <a:endParaRPr lang="zh-CN" sz="14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US" sz="1400">
                          <a:effectLst/>
                        </a:rPr>
                        <a:t>29.9</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44.9</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158.4</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209.1</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529.6</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39.1</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58.7</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207.2</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273.4</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46.0</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47.0</a:t>
                      </a:r>
                      <a:endParaRPr lang="zh-CN" sz="1400">
                        <a:effectLst/>
                        <a:latin typeface="Times New Roman"/>
                        <a:ea typeface="宋体"/>
                      </a:endParaRPr>
                    </a:p>
                  </a:txBody>
                  <a:tcPr marL="68580" marR="68580" marT="0" marB="0" anchor="b"/>
                </a:tc>
              </a:tr>
              <a:tr h="314032">
                <a:tc>
                  <a:txBody>
                    <a:bodyPr/>
                    <a:lstStyle/>
                    <a:p>
                      <a:pPr algn="ctr" hangingPunct="0">
                        <a:spcBef>
                          <a:spcPts val="680"/>
                        </a:spcBef>
                        <a:spcAft>
                          <a:spcPts val="0"/>
                        </a:spcAft>
                        <a:tabLst>
                          <a:tab pos="228600" algn="l"/>
                          <a:tab pos="457200" algn="l"/>
                          <a:tab pos="685800" algn="l"/>
                          <a:tab pos="914400" algn="l"/>
                        </a:tabLst>
                      </a:pPr>
                      <a:r>
                        <a:rPr lang="en-US" sz="1400">
                          <a:effectLst/>
                        </a:rPr>
                        <a:t>34</a:t>
                      </a:r>
                      <a:endParaRPr lang="zh-CN" sz="14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US" sz="1400">
                          <a:effectLst/>
                        </a:rPr>
                        <a:t>59.8</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89.8</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362.1</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456.2</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1105.3</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78.1</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117.4</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473.5</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596.6</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91.9</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94.0</a:t>
                      </a:r>
                      <a:endParaRPr lang="zh-CN" sz="1400">
                        <a:effectLst/>
                        <a:latin typeface="Times New Roman"/>
                        <a:ea typeface="宋体"/>
                      </a:endParaRPr>
                    </a:p>
                  </a:txBody>
                  <a:tcPr marL="68580" marR="68580" marT="0" marB="0" anchor="b"/>
                </a:tc>
              </a:tr>
              <a:tr h="314032">
                <a:tc>
                  <a:txBody>
                    <a:bodyPr/>
                    <a:lstStyle/>
                    <a:p>
                      <a:pPr algn="ctr" hangingPunct="0">
                        <a:spcBef>
                          <a:spcPts val="680"/>
                        </a:spcBef>
                        <a:spcAft>
                          <a:spcPts val="0"/>
                        </a:spcAft>
                        <a:tabLst>
                          <a:tab pos="228600" algn="l"/>
                          <a:tab pos="457200" algn="l"/>
                          <a:tab pos="685800" algn="l"/>
                          <a:tab pos="914400" algn="l"/>
                        </a:tabLst>
                      </a:pPr>
                      <a:r>
                        <a:rPr lang="en-US" sz="1400">
                          <a:effectLst/>
                        </a:rPr>
                        <a:t>37</a:t>
                      </a:r>
                      <a:endParaRPr lang="zh-CN" sz="14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US" sz="1400">
                          <a:effectLst/>
                        </a:rPr>
                        <a:t>119.5</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179.6</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724.2</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912.4</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2210.7</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156.3</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234.9</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947.0</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1193.1</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183.8</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187.9</a:t>
                      </a:r>
                      <a:endParaRPr lang="zh-CN" sz="1400">
                        <a:effectLst/>
                        <a:latin typeface="Times New Roman"/>
                        <a:ea typeface="宋体"/>
                      </a:endParaRPr>
                    </a:p>
                  </a:txBody>
                  <a:tcPr marL="68580" marR="68580" marT="0" marB="0" anchor="b"/>
                </a:tc>
              </a:tr>
              <a:tr h="314032">
                <a:tc>
                  <a:txBody>
                    <a:bodyPr/>
                    <a:lstStyle/>
                    <a:p>
                      <a:pPr algn="ctr" hangingPunct="0">
                        <a:spcBef>
                          <a:spcPts val="680"/>
                        </a:spcBef>
                        <a:spcAft>
                          <a:spcPts val="0"/>
                        </a:spcAft>
                        <a:tabLst>
                          <a:tab pos="228600" algn="l"/>
                          <a:tab pos="457200" algn="l"/>
                          <a:tab pos="685800" algn="l"/>
                          <a:tab pos="914400" algn="l"/>
                        </a:tabLst>
                      </a:pPr>
                      <a:r>
                        <a:rPr lang="en-US" sz="1400">
                          <a:effectLst/>
                        </a:rPr>
                        <a:t>40</a:t>
                      </a:r>
                      <a:endParaRPr lang="zh-CN" sz="14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US" sz="1400">
                          <a:effectLst/>
                        </a:rPr>
                        <a:t>239.0</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359.2</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1448.4</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1824.8</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4421.4</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312.5</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469.8</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1894.0</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2386.3</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a:effectLst/>
                        </a:rPr>
                        <a:t>367.7</a:t>
                      </a:r>
                      <a:endParaRPr lang="zh-CN" sz="1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400" dirty="0">
                          <a:effectLst/>
                        </a:rPr>
                        <a:t>375.8</a:t>
                      </a:r>
                      <a:endParaRPr lang="zh-CN" sz="1400" dirty="0">
                        <a:effectLst/>
                        <a:latin typeface="Times New Roman"/>
                        <a:ea typeface="宋体"/>
                      </a:endParaRPr>
                    </a:p>
                  </a:txBody>
                  <a:tcPr marL="68580" marR="68580" marT="0" marB="0" anchor="b"/>
                </a:tc>
              </a:tr>
            </a:tbl>
          </a:graphicData>
        </a:graphic>
      </p:graphicFrame>
    </p:spTree>
    <p:extLst>
      <p:ext uri="{BB962C8B-B14F-4D97-AF65-F5344CB8AC3E}">
        <p14:creationId xmlns:p14="http://schemas.microsoft.com/office/powerpoint/2010/main" val="33384703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99792" y="188640"/>
            <a:ext cx="3672408" cy="63164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211972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QP setting</a:t>
            </a:r>
            <a:endParaRPr lang="zh-CN" altLang="en-US" dirty="0"/>
          </a:p>
        </p:txBody>
      </p:sp>
      <p:sp>
        <p:nvSpPr>
          <p:cNvPr id="5" name="内容占位符 4"/>
          <p:cNvSpPr>
            <a:spLocks noGrp="1"/>
          </p:cNvSpPr>
          <p:nvPr>
            <p:ph sz="half" idx="1"/>
          </p:nvPr>
        </p:nvSpPr>
        <p:spPr/>
        <p:txBody>
          <a:bodyPr/>
          <a:lstStyle/>
          <a:p>
            <a:r>
              <a:rPr lang="en-US" altLang="zh-CN" dirty="0" smtClean="0"/>
              <a:t>Original HM-6.0 QP setting</a:t>
            </a:r>
            <a:endParaRPr lang="zh-CN" altLang="en-US" dirty="0"/>
          </a:p>
        </p:txBody>
      </p:sp>
      <p:sp>
        <p:nvSpPr>
          <p:cNvPr id="6" name="内容占位符 5"/>
          <p:cNvSpPr>
            <a:spLocks noGrp="1"/>
          </p:cNvSpPr>
          <p:nvPr>
            <p:ph sz="half" idx="2"/>
          </p:nvPr>
        </p:nvSpPr>
        <p:spPr/>
        <p:txBody>
          <a:bodyPr/>
          <a:lstStyle/>
          <a:p>
            <a:r>
              <a:rPr lang="en-US" altLang="zh-CN" dirty="0" smtClean="0"/>
              <a:t>Refined QP setting</a:t>
            </a:r>
            <a:endParaRPr lang="zh-CN" altLang="en-US" dirty="0"/>
          </a:p>
        </p:txBody>
      </p:sp>
      <p:graphicFrame>
        <p:nvGraphicFramePr>
          <p:cNvPr id="9" name="表格 8"/>
          <p:cNvGraphicFramePr>
            <a:graphicFrameLocks noGrp="1"/>
          </p:cNvGraphicFramePr>
          <p:nvPr>
            <p:extLst>
              <p:ext uri="{D42A27DB-BD31-4B8C-83A1-F6EECF244321}">
                <p14:modId xmlns:p14="http://schemas.microsoft.com/office/powerpoint/2010/main" val="1999702748"/>
              </p:ext>
            </p:extLst>
          </p:nvPr>
        </p:nvGraphicFramePr>
        <p:xfrm>
          <a:off x="251520" y="2636912"/>
          <a:ext cx="4186800" cy="2127254"/>
        </p:xfrm>
        <a:graphic>
          <a:graphicData uri="http://schemas.openxmlformats.org/drawingml/2006/table">
            <a:tbl>
              <a:tblPr firstRow="1" firstCol="1" bandRow="1">
                <a:tableStyleId>{5C22544A-7EE6-4342-B048-85BDC9FD1C3A}</a:tableStyleId>
              </a:tblPr>
              <a:tblGrid>
                <a:gridCol w="418680"/>
                <a:gridCol w="418680"/>
                <a:gridCol w="418680"/>
                <a:gridCol w="418680"/>
                <a:gridCol w="418680"/>
                <a:gridCol w="418680"/>
                <a:gridCol w="418680"/>
                <a:gridCol w="418680"/>
                <a:gridCol w="418680"/>
                <a:gridCol w="418680"/>
              </a:tblGrid>
              <a:tr h="288886">
                <a:tc>
                  <a:txBody>
                    <a:bodyPr/>
                    <a:lstStyle/>
                    <a:p>
                      <a:pPr algn="ctr" hangingPunct="0">
                        <a:spcBef>
                          <a:spcPts val="680"/>
                        </a:spcBef>
                        <a:spcAft>
                          <a:spcPts val="0"/>
                        </a:spcAft>
                        <a:tabLst>
                          <a:tab pos="228600" algn="l"/>
                          <a:tab pos="457200" algn="l"/>
                          <a:tab pos="685800" algn="l"/>
                          <a:tab pos="914400" algn="l"/>
                        </a:tabLst>
                      </a:pPr>
                      <a:r>
                        <a:rPr lang="en-CA" sz="1600" dirty="0">
                          <a:effectLst/>
                        </a:rPr>
                        <a:t> </a:t>
                      </a:r>
                      <a:endParaRPr lang="zh-CN" sz="1600" dirty="0">
                        <a:effectLst/>
                        <a:latin typeface="Times New Roman"/>
                        <a:ea typeface="宋体"/>
                      </a:endParaRPr>
                    </a:p>
                  </a:txBody>
                  <a:tcPr marL="68580" marR="68580" marT="0" marB="0"/>
                </a:tc>
                <a:tc gridSpan="9">
                  <a:txBody>
                    <a:bodyPr/>
                    <a:lstStyle/>
                    <a:p>
                      <a:pPr algn="ctr" hangingPunct="0">
                        <a:spcBef>
                          <a:spcPts val="680"/>
                        </a:spcBef>
                        <a:spcAft>
                          <a:spcPts val="0"/>
                        </a:spcAft>
                        <a:tabLst>
                          <a:tab pos="228600" algn="l"/>
                          <a:tab pos="457200" algn="l"/>
                          <a:tab pos="685800" algn="l"/>
                          <a:tab pos="914400" algn="l"/>
                        </a:tabLst>
                      </a:pPr>
                      <a:r>
                        <a:rPr lang="en-CA" sz="1600">
                          <a:effectLst/>
                        </a:rPr>
                        <a:t>QP</a:t>
                      </a:r>
                      <a:endParaRPr lang="zh-CN" sz="1600">
                        <a:effectLst/>
                        <a:latin typeface="Times New Roman"/>
                        <a:ea typeface="宋体"/>
                      </a:endParaRPr>
                    </a:p>
                  </a:txBody>
                  <a:tcPr marL="68580" marR="68580" marT="0" marB="0"/>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288886">
                <a:tc>
                  <a:txBody>
                    <a:bodyPr/>
                    <a:lstStyle/>
                    <a:p>
                      <a:pPr algn="ctr" hangingPunct="0">
                        <a:spcBef>
                          <a:spcPts val="680"/>
                        </a:spcBef>
                        <a:spcAft>
                          <a:spcPts val="0"/>
                        </a:spcAft>
                        <a:tabLst>
                          <a:tab pos="228600" algn="l"/>
                          <a:tab pos="457200" algn="l"/>
                          <a:tab pos="685800" algn="l"/>
                          <a:tab pos="914400" algn="l"/>
                        </a:tabLst>
                      </a:pPr>
                      <a:r>
                        <a:rPr lang="en-CA" sz="1600">
                          <a:effectLst/>
                        </a:rPr>
                        <a:t> </a:t>
                      </a:r>
                      <a:endParaRPr lang="zh-CN" sz="1600">
                        <a:effectLst/>
                        <a:latin typeface="Times New Roman"/>
                        <a:ea typeface="宋体"/>
                      </a:endParaRPr>
                    </a:p>
                  </a:txBody>
                  <a:tcPr marL="68580" marR="68580" marT="0" marB="0"/>
                </a:tc>
                <a:tc gridSpan="5">
                  <a:txBody>
                    <a:bodyPr/>
                    <a:lstStyle/>
                    <a:p>
                      <a:pPr algn="ctr" hangingPunct="0">
                        <a:spcBef>
                          <a:spcPts val="680"/>
                        </a:spcBef>
                        <a:spcAft>
                          <a:spcPts val="0"/>
                        </a:spcAft>
                        <a:tabLst>
                          <a:tab pos="228600" algn="l"/>
                          <a:tab pos="457200" algn="l"/>
                          <a:tab pos="685800" algn="l"/>
                          <a:tab pos="914400" algn="l"/>
                        </a:tabLst>
                      </a:pPr>
                      <a:r>
                        <a:rPr lang="en-CA" sz="1600">
                          <a:effectLst/>
                        </a:rPr>
                        <a:t>Random Access</a:t>
                      </a:r>
                      <a:endParaRPr lang="zh-CN" sz="1600">
                        <a:effectLst/>
                        <a:latin typeface="Times New Roman"/>
                        <a:ea typeface="宋体"/>
                      </a:endParaRPr>
                    </a:p>
                  </a:txBody>
                  <a:tcPr marL="68580" marR="68580" marT="0" marB="0"/>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gridSpan="4">
                  <a:txBody>
                    <a:bodyPr/>
                    <a:lstStyle/>
                    <a:p>
                      <a:pPr algn="ctr" hangingPunct="0">
                        <a:spcBef>
                          <a:spcPts val="680"/>
                        </a:spcBef>
                        <a:spcAft>
                          <a:spcPts val="0"/>
                        </a:spcAft>
                        <a:tabLst>
                          <a:tab pos="228600" algn="l"/>
                          <a:tab pos="457200" algn="l"/>
                          <a:tab pos="685800" algn="l"/>
                          <a:tab pos="914400" algn="l"/>
                        </a:tabLst>
                      </a:pPr>
                      <a:r>
                        <a:rPr lang="en-CA" sz="1600">
                          <a:effectLst/>
                        </a:rPr>
                        <a:t>Low Delay B</a:t>
                      </a:r>
                      <a:endParaRPr lang="zh-CN" sz="1600">
                        <a:effectLst/>
                        <a:latin typeface="Times New Roman"/>
                        <a:ea typeface="宋体"/>
                      </a:endParaRPr>
                    </a:p>
                  </a:txBody>
                  <a:tcPr marL="68580" marR="68580" marT="0" marB="0"/>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288886">
                <a:tc>
                  <a:txBody>
                    <a:bodyPr/>
                    <a:lstStyle/>
                    <a:p>
                      <a:pPr algn="ctr" hangingPunct="0">
                        <a:spcBef>
                          <a:spcPts val="680"/>
                        </a:spcBef>
                        <a:spcAft>
                          <a:spcPts val="0"/>
                        </a:spcAft>
                        <a:tabLst>
                          <a:tab pos="228600" algn="l"/>
                          <a:tab pos="457200" algn="l"/>
                          <a:tab pos="685800" algn="l"/>
                          <a:tab pos="914400" algn="l"/>
                        </a:tabLst>
                      </a:pPr>
                      <a:r>
                        <a:rPr lang="en-CA" sz="1600" dirty="0" err="1">
                          <a:effectLst/>
                        </a:rPr>
                        <a:t>QP</a:t>
                      </a:r>
                      <a:r>
                        <a:rPr lang="en-CA" sz="1600" baseline="-25000" dirty="0" err="1">
                          <a:effectLst/>
                        </a:rPr>
                        <a:t>i</a:t>
                      </a:r>
                      <a:endParaRPr lang="zh-CN" sz="1600" dirty="0">
                        <a:effectLst/>
                        <a:latin typeface="Times New Roman"/>
                        <a:ea typeface="宋体"/>
                      </a:endParaRPr>
                    </a:p>
                  </a:txBody>
                  <a:tcPr marL="68580" marR="68580" marT="0" marB="0"/>
                </a:tc>
                <a:tc>
                  <a:txBody>
                    <a:bodyPr/>
                    <a:lstStyle/>
                    <a:p>
                      <a:pPr algn="ctr" hangingPunct="0">
                        <a:spcBef>
                          <a:spcPts val="680"/>
                        </a:spcBef>
                        <a:spcAft>
                          <a:spcPts val="0"/>
                        </a:spcAft>
                        <a:tabLst>
                          <a:tab pos="228600" algn="l"/>
                          <a:tab pos="457200" algn="l"/>
                          <a:tab pos="685800" algn="l"/>
                          <a:tab pos="914400" algn="l"/>
                        </a:tabLst>
                      </a:pPr>
                      <a:r>
                        <a:rPr lang="en-CA" sz="1600">
                          <a:effectLst/>
                        </a:rPr>
                        <a:t>I</a:t>
                      </a:r>
                      <a:endParaRPr lang="zh-CN" sz="1600">
                        <a:effectLst/>
                        <a:latin typeface="Times New Roman"/>
                        <a:ea typeface="宋体"/>
                      </a:endParaRPr>
                    </a:p>
                  </a:txBody>
                  <a:tcPr marL="68580" marR="68580" marT="0" marB="0"/>
                </a:tc>
                <a:tc>
                  <a:txBody>
                    <a:bodyPr/>
                    <a:lstStyle/>
                    <a:p>
                      <a:pPr algn="ctr" hangingPunct="0">
                        <a:spcBef>
                          <a:spcPts val="680"/>
                        </a:spcBef>
                        <a:spcAft>
                          <a:spcPts val="0"/>
                        </a:spcAft>
                        <a:tabLst>
                          <a:tab pos="228600" algn="l"/>
                          <a:tab pos="457200" algn="l"/>
                          <a:tab pos="685800" algn="l"/>
                          <a:tab pos="914400" algn="l"/>
                        </a:tabLst>
                      </a:pPr>
                      <a:r>
                        <a:rPr lang="en-CA" sz="1600">
                          <a:effectLst/>
                        </a:rPr>
                        <a:t>L0</a:t>
                      </a:r>
                      <a:endParaRPr lang="zh-CN" sz="1600">
                        <a:effectLst/>
                        <a:latin typeface="Times New Roman"/>
                        <a:ea typeface="宋体"/>
                      </a:endParaRPr>
                    </a:p>
                  </a:txBody>
                  <a:tcPr marL="68580" marR="68580" marT="0" marB="0"/>
                </a:tc>
                <a:tc>
                  <a:txBody>
                    <a:bodyPr/>
                    <a:lstStyle/>
                    <a:p>
                      <a:pPr algn="ctr" hangingPunct="0">
                        <a:spcBef>
                          <a:spcPts val="680"/>
                        </a:spcBef>
                        <a:spcAft>
                          <a:spcPts val="0"/>
                        </a:spcAft>
                        <a:tabLst>
                          <a:tab pos="228600" algn="l"/>
                          <a:tab pos="457200" algn="l"/>
                          <a:tab pos="685800" algn="l"/>
                          <a:tab pos="914400" algn="l"/>
                        </a:tabLst>
                      </a:pPr>
                      <a:r>
                        <a:rPr lang="en-CA" sz="1600">
                          <a:effectLst/>
                        </a:rPr>
                        <a:t>L1</a:t>
                      </a:r>
                      <a:endParaRPr lang="zh-CN" sz="1600">
                        <a:effectLst/>
                        <a:latin typeface="Times New Roman"/>
                        <a:ea typeface="宋体"/>
                      </a:endParaRPr>
                    </a:p>
                  </a:txBody>
                  <a:tcPr marL="68580" marR="68580" marT="0" marB="0"/>
                </a:tc>
                <a:tc>
                  <a:txBody>
                    <a:bodyPr/>
                    <a:lstStyle/>
                    <a:p>
                      <a:pPr algn="ctr" hangingPunct="0">
                        <a:spcBef>
                          <a:spcPts val="680"/>
                        </a:spcBef>
                        <a:spcAft>
                          <a:spcPts val="0"/>
                        </a:spcAft>
                        <a:tabLst>
                          <a:tab pos="228600" algn="l"/>
                          <a:tab pos="457200" algn="l"/>
                          <a:tab pos="685800" algn="l"/>
                          <a:tab pos="914400" algn="l"/>
                        </a:tabLst>
                      </a:pPr>
                      <a:r>
                        <a:rPr lang="en-CA" sz="1600">
                          <a:effectLst/>
                        </a:rPr>
                        <a:t>L2</a:t>
                      </a:r>
                      <a:endParaRPr lang="zh-CN" sz="1600">
                        <a:effectLst/>
                        <a:latin typeface="Times New Roman"/>
                        <a:ea typeface="宋体"/>
                      </a:endParaRPr>
                    </a:p>
                  </a:txBody>
                  <a:tcPr marL="68580" marR="68580" marT="0" marB="0"/>
                </a:tc>
                <a:tc>
                  <a:txBody>
                    <a:bodyPr/>
                    <a:lstStyle/>
                    <a:p>
                      <a:pPr algn="ctr" hangingPunct="0">
                        <a:spcBef>
                          <a:spcPts val="680"/>
                        </a:spcBef>
                        <a:spcAft>
                          <a:spcPts val="0"/>
                        </a:spcAft>
                        <a:tabLst>
                          <a:tab pos="228600" algn="l"/>
                          <a:tab pos="457200" algn="l"/>
                          <a:tab pos="685800" algn="l"/>
                          <a:tab pos="914400" algn="l"/>
                        </a:tabLst>
                      </a:pPr>
                      <a:r>
                        <a:rPr lang="en-CA" sz="1600">
                          <a:effectLst/>
                        </a:rPr>
                        <a:t>L3</a:t>
                      </a:r>
                      <a:endParaRPr lang="zh-CN" sz="1600">
                        <a:effectLst/>
                        <a:latin typeface="Times New Roman"/>
                        <a:ea typeface="宋体"/>
                      </a:endParaRPr>
                    </a:p>
                  </a:txBody>
                  <a:tcPr marL="68580" marR="68580" marT="0" marB="0"/>
                </a:tc>
                <a:tc>
                  <a:txBody>
                    <a:bodyPr/>
                    <a:lstStyle/>
                    <a:p>
                      <a:pPr algn="ctr" hangingPunct="0">
                        <a:spcBef>
                          <a:spcPts val="680"/>
                        </a:spcBef>
                        <a:spcAft>
                          <a:spcPts val="0"/>
                        </a:spcAft>
                        <a:tabLst>
                          <a:tab pos="228600" algn="l"/>
                          <a:tab pos="457200" algn="l"/>
                          <a:tab pos="685800" algn="l"/>
                          <a:tab pos="914400" algn="l"/>
                        </a:tabLst>
                      </a:pPr>
                      <a:r>
                        <a:rPr lang="en-CA" sz="1600">
                          <a:effectLst/>
                        </a:rPr>
                        <a:t>I</a:t>
                      </a:r>
                      <a:endParaRPr lang="zh-CN" sz="1600">
                        <a:effectLst/>
                        <a:latin typeface="Times New Roman"/>
                        <a:ea typeface="宋体"/>
                      </a:endParaRPr>
                    </a:p>
                  </a:txBody>
                  <a:tcPr marL="68580" marR="68580" marT="0" marB="0"/>
                </a:tc>
                <a:tc>
                  <a:txBody>
                    <a:bodyPr/>
                    <a:lstStyle/>
                    <a:p>
                      <a:pPr algn="ctr" hangingPunct="0">
                        <a:spcBef>
                          <a:spcPts val="680"/>
                        </a:spcBef>
                        <a:spcAft>
                          <a:spcPts val="0"/>
                        </a:spcAft>
                        <a:tabLst>
                          <a:tab pos="228600" algn="l"/>
                          <a:tab pos="457200" algn="l"/>
                          <a:tab pos="685800" algn="l"/>
                          <a:tab pos="914400" algn="l"/>
                        </a:tabLst>
                      </a:pPr>
                      <a:r>
                        <a:rPr lang="en-CA" sz="1600">
                          <a:effectLst/>
                        </a:rPr>
                        <a:t>L0</a:t>
                      </a:r>
                      <a:endParaRPr lang="zh-CN" sz="1600">
                        <a:effectLst/>
                        <a:latin typeface="Times New Roman"/>
                        <a:ea typeface="宋体"/>
                      </a:endParaRPr>
                    </a:p>
                  </a:txBody>
                  <a:tcPr marL="68580" marR="68580" marT="0" marB="0"/>
                </a:tc>
                <a:tc>
                  <a:txBody>
                    <a:bodyPr/>
                    <a:lstStyle/>
                    <a:p>
                      <a:pPr algn="ctr" hangingPunct="0">
                        <a:spcBef>
                          <a:spcPts val="680"/>
                        </a:spcBef>
                        <a:spcAft>
                          <a:spcPts val="0"/>
                        </a:spcAft>
                        <a:tabLst>
                          <a:tab pos="228600" algn="l"/>
                          <a:tab pos="457200" algn="l"/>
                          <a:tab pos="685800" algn="l"/>
                          <a:tab pos="914400" algn="l"/>
                        </a:tabLst>
                      </a:pPr>
                      <a:r>
                        <a:rPr lang="en-CA" sz="1600">
                          <a:effectLst/>
                        </a:rPr>
                        <a:t>L1</a:t>
                      </a:r>
                      <a:endParaRPr lang="zh-CN" sz="1600">
                        <a:effectLst/>
                        <a:latin typeface="Times New Roman"/>
                        <a:ea typeface="宋体"/>
                      </a:endParaRPr>
                    </a:p>
                  </a:txBody>
                  <a:tcPr marL="68580" marR="68580" marT="0" marB="0"/>
                </a:tc>
                <a:tc>
                  <a:txBody>
                    <a:bodyPr/>
                    <a:lstStyle/>
                    <a:p>
                      <a:pPr algn="ctr" hangingPunct="0">
                        <a:spcBef>
                          <a:spcPts val="680"/>
                        </a:spcBef>
                        <a:spcAft>
                          <a:spcPts val="0"/>
                        </a:spcAft>
                        <a:tabLst>
                          <a:tab pos="228600" algn="l"/>
                          <a:tab pos="457200" algn="l"/>
                          <a:tab pos="685800" algn="l"/>
                          <a:tab pos="914400" algn="l"/>
                        </a:tabLst>
                      </a:pPr>
                      <a:r>
                        <a:rPr lang="en-CA" sz="1600">
                          <a:effectLst/>
                        </a:rPr>
                        <a:t>L2</a:t>
                      </a:r>
                      <a:endParaRPr lang="zh-CN" sz="1600">
                        <a:effectLst/>
                        <a:latin typeface="Times New Roman"/>
                        <a:ea typeface="宋体"/>
                      </a:endParaRPr>
                    </a:p>
                  </a:txBody>
                  <a:tcPr marL="68580" marR="68580" marT="0" marB="0"/>
                </a:tc>
              </a:tr>
              <a:tr h="315149">
                <a:tc>
                  <a:txBody>
                    <a:bodyPr/>
                    <a:lstStyle/>
                    <a:p>
                      <a:pPr algn="ctr" hangingPunct="0">
                        <a:spcBef>
                          <a:spcPts val="680"/>
                        </a:spcBef>
                        <a:spcAft>
                          <a:spcPts val="0"/>
                        </a:spcAft>
                        <a:tabLst>
                          <a:tab pos="228600" algn="l"/>
                          <a:tab pos="457200" algn="l"/>
                          <a:tab pos="685800" algn="l"/>
                          <a:tab pos="914400" algn="l"/>
                        </a:tabLst>
                      </a:pPr>
                      <a:r>
                        <a:rPr lang="en-US" sz="1600">
                          <a:effectLst/>
                        </a:rPr>
                        <a:t>22</a:t>
                      </a:r>
                      <a:endParaRPr lang="zh-CN" sz="16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US" sz="1800">
                          <a:effectLst/>
                        </a:rPr>
                        <a:t>22</a:t>
                      </a:r>
                      <a:endParaRPr lang="zh-CN" sz="16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800">
                          <a:effectLst/>
                        </a:rPr>
                        <a:t>23</a:t>
                      </a:r>
                      <a:endParaRPr lang="zh-CN" sz="16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800">
                          <a:effectLst/>
                        </a:rPr>
                        <a:t>24</a:t>
                      </a:r>
                      <a:endParaRPr lang="zh-CN" sz="16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800">
                          <a:effectLst/>
                        </a:rPr>
                        <a:t>25</a:t>
                      </a:r>
                      <a:endParaRPr lang="zh-CN" sz="16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800">
                          <a:effectLst/>
                        </a:rPr>
                        <a:t>26</a:t>
                      </a:r>
                      <a:endParaRPr lang="zh-CN" sz="16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800">
                          <a:effectLst/>
                        </a:rPr>
                        <a:t>22</a:t>
                      </a:r>
                      <a:endParaRPr lang="zh-CN" sz="16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800">
                          <a:effectLst/>
                        </a:rPr>
                        <a:t>23</a:t>
                      </a:r>
                      <a:endParaRPr lang="zh-CN" sz="16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800">
                          <a:effectLst/>
                        </a:rPr>
                        <a:t>24</a:t>
                      </a:r>
                      <a:endParaRPr lang="zh-CN" sz="16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800">
                          <a:effectLst/>
                        </a:rPr>
                        <a:t>25</a:t>
                      </a:r>
                      <a:endParaRPr lang="zh-CN" sz="1600">
                        <a:effectLst/>
                        <a:latin typeface="Times New Roman"/>
                        <a:ea typeface="宋体"/>
                      </a:endParaRPr>
                    </a:p>
                  </a:txBody>
                  <a:tcPr marL="68580" marR="68580" marT="0" marB="0" anchor="b"/>
                </a:tc>
              </a:tr>
              <a:tr h="315149">
                <a:tc>
                  <a:txBody>
                    <a:bodyPr/>
                    <a:lstStyle/>
                    <a:p>
                      <a:pPr algn="ctr" hangingPunct="0">
                        <a:spcBef>
                          <a:spcPts val="680"/>
                        </a:spcBef>
                        <a:spcAft>
                          <a:spcPts val="0"/>
                        </a:spcAft>
                        <a:tabLst>
                          <a:tab pos="228600" algn="l"/>
                          <a:tab pos="457200" algn="l"/>
                          <a:tab pos="685800" algn="l"/>
                          <a:tab pos="914400" algn="l"/>
                        </a:tabLst>
                      </a:pPr>
                      <a:r>
                        <a:rPr lang="en-US" sz="1600">
                          <a:effectLst/>
                        </a:rPr>
                        <a:t>27</a:t>
                      </a:r>
                      <a:endParaRPr lang="zh-CN" sz="16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US" sz="1800">
                          <a:effectLst/>
                        </a:rPr>
                        <a:t>27</a:t>
                      </a:r>
                      <a:endParaRPr lang="zh-CN" sz="16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800">
                          <a:effectLst/>
                        </a:rPr>
                        <a:t>28</a:t>
                      </a:r>
                      <a:endParaRPr lang="zh-CN" sz="16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800">
                          <a:effectLst/>
                        </a:rPr>
                        <a:t>29</a:t>
                      </a:r>
                      <a:endParaRPr lang="zh-CN" sz="16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800">
                          <a:effectLst/>
                        </a:rPr>
                        <a:t>30</a:t>
                      </a:r>
                      <a:endParaRPr lang="zh-CN" sz="16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800">
                          <a:effectLst/>
                        </a:rPr>
                        <a:t>31</a:t>
                      </a:r>
                      <a:endParaRPr lang="zh-CN" sz="16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800">
                          <a:effectLst/>
                        </a:rPr>
                        <a:t>27</a:t>
                      </a:r>
                      <a:endParaRPr lang="zh-CN" sz="16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800">
                          <a:effectLst/>
                        </a:rPr>
                        <a:t>28</a:t>
                      </a:r>
                      <a:endParaRPr lang="zh-CN" sz="16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800">
                          <a:effectLst/>
                        </a:rPr>
                        <a:t>29</a:t>
                      </a:r>
                      <a:endParaRPr lang="zh-CN" sz="16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800">
                          <a:effectLst/>
                        </a:rPr>
                        <a:t>30</a:t>
                      </a:r>
                      <a:endParaRPr lang="zh-CN" sz="1600">
                        <a:effectLst/>
                        <a:latin typeface="Times New Roman"/>
                        <a:ea typeface="宋体"/>
                      </a:endParaRPr>
                    </a:p>
                  </a:txBody>
                  <a:tcPr marL="68580" marR="68580" marT="0" marB="0" anchor="b"/>
                </a:tc>
              </a:tr>
              <a:tr h="315149">
                <a:tc>
                  <a:txBody>
                    <a:bodyPr/>
                    <a:lstStyle/>
                    <a:p>
                      <a:pPr algn="ctr" hangingPunct="0">
                        <a:spcBef>
                          <a:spcPts val="680"/>
                        </a:spcBef>
                        <a:spcAft>
                          <a:spcPts val="0"/>
                        </a:spcAft>
                        <a:tabLst>
                          <a:tab pos="228600" algn="l"/>
                          <a:tab pos="457200" algn="l"/>
                          <a:tab pos="685800" algn="l"/>
                          <a:tab pos="914400" algn="l"/>
                        </a:tabLst>
                      </a:pPr>
                      <a:r>
                        <a:rPr lang="en-US" sz="1600">
                          <a:effectLst/>
                        </a:rPr>
                        <a:t>32</a:t>
                      </a:r>
                      <a:endParaRPr lang="zh-CN" sz="16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US" sz="1800">
                          <a:effectLst/>
                        </a:rPr>
                        <a:t>32</a:t>
                      </a:r>
                      <a:endParaRPr lang="zh-CN" sz="16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800">
                          <a:effectLst/>
                        </a:rPr>
                        <a:t>33</a:t>
                      </a:r>
                      <a:endParaRPr lang="zh-CN" sz="16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800">
                          <a:effectLst/>
                        </a:rPr>
                        <a:t>34</a:t>
                      </a:r>
                      <a:endParaRPr lang="zh-CN" sz="16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800">
                          <a:effectLst/>
                        </a:rPr>
                        <a:t>35</a:t>
                      </a:r>
                      <a:endParaRPr lang="zh-CN" sz="16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800">
                          <a:effectLst/>
                        </a:rPr>
                        <a:t>36</a:t>
                      </a:r>
                      <a:endParaRPr lang="zh-CN" sz="16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800" dirty="0">
                          <a:effectLst/>
                        </a:rPr>
                        <a:t>32</a:t>
                      </a:r>
                      <a:endParaRPr lang="zh-CN" sz="1600" dirty="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800">
                          <a:effectLst/>
                        </a:rPr>
                        <a:t>33</a:t>
                      </a:r>
                      <a:endParaRPr lang="zh-CN" sz="16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800">
                          <a:effectLst/>
                        </a:rPr>
                        <a:t>34</a:t>
                      </a:r>
                      <a:endParaRPr lang="zh-CN" sz="16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800">
                          <a:effectLst/>
                        </a:rPr>
                        <a:t>35</a:t>
                      </a:r>
                      <a:endParaRPr lang="zh-CN" sz="1600">
                        <a:effectLst/>
                        <a:latin typeface="Times New Roman"/>
                        <a:ea typeface="宋体"/>
                      </a:endParaRPr>
                    </a:p>
                  </a:txBody>
                  <a:tcPr marL="68580" marR="68580" marT="0" marB="0" anchor="b"/>
                </a:tc>
              </a:tr>
              <a:tr h="315149">
                <a:tc>
                  <a:txBody>
                    <a:bodyPr/>
                    <a:lstStyle/>
                    <a:p>
                      <a:pPr algn="ctr" hangingPunct="0">
                        <a:spcBef>
                          <a:spcPts val="680"/>
                        </a:spcBef>
                        <a:spcAft>
                          <a:spcPts val="0"/>
                        </a:spcAft>
                        <a:tabLst>
                          <a:tab pos="228600" algn="l"/>
                          <a:tab pos="457200" algn="l"/>
                          <a:tab pos="685800" algn="l"/>
                          <a:tab pos="914400" algn="l"/>
                        </a:tabLst>
                      </a:pPr>
                      <a:r>
                        <a:rPr lang="en-US" sz="1600">
                          <a:effectLst/>
                        </a:rPr>
                        <a:t>37</a:t>
                      </a:r>
                      <a:endParaRPr lang="zh-CN" sz="16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US" sz="1800">
                          <a:effectLst/>
                        </a:rPr>
                        <a:t>37</a:t>
                      </a:r>
                      <a:endParaRPr lang="zh-CN" sz="16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800">
                          <a:effectLst/>
                        </a:rPr>
                        <a:t>38</a:t>
                      </a:r>
                      <a:endParaRPr lang="zh-CN" sz="16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800">
                          <a:effectLst/>
                        </a:rPr>
                        <a:t>39</a:t>
                      </a:r>
                      <a:endParaRPr lang="zh-CN" sz="16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800">
                          <a:effectLst/>
                        </a:rPr>
                        <a:t>40</a:t>
                      </a:r>
                      <a:endParaRPr lang="zh-CN" sz="16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800">
                          <a:effectLst/>
                        </a:rPr>
                        <a:t>41</a:t>
                      </a:r>
                      <a:endParaRPr lang="zh-CN" sz="16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800">
                          <a:effectLst/>
                        </a:rPr>
                        <a:t>37</a:t>
                      </a:r>
                      <a:endParaRPr lang="zh-CN" sz="16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800">
                          <a:effectLst/>
                        </a:rPr>
                        <a:t>38</a:t>
                      </a:r>
                      <a:endParaRPr lang="zh-CN" sz="16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800">
                          <a:effectLst/>
                        </a:rPr>
                        <a:t>39</a:t>
                      </a:r>
                      <a:endParaRPr lang="zh-CN" sz="16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800" dirty="0">
                          <a:effectLst/>
                        </a:rPr>
                        <a:t>40</a:t>
                      </a:r>
                      <a:endParaRPr lang="zh-CN" sz="1600" dirty="0">
                        <a:effectLst/>
                        <a:latin typeface="Times New Roman"/>
                        <a:ea typeface="宋体"/>
                      </a:endParaRPr>
                    </a:p>
                  </a:txBody>
                  <a:tcPr marL="68580" marR="68580" marT="0" marB="0" anchor="b"/>
                </a:tc>
              </a:tr>
            </a:tbl>
          </a:graphicData>
        </a:graphic>
      </p:graphicFrame>
      <p:graphicFrame>
        <p:nvGraphicFramePr>
          <p:cNvPr id="10" name="表格 9"/>
          <p:cNvGraphicFramePr>
            <a:graphicFrameLocks noGrp="1"/>
          </p:cNvGraphicFramePr>
          <p:nvPr>
            <p:extLst>
              <p:ext uri="{D42A27DB-BD31-4B8C-83A1-F6EECF244321}">
                <p14:modId xmlns:p14="http://schemas.microsoft.com/office/powerpoint/2010/main" val="904244321"/>
              </p:ext>
            </p:extLst>
          </p:nvPr>
        </p:nvGraphicFramePr>
        <p:xfrm>
          <a:off x="4716016" y="2636912"/>
          <a:ext cx="3888430" cy="2088233"/>
        </p:xfrm>
        <a:graphic>
          <a:graphicData uri="http://schemas.openxmlformats.org/drawingml/2006/table">
            <a:tbl>
              <a:tblPr firstRow="1" firstCol="1" bandRow="1">
                <a:tableStyleId>{5C22544A-7EE6-4342-B048-85BDC9FD1C3A}</a:tableStyleId>
              </a:tblPr>
              <a:tblGrid>
                <a:gridCol w="388843"/>
                <a:gridCol w="388843"/>
                <a:gridCol w="388843"/>
                <a:gridCol w="388843"/>
                <a:gridCol w="388843"/>
                <a:gridCol w="388843"/>
                <a:gridCol w="388843"/>
                <a:gridCol w="388843"/>
                <a:gridCol w="388843"/>
                <a:gridCol w="388843"/>
              </a:tblGrid>
              <a:tr h="283587">
                <a:tc>
                  <a:txBody>
                    <a:bodyPr/>
                    <a:lstStyle/>
                    <a:p>
                      <a:pPr algn="ctr" hangingPunct="0">
                        <a:spcBef>
                          <a:spcPts val="680"/>
                        </a:spcBef>
                        <a:spcAft>
                          <a:spcPts val="0"/>
                        </a:spcAft>
                        <a:tabLst>
                          <a:tab pos="228600" algn="l"/>
                          <a:tab pos="457200" algn="l"/>
                          <a:tab pos="685800" algn="l"/>
                          <a:tab pos="914400" algn="l"/>
                        </a:tabLst>
                      </a:pPr>
                      <a:r>
                        <a:rPr lang="en-CA" sz="1400" dirty="0">
                          <a:effectLst/>
                        </a:rPr>
                        <a:t> </a:t>
                      </a:r>
                      <a:endParaRPr lang="zh-CN" sz="1400" dirty="0">
                        <a:effectLst/>
                        <a:latin typeface="Times New Roman"/>
                        <a:ea typeface="宋体"/>
                      </a:endParaRPr>
                    </a:p>
                  </a:txBody>
                  <a:tcPr marL="68580" marR="68580" marT="0" marB="0"/>
                </a:tc>
                <a:tc gridSpan="9">
                  <a:txBody>
                    <a:bodyPr/>
                    <a:lstStyle/>
                    <a:p>
                      <a:pPr algn="ctr" hangingPunct="0">
                        <a:spcBef>
                          <a:spcPts val="680"/>
                        </a:spcBef>
                        <a:spcAft>
                          <a:spcPts val="0"/>
                        </a:spcAft>
                        <a:tabLst>
                          <a:tab pos="228600" algn="l"/>
                          <a:tab pos="457200" algn="l"/>
                          <a:tab pos="685800" algn="l"/>
                          <a:tab pos="914400" algn="l"/>
                        </a:tabLst>
                      </a:pPr>
                      <a:r>
                        <a:rPr lang="en-CA" sz="1600" dirty="0">
                          <a:effectLst/>
                        </a:rPr>
                        <a:t>QP</a:t>
                      </a:r>
                      <a:endParaRPr lang="zh-CN" sz="1600" dirty="0">
                        <a:effectLst/>
                        <a:latin typeface="Times New Roman"/>
                        <a:ea typeface="宋体"/>
                      </a:endParaRPr>
                    </a:p>
                  </a:txBody>
                  <a:tcPr marL="68580" marR="68580" marT="0" marB="0"/>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283587">
                <a:tc>
                  <a:txBody>
                    <a:bodyPr/>
                    <a:lstStyle/>
                    <a:p>
                      <a:pPr algn="ctr" hangingPunct="0">
                        <a:spcBef>
                          <a:spcPts val="680"/>
                        </a:spcBef>
                        <a:spcAft>
                          <a:spcPts val="0"/>
                        </a:spcAft>
                        <a:tabLst>
                          <a:tab pos="228600" algn="l"/>
                          <a:tab pos="457200" algn="l"/>
                          <a:tab pos="685800" algn="l"/>
                          <a:tab pos="914400" algn="l"/>
                        </a:tabLst>
                      </a:pPr>
                      <a:r>
                        <a:rPr lang="en-CA" sz="1400">
                          <a:effectLst/>
                        </a:rPr>
                        <a:t> </a:t>
                      </a:r>
                      <a:endParaRPr lang="zh-CN" sz="1400">
                        <a:effectLst/>
                        <a:latin typeface="Times New Roman"/>
                        <a:ea typeface="宋体"/>
                      </a:endParaRPr>
                    </a:p>
                  </a:txBody>
                  <a:tcPr marL="68580" marR="68580" marT="0" marB="0"/>
                </a:tc>
                <a:tc gridSpan="5">
                  <a:txBody>
                    <a:bodyPr/>
                    <a:lstStyle/>
                    <a:p>
                      <a:pPr algn="ctr" hangingPunct="0">
                        <a:spcBef>
                          <a:spcPts val="680"/>
                        </a:spcBef>
                        <a:spcAft>
                          <a:spcPts val="0"/>
                        </a:spcAft>
                        <a:tabLst>
                          <a:tab pos="228600" algn="l"/>
                          <a:tab pos="457200" algn="l"/>
                          <a:tab pos="685800" algn="l"/>
                          <a:tab pos="914400" algn="l"/>
                        </a:tabLst>
                      </a:pPr>
                      <a:r>
                        <a:rPr lang="en-CA" sz="1600" dirty="0">
                          <a:effectLst/>
                        </a:rPr>
                        <a:t>Random Access</a:t>
                      </a:r>
                      <a:endParaRPr lang="zh-CN" sz="1600" dirty="0">
                        <a:effectLst/>
                        <a:latin typeface="Times New Roman"/>
                        <a:ea typeface="宋体"/>
                      </a:endParaRPr>
                    </a:p>
                  </a:txBody>
                  <a:tcPr marL="68580" marR="68580" marT="0" marB="0"/>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gridSpan="4">
                  <a:txBody>
                    <a:bodyPr/>
                    <a:lstStyle/>
                    <a:p>
                      <a:pPr algn="ctr" hangingPunct="0">
                        <a:spcBef>
                          <a:spcPts val="680"/>
                        </a:spcBef>
                        <a:spcAft>
                          <a:spcPts val="0"/>
                        </a:spcAft>
                        <a:tabLst>
                          <a:tab pos="228600" algn="l"/>
                          <a:tab pos="457200" algn="l"/>
                          <a:tab pos="685800" algn="l"/>
                          <a:tab pos="914400" algn="l"/>
                        </a:tabLst>
                      </a:pPr>
                      <a:r>
                        <a:rPr lang="en-CA" sz="1600">
                          <a:effectLst/>
                        </a:rPr>
                        <a:t>Low Delay B</a:t>
                      </a:r>
                      <a:endParaRPr lang="zh-CN" sz="1600">
                        <a:effectLst/>
                        <a:latin typeface="Times New Roman"/>
                        <a:ea typeface="宋体"/>
                      </a:endParaRPr>
                    </a:p>
                  </a:txBody>
                  <a:tcPr marL="68580" marR="68580" marT="0" marB="0"/>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283587">
                <a:tc>
                  <a:txBody>
                    <a:bodyPr/>
                    <a:lstStyle/>
                    <a:p>
                      <a:pPr algn="ctr" hangingPunct="0">
                        <a:spcBef>
                          <a:spcPts val="680"/>
                        </a:spcBef>
                        <a:spcAft>
                          <a:spcPts val="0"/>
                        </a:spcAft>
                        <a:tabLst>
                          <a:tab pos="228600" algn="l"/>
                          <a:tab pos="457200" algn="l"/>
                          <a:tab pos="685800" algn="l"/>
                          <a:tab pos="914400" algn="l"/>
                        </a:tabLst>
                      </a:pPr>
                      <a:r>
                        <a:rPr lang="en-CA" sz="1400">
                          <a:effectLst/>
                        </a:rPr>
                        <a:t>QP</a:t>
                      </a:r>
                      <a:r>
                        <a:rPr lang="en-CA" sz="1400" baseline="-25000">
                          <a:effectLst/>
                        </a:rPr>
                        <a:t>i</a:t>
                      </a:r>
                      <a:endParaRPr lang="zh-CN" sz="1400">
                        <a:effectLst/>
                        <a:latin typeface="Times New Roman"/>
                        <a:ea typeface="宋体"/>
                      </a:endParaRPr>
                    </a:p>
                  </a:txBody>
                  <a:tcPr marL="68580" marR="68580" marT="0" marB="0"/>
                </a:tc>
                <a:tc>
                  <a:txBody>
                    <a:bodyPr/>
                    <a:lstStyle/>
                    <a:p>
                      <a:pPr algn="ctr" hangingPunct="0">
                        <a:spcBef>
                          <a:spcPts val="680"/>
                        </a:spcBef>
                        <a:spcAft>
                          <a:spcPts val="0"/>
                        </a:spcAft>
                        <a:tabLst>
                          <a:tab pos="228600" algn="l"/>
                          <a:tab pos="457200" algn="l"/>
                          <a:tab pos="685800" algn="l"/>
                          <a:tab pos="914400" algn="l"/>
                        </a:tabLst>
                      </a:pPr>
                      <a:r>
                        <a:rPr lang="en-CA" sz="1600">
                          <a:effectLst/>
                        </a:rPr>
                        <a:t>I</a:t>
                      </a:r>
                      <a:endParaRPr lang="zh-CN" sz="1600">
                        <a:effectLst/>
                        <a:latin typeface="Times New Roman"/>
                        <a:ea typeface="宋体"/>
                      </a:endParaRPr>
                    </a:p>
                  </a:txBody>
                  <a:tcPr marL="68580" marR="68580" marT="0" marB="0"/>
                </a:tc>
                <a:tc>
                  <a:txBody>
                    <a:bodyPr/>
                    <a:lstStyle/>
                    <a:p>
                      <a:pPr algn="ctr" hangingPunct="0">
                        <a:spcBef>
                          <a:spcPts val="680"/>
                        </a:spcBef>
                        <a:spcAft>
                          <a:spcPts val="0"/>
                        </a:spcAft>
                        <a:tabLst>
                          <a:tab pos="228600" algn="l"/>
                          <a:tab pos="457200" algn="l"/>
                          <a:tab pos="685800" algn="l"/>
                          <a:tab pos="914400" algn="l"/>
                        </a:tabLst>
                      </a:pPr>
                      <a:r>
                        <a:rPr lang="en-CA" sz="1600">
                          <a:effectLst/>
                        </a:rPr>
                        <a:t>L0</a:t>
                      </a:r>
                      <a:endParaRPr lang="zh-CN" sz="1600">
                        <a:effectLst/>
                        <a:latin typeface="Times New Roman"/>
                        <a:ea typeface="宋体"/>
                      </a:endParaRPr>
                    </a:p>
                  </a:txBody>
                  <a:tcPr marL="68580" marR="68580" marT="0" marB="0"/>
                </a:tc>
                <a:tc>
                  <a:txBody>
                    <a:bodyPr/>
                    <a:lstStyle/>
                    <a:p>
                      <a:pPr algn="ctr" hangingPunct="0">
                        <a:spcBef>
                          <a:spcPts val="680"/>
                        </a:spcBef>
                        <a:spcAft>
                          <a:spcPts val="0"/>
                        </a:spcAft>
                        <a:tabLst>
                          <a:tab pos="228600" algn="l"/>
                          <a:tab pos="457200" algn="l"/>
                          <a:tab pos="685800" algn="l"/>
                          <a:tab pos="914400" algn="l"/>
                        </a:tabLst>
                      </a:pPr>
                      <a:r>
                        <a:rPr lang="en-CA" sz="1600">
                          <a:effectLst/>
                        </a:rPr>
                        <a:t>L1</a:t>
                      </a:r>
                      <a:endParaRPr lang="zh-CN" sz="1600">
                        <a:effectLst/>
                        <a:latin typeface="Times New Roman"/>
                        <a:ea typeface="宋体"/>
                      </a:endParaRPr>
                    </a:p>
                  </a:txBody>
                  <a:tcPr marL="68580" marR="68580" marT="0" marB="0"/>
                </a:tc>
                <a:tc>
                  <a:txBody>
                    <a:bodyPr/>
                    <a:lstStyle/>
                    <a:p>
                      <a:pPr algn="ctr" hangingPunct="0">
                        <a:spcBef>
                          <a:spcPts val="680"/>
                        </a:spcBef>
                        <a:spcAft>
                          <a:spcPts val="0"/>
                        </a:spcAft>
                        <a:tabLst>
                          <a:tab pos="228600" algn="l"/>
                          <a:tab pos="457200" algn="l"/>
                          <a:tab pos="685800" algn="l"/>
                          <a:tab pos="914400" algn="l"/>
                        </a:tabLst>
                      </a:pPr>
                      <a:r>
                        <a:rPr lang="en-CA" sz="1600">
                          <a:effectLst/>
                        </a:rPr>
                        <a:t>L2</a:t>
                      </a:r>
                      <a:endParaRPr lang="zh-CN" sz="1600">
                        <a:effectLst/>
                        <a:latin typeface="Times New Roman"/>
                        <a:ea typeface="宋体"/>
                      </a:endParaRPr>
                    </a:p>
                  </a:txBody>
                  <a:tcPr marL="68580" marR="68580" marT="0" marB="0"/>
                </a:tc>
                <a:tc>
                  <a:txBody>
                    <a:bodyPr/>
                    <a:lstStyle/>
                    <a:p>
                      <a:pPr algn="ctr" hangingPunct="0">
                        <a:spcBef>
                          <a:spcPts val="680"/>
                        </a:spcBef>
                        <a:spcAft>
                          <a:spcPts val="0"/>
                        </a:spcAft>
                        <a:tabLst>
                          <a:tab pos="228600" algn="l"/>
                          <a:tab pos="457200" algn="l"/>
                          <a:tab pos="685800" algn="l"/>
                          <a:tab pos="914400" algn="l"/>
                        </a:tabLst>
                      </a:pPr>
                      <a:r>
                        <a:rPr lang="en-CA" sz="1600">
                          <a:effectLst/>
                        </a:rPr>
                        <a:t>L3</a:t>
                      </a:r>
                      <a:endParaRPr lang="zh-CN" sz="1600">
                        <a:effectLst/>
                        <a:latin typeface="Times New Roman"/>
                        <a:ea typeface="宋体"/>
                      </a:endParaRPr>
                    </a:p>
                  </a:txBody>
                  <a:tcPr marL="68580" marR="68580" marT="0" marB="0"/>
                </a:tc>
                <a:tc>
                  <a:txBody>
                    <a:bodyPr/>
                    <a:lstStyle/>
                    <a:p>
                      <a:pPr algn="ctr" hangingPunct="0">
                        <a:spcBef>
                          <a:spcPts val="680"/>
                        </a:spcBef>
                        <a:spcAft>
                          <a:spcPts val="0"/>
                        </a:spcAft>
                        <a:tabLst>
                          <a:tab pos="228600" algn="l"/>
                          <a:tab pos="457200" algn="l"/>
                          <a:tab pos="685800" algn="l"/>
                          <a:tab pos="914400" algn="l"/>
                        </a:tabLst>
                      </a:pPr>
                      <a:r>
                        <a:rPr lang="en-CA" sz="1600" dirty="0">
                          <a:effectLst/>
                        </a:rPr>
                        <a:t>I</a:t>
                      </a:r>
                      <a:endParaRPr lang="zh-CN" sz="1600" dirty="0">
                        <a:effectLst/>
                        <a:latin typeface="Times New Roman"/>
                        <a:ea typeface="宋体"/>
                      </a:endParaRPr>
                    </a:p>
                  </a:txBody>
                  <a:tcPr marL="68580" marR="68580" marT="0" marB="0"/>
                </a:tc>
                <a:tc>
                  <a:txBody>
                    <a:bodyPr/>
                    <a:lstStyle/>
                    <a:p>
                      <a:pPr algn="ctr" hangingPunct="0">
                        <a:spcBef>
                          <a:spcPts val="680"/>
                        </a:spcBef>
                        <a:spcAft>
                          <a:spcPts val="0"/>
                        </a:spcAft>
                        <a:tabLst>
                          <a:tab pos="228600" algn="l"/>
                          <a:tab pos="457200" algn="l"/>
                          <a:tab pos="685800" algn="l"/>
                          <a:tab pos="914400" algn="l"/>
                        </a:tabLst>
                      </a:pPr>
                      <a:r>
                        <a:rPr lang="en-CA" sz="1600" dirty="0">
                          <a:effectLst/>
                        </a:rPr>
                        <a:t>L0</a:t>
                      </a:r>
                      <a:endParaRPr lang="zh-CN" sz="1600" dirty="0">
                        <a:effectLst/>
                        <a:latin typeface="Times New Roman"/>
                        <a:ea typeface="宋体"/>
                      </a:endParaRPr>
                    </a:p>
                  </a:txBody>
                  <a:tcPr marL="68580" marR="68580" marT="0" marB="0"/>
                </a:tc>
                <a:tc>
                  <a:txBody>
                    <a:bodyPr/>
                    <a:lstStyle/>
                    <a:p>
                      <a:pPr algn="ctr" hangingPunct="0">
                        <a:spcBef>
                          <a:spcPts val="680"/>
                        </a:spcBef>
                        <a:spcAft>
                          <a:spcPts val="0"/>
                        </a:spcAft>
                        <a:tabLst>
                          <a:tab pos="228600" algn="l"/>
                          <a:tab pos="457200" algn="l"/>
                          <a:tab pos="685800" algn="l"/>
                          <a:tab pos="914400" algn="l"/>
                        </a:tabLst>
                      </a:pPr>
                      <a:r>
                        <a:rPr lang="en-CA" sz="1600">
                          <a:effectLst/>
                        </a:rPr>
                        <a:t>L1</a:t>
                      </a:r>
                      <a:endParaRPr lang="zh-CN" sz="1600">
                        <a:effectLst/>
                        <a:latin typeface="Times New Roman"/>
                        <a:ea typeface="宋体"/>
                      </a:endParaRPr>
                    </a:p>
                  </a:txBody>
                  <a:tcPr marL="68580" marR="68580" marT="0" marB="0"/>
                </a:tc>
                <a:tc>
                  <a:txBody>
                    <a:bodyPr/>
                    <a:lstStyle/>
                    <a:p>
                      <a:pPr algn="ctr" hangingPunct="0">
                        <a:spcBef>
                          <a:spcPts val="680"/>
                        </a:spcBef>
                        <a:spcAft>
                          <a:spcPts val="0"/>
                        </a:spcAft>
                        <a:tabLst>
                          <a:tab pos="228600" algn="l"/>
                          <a:tab pos="457200" algn="l"/>
                          <a:tab pos="685800" algn="l"/>
                          <a:tab pos="914400" algn="l"/>
                        </a:tabLst>
                      </a:pPr>
                      <a:r>
                        <a:rPr lang="en-CA" sz="1600">
                          <a:effectLst/>
                        </a:rPr>
                        <a:t>L2</a:t>
                      </a:r>
                      <a:endParaRPr lang="zh-CN" sz="1600">
                        <a:effectLst/>
                        <a:latin typeface="Times New Roman"/>
                        <a:ea typeface="宋体"/>
                      </a:endParaRPr>
                    </a:p>
                  </a:txBody>
                  <a:tcPr marL="68580" marR="68580" marT="0" marB="0"/>
                </a:tc>
              </a:tr>
              <a:tr h="309368">
                <a:tc>
                  <a:txBody>
                    <a:bodyPr/>
                    <a:lstStyle/>
                    <a:p>
                      <a:pPr algn="ctr" hangingPunct="0">
                        <a:spcBef>
                          <a:spcPts val="680"/>
                        </a:spcBef>
                        <a:spcAft>
                          <a:spcPts val="0"/>
                        </a:spcAft>
                        <a:tabLst>
                          <a:tab pos="228600" algn="l"/>
                          <a:tab pos="457200" algn="l"/>
                          <a:tab pos="685800" algn="l"/>
                          <a:tab pos="914400" algn="l"/>
                        </a:tabLst>
                      </a:pPr>
                      <a:r>
                        <a:rPr lang="en-US" sz="1400">
                          <a:effectLst/>
                        </a:rPr>
                        <a:t>22</a:t>
                      </a:r>
                      <a:endParaRPr lang="zh-CN" sz="14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US" sz="1800">
                          <a:effectLst/>
                        </a:rPr>
                        <a:t>19</a:t>
                      </a:r>
                      <a:endParaRPr lang="zh-CN" sz="16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800">
                          <a:effectLst/>
                        </a:rPr>
                        <a:t>21</a:t>
                      </a:r>
                      <a:endParaRPr lang="zh-CN" sz="16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800">
                          <a:effectLst/>
                        </a:rPr>
                        <a:t>24</a:t>
                      </a:r>
                      <a:endParaRPr lang="zh-CN" sz="16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800">
                          <a:effectLst/>
                        </a:rPr>
                        <a:t>25</a:t>
                      </a:r>
                      <a:endParaRPr lang="zh-CN" sz="16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800">
                          <a:effectLst/>
                        </a:rPr>
                        <a:t>29</a:t>
                      </a:r>
                      <a:endParaRPr lang="zh-CN" sz="16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800">
                          <a:effectLst/>
                        </a:rPr>
                        <a:t>20</a:t>
                      </a:r>
                      <a:endParaRPr lang="zh-CN" sz="16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800" dirty="0">
                          <a:effectLst/>
                        </a:rPr>
                        <a:t>22</a:t>
                      </a:r>
                      <a:endParaRPr lang="zh-CN" sz="1600" dirty="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800">
                          <a:effectLst/>
                        </a:rPr>
                        <a:t>25</a:t>
                      </a:r>
                      <a:endParaRPr lang="zh-CN" sz="16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800">
                          <a:effectLst/>
                        </a:rPr>
                        <a:t>26</a:t>
                      </a:r>
                      <a:endParaRPr lang="zh-CN" sz="1600">
                        <a:effectLst/>
                        <a:latin typeface="Times New Roman"/>
                        <a:ea typeface="宋体"/>
                      </a:endParaRPr>
                    </a:p>
                  </a:txBody>
                  <a:tcPr marL="68580" marR="68580" marT="0" marB="0" anchor="b"/>
                </a:tc>
              </a:tr>
              <a:tr h="309368">
                <a:tc>
                  <a:txBody>
                    <a:bodyPr/>
                    <a:lstStyle/>
                    <a:p>
                      <a:pPr algn="ctr" hangingPunct="0">
                        <a:spcBef>
                          <a:spcPts val="680"/>
                        </a:spcBef>
                        <a:spcAft>
                          <a:spcPts val="0"/>
                        </a:spcAft>
                        <a:tabLst>
                          <a:tab pos="228600" algn="l"/>
                          <a:tab pos="457200" algn="l"/>
                          <a:tab pos="685800" algn="l"/>
                          <a:tab pos="914400" algn="l"/>
                        </a:tabLst>
                      </a:pPr>
                      <a:r>
                        <a:rPr lang="en-US" sz="1400">
                          <a:effectLst/>
                        </a:rPr>
                        <a:t>27</a:t>
                      </a:r>
                      <a:endParaRPr lang="zh-CN" sz="14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US" sz="1800">
                          <a:effectLst/>
                        </a:rPr>
                        <a:t>24</a:t>
                      </a:r>
                      <a:endParaRPr lang="zh-CN" sz="16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800">
                          <a:effectLst/>
                        </a:rPr>
                        <a:t>26</a:t>
                      </a:r>
                      <a:endParaRPr lang="zh-CN" sz="16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800">
                          <a:effectLst/>
                        </a:rPr>
                        <a:t>30</a:t>
                      </a:r>
                      <a:endParaRPr lang="zh-CN" sz="16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800">
                          <a:effectLst/>
                        </a:rPr>
                        <a:t>31</a:t>
                      </a:r>
                      <a:endParaRPr lang="zh-CN" sz="16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800">
                          <a:effectLst/>
                        </a:rPr>
                        <a:t>35</a:t>
                      </a:r>
                      <a:endParaRPr lang="zh-CN" sz="16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800">
                          <a:effectLst/>
                        </a:rPr>
                        <a:t>25</a:t>
                      </a:r>
                      <a:endParaRPr lang="zh-CN" sz="16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800" dirty="0">
                          <a:effectLst/>
                        </a:rPr>
                        <a:t>27</a:t>
                      </a:r>
                      <a:endParaRPr lang="zh-CN" sz="1600" dirty="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800" dirty="0">
                          <a:effectLst/>
                        </a:rPr>
                        <a:t>31</a:t>
                      </a:r>
                      <a:endParaRPr lang="zh-CN" sz="1600" dirty="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800">
                          <a:effectLst/>
                        </a:rPr>
                        <a:t>33</a:t>
                      </a:r>
                      <a:endParaRPr lang="zh-CN" sz="1600">
                        <a:effectLst/>
                        <a:latin typeface="Times New Roman"/>
                        <a:ea typeface="宋体"/>
                      </a:endParaRPr>
                    </a:p>
                  </a:txBody>
                  <a:tcPr marL="68580" marR="68580" marT="0" marB="0" anchor="b"/>
                </a:tc>
              </a:tr>
              <a:tr h="309368">
                <a:tc>
                  <a:txBody>
                    <a:bodyPr/>
                    <a:lstStyle/>
                    <a:p>
                      <a:pPr algn="ctr" hangingPunct="0">
                        <a:spcBef>
                          <a:spcPts val="680"/>
                        </a:spcBef>
                        <a:spcAft>
                          <a:spcPts val="0"/>
                        </a:spcAft>
                        <a:tabLst>
                          <a:tab pos="228600" algn="l"/>
                          <a:tab pos="457200" algn="l"/>
                          <a:tab pos="685800" algn="l"/>
                          <a:tab pos="914400" algn="l"/>
                        </a:tabLst>
                      </a:pPr>
                      <a:r>
                        <a:rPr lang="en-US" sz="1400">
                          <a:effectLst/>
                        </a:rPr>
                        <a:t>32</a:t>
                      </a:r>
                      <a:endParaRPr lang="zh-CN" sz="14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US" sz="1800">
                          <a:effectLst/>
                        </a:rPr>
                        <a:t>29</a:t>
                      </a:r>
                      <a:endParaRPr lang="zh-CN" sz="16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800">
                          <a:effectLst/>
                        </a:rPr>
                        <a:t>31</a:t>
                      </a:r>
                      <a:endParaRPr lang="zh-CN" sz="16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800">
                          <a:effectLst/>
                        </a:rPr>
                        <a:t>36</a:t>
                      </a:r>
                      <a:endParaRPr lang="zh-CN" sz="16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800">
                          <a:effectLst/>
                        </a:rPr>
                        <a:t>37</a:t>
                      </a:r>
                      <a:endParaRPr lang="zh-CN" sz="16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800">
                          <a:effectLst/>
                        </a:rPr>
                        <a:t>41</a:t>
                      </a:r>
                      <a:endParaRPr lang="zh-CN" sz="16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800">
                          <a:effectLst/>
                        </a:rPr>
                        <a:t>30</a:t>
                      </a:r>
                      <a:endParaRPr lang="zh-CN" sz="16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800">
                          <a:effectLst/>
                        </a:rPr>
                        <a:t>32</a:t>
                      </a:r>
                      <a:endParaRPr lang="zh-CN" sz="16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800" dirty="0">
                          <a:effectLst/>
                        </a:rPr>
                        <a:t>37</a:t>
                      </a:r>
                      <a:endParaRPr lang="zh-CN" sz="1600" dirty="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800" dirty="0">
                          <a:effectLst/>
                        </a:rPr>
                        <a:t>38</a:t>
                      </a:r>
                      <a:endParaRPr lang="zh-CN" sz="1600" dirty="0">
                        <a:effectLst/>
                        <a:latin typeface="Times New Roman"/>
                        <a:ea typeface="宋体"/>
                      </a:endParaRPr>
                    </a:p>
                  </a:txBody>
                  <a:tcPr marL="68580" marR="68580" marT="0" marB="0" anchor="b"/>
                </a:tc>
              </a:tr>
              <a:tr h="309368">
                <a:tc>
                  <a:txBody>
                    <a:bodyPr/>
                    <a:lstStyle/>
                    <a:p>
                      <a:pPr algn="ctr" hangingPunct="0">
                        <a:spcBef>
                          <a:spcPts val="680"/>
                        </a:spcBef>
                        <a:spcAft>
                          <a:spcPts val="0"/>
                        </a:spcAft>
                        <a:tabLst>
                          <a:tab pos="228600" algn="l"/>
                          <a:tab pos="457200" algn="l"/>
                          <a:tab pos="685800" algn="l"/>
                          <a:tab pos="914400" algn="l"/>
                        </a:tabLst>
                      </a:pPr>
                      <a:r>
                        <a:rPr lang="en-US" sz="1400">
                          <a:effectLst/>
                        </a:rPr>
                        <a:t>37</a:t>
                      </a:r>
                      <a:endParaRPr lang="zh-CN" sz="14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US" sz="1800">
                          <a:effectLst/>
                        </a:rPr>
                        <a:t>34</a:t>
                      </a:r>
                      <a:endParaRPr lang="zh-CN" sz="16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800" dirty="0">
                          <a:effectLst/>
                        </a:rPr>
                        <a:t>36</a:t>
                      </a:r>
                      <a:endParaRPr lang="zh-CN" sz="1600" dirty="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800" dirty="0">
                          <a:effectLst/>
                        </a:rPr>
                        <a:t>41</a:t>
                      </a:r>
                      <a:endParaRPr lang="zh-CN" sz="1600" dirty="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800">
                          <a:effectLst/>
                        </a:rPr>
                        <a:t>42</a:t>
                      </a:r>
                      <a:endParaRPr lang="zh-CN" sz="16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800">
                          <a:effectLst/>
                        </a:rPr>
                        <a:t>46</a:t>
                      </a:r>
                      <a:endParaRPr lang="zh-CN" sz="16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800">
                          <a:effectLst/>
                        </a:rPr>
                        <a:t>33</a:t>
                      </a:r>
                      <a:endParaRPr lang="zh-CN" sz="16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800">
                          <a:effectLst/>
                        </a:rPr>
                        <a:t>37</a:t>
                      </a:r>
                      <a:endParaRPr lang="zh-CN" sz="16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800">
                          <a:effectLst/>
                        </a:rPr>
                        <a:t>42</a:t>
                      </a:r>
                      <a:endParaRPr lang="zh-CN" sz="16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US" sz="1800" dirty="0">
                          <a:effectLst/>
                        </a:rPr>
                        <a:t>43</a:t>
                      </a:r>
                      <a:endParaRPr lang="zh-CN" sz="1600" dirty="0">
                        <a:effectLst/>
                        <a:latin typeface="Times New Roman"/>
                        <a:ea typeface="宋体"/>
                      </a:endParaRPr>
                    </a:p>
                  </a:txBody>
                  <a:tcPr marL="68580" marR="68580" marT="0" marB="0" anchor="b"/>
                </a:tc>
              </a:tr>
            </a:tbl>
          </a:graphicData>
        </a:graphic>
      </p:graphicFrame>
    </p:spTree>
    <p:extLst>
      <p:ext uri="{BB962C8B-B14F-4D97-AF65-F5344CB8AC3E}">
        <p14:creationId xmlns:p14="http://schemas.microsoft.com/office/powerpoint/2010/main" val="16396990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dirty="0" smtClean="0"/>
              <a:t>Performance of retrained QP-lambda </a:t>
            </a:r>
            <a:r>
              <a:rPr lang="en-US" altLang="zh-CN" dirty="0" smtClean="0"/>
              <a:t>function</a:t>
            </a:r>
            <a:endParaRPr lang="zh-CN" altLang="en-US" dirty="0"/>
          </a:p>
        </p:txBody>
      </p:sp>
      <p:graphicFrame>
        <p:nvGraphicFramePr>
          <p:cNvPr id="6" name="内容占位符 5"/>
          <p:cNvGraphicFramePr>
            <a:graphicFrameLocks noGrp="1"/>
          </p:cNvGraphicFramePr>
          <p:nvPr>
            <p:ph idx="1"/>
            <p:extLst>
              <p:ext uri="{D42A27DB-BD31-4B8C-83A1-F6EECF244321}">
                <p14:modId xmlns:p14="http://schemas.microsoft.com/office/powerpoint/2010/main" val="3315027192"/>
              </p:ext>
            </p:extLst>
          </p:nvPr>
        </p:nvGraphicFramePr>
        <p:xfrm>
          <a:off x="611560" y="1916832"/>
          <a:ext cx="8064897" cy="3528396"/>
        </p:xfrm>
        <a:graphic>
          <a:graphicData uri="http://schemas.openxmlformats.org/drawingml/2006/table">
            <a:tbl>
              <a:tblPr firstRow="1" firstCol="1" bandRow="1">
                <a:tableStyleId>{5C22544A-7EE6-4342-B048-85BDC9FD1C3A}</a:tableStyleId>
              </a:tblPr>
              <a:tblGrid>
                <a:gridCol w="1612811"/>
                <a:gridCol w="1612811"/>
                <a:gridCol w="1612811"/>
                <a:gridCol w="1612811"/>
                <a:gridCol w="1613653"/>
              </a:tblGrid>
              <a:tr h="392044">
                <a:tc>
                  <a:txBody>
                    <a:bodyPr/>
                    <a:lstStyle/>
                    <a:p>
                      <a:pPr algn="ctr" hangingPunct="0">
                        <a:spcBef>
                          <a:spcPts val="680"/>
                        </a:spcBef>
                        <a:spcAft>
                          <a:spcPts val="0"/>
                        </a:spcAft>
                        <a:tabLst>
                          <a:tab pos="228600" algn="l"/>
                          <a:tab pos="457200" algn="l"/>
                          <a:tab pos="685800" algn="l"/>
                          <a:tab pos="914400" algn="l"/>
                        </a:tabLst>
                      </a:pPr>
                      <a:r>
                        <a:rPr lang="en-CA" sz="2400" dirty="0">
                          <a:effectLst/>
                        </a:rPr>
                        <a:t> </a:t>
                      </a:r>
                      <a:endParaRPr lang="zh-CN" sz="2400" dirty="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2400">
                          <a:effectLst/>
                        </a:rPr>
                        <a:t>RA-Main</a:t>
                      </a:r>
                      <a:endParaRPr lang="zh-CN" sz="24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2400">
                          <a:effectLst/>
                        </a:rPr>
                        <a:t>RA-HE10</a:t>
                      </a:r>
                      <a:endParaRPr lang="zh-CN" sz="24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2400">
                          <a:effectLst/>
                        </a:rPr>
                        <a:t>LD-Main</a:t>
                      </a:r>
                      <a:endParaRPr lang="zh-CN" sz="24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2400">
                          <a:effectLst/>
                        </a:rPr>
                        <a:t>LD-HE10</a:t>
                      </a:r>
                      <a:endParaRPr lang="zh-CN" sz="2400">
                        <a:effectLst/>
                        <a:latin typeface="Times New Roman"/>
                        <a:ea typeface="宋体"/>
                      </a:endParaRPr>
                    </a:p>
                  </a:txBody>
                  <a:tcPr marL="68580" marR="68580" marT="0" marB="0" anchor="ctr"/>
                </a:tc>
              </a:tr>
              <a:tr h="392044">
                <a:tc>
                  <a:txBody>
                    <a:bodyPr/>
                    <a:lstStyle/>
                    <a:p>
                      <a:pPr algn="ctr" hangingPunct="0">
                        <a:spcBef>
                          <a:spcPts val="680"/>
                        </a:spcBef>
                        <a:spcAft>
                          <a:spcPts val="0"/>
                        </a:spcAft>
                        <a:tabLst>
                          <a:tab pos="228600" algn="l"/>
                          <a:tab pos="457200" algn="l"/>
                          <a:tab pos="685800" algn="l"/>
                          <a:tab pos="914400" algn="l"/>
                        </a:tabLst>
                      </a:pPr>
                      <a:r>
                        <a:rPr lang="en-CA" sz="2400">
                          <a:effectLst/>
                        </a:rPr>
                        <a:t>Class A</a:t>
                      </a:r>
                      <a:endParaRPr lang="zh-CN" sz="24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2400">
                          <a:effectLst/>
                        </a:rPr>
                        <a:t>−1.6%</a:t>
                      </a:r>
                      <a:endParaRPr lang="zh-CN" sz="2400">
                        <a:effectLst/>
                        <a:latin typeface="Times New Roman"/>
                        <a:ea typeface="宋体"/>
                      </a:endParaRPr>
                    </a:p>
                  </a:txBody>
                  <a:tcPr marL="68580" marR="68580" marT="0" marB="0"/>
                </a:tc>
                <a:tc>
                  <a:txBody>
                    <a:bodyPr/>
                    <a:lstStyle/>
                    <a:p>
                      <a:pPr algn="ctr" hangingPunct="0">
                        <a:spcBef>
                          <a:spcPts val="680"/>
                        </a:spcBef>
                        <a:spcAft>
                          <a:spcPts val="0"/>
                        </a:spcAft>
                        <a:tabLst>
                          <a:tab pos="228600" algn="l"/>
                          <a:tab pos="457200" algn="l"/>
                          <a:tab pos="685800" algn="l"/>
                          <a:tab pos="914400" algn="l"/>
                        </a:tabLst>
                      </a:pPr>
                      <a:r>
                        <a:rPr lang="en-CA" sz="2400">
                          <a:effectLst/>
                        </a:rPr>
                        <a:t>−1.2%</a:t>
                      </a:r>
                      <a:endParaRPr lang="zh-CN" sz="2400">
                        <a:effectLst/>
                        <a:latin typeface="Times New Roman"/>
                        <a:ea typeface="宋体"/>
                      </a:endParaRPr>
                    </a:p>
                  </a:txBody>
                  <a:tcPr marL="68580" marR="68580" marT="0" marB="0"/>
                </a:tc>
                <a:tc>
                  <a:txBody>
                    <a:bodyPr/>
                    <a:lstStyle/>
                    <a:p>
                      <a:pPr algn="ctr" hangingPunct="0">
                        <a:spcBef>
                          <a:spcPts val="680"/>
                        </a:spcBef>
                        <a:spcAft>
                          <a:spcPts val="0"/>
                        </a:spcAft>
                        <a:tabLst>
                          <a:tab pos="228600" algn="l"/>
                          <a:tab pos="457200" algn="l"/>
                          <a:tab pos="685800" algn="l"/>
                          <a:tab pos="914400" algn="l"/>
                        </a:tabLst>
                      </a:pPr>
                      <a:r>
                        <a:rPr lang="en-CA" sz="2400">
                          <a:effectLst/>
                        </a:rPr>
                        <a:t> </a:t>
                      </a:r>
                      <a:endParaRPr lang="zh-CN" sz="24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2400">
                          <a:effectLst/>
                        </a:rPr>
                        <a:t> </a:t>
                      </a:r>
                      <a:endParaRPr lang="zh-CN" sz="2400">
                        <a:effectLst/>
                        <a:latin typeface="Times New Roman"/>
                        <a:ea typeface="宋体"/>
                      </a:endParaRPr>
                    </a:p>
                  </a:txBody>
                  <a:tcPr marL="68580" marR="68580" marT="0" marB="0" anchor="ctr"/>
                </a:tc>
              </a:tr>
              <a:tr h="392044">
                <a:tc>
                  <a:txBody>
                    <a:bodyPr/>
                    <a:lstStyle/>
                    <a:p>
                      <a:pPr algn="ctr" hangingPunct="0">
                        <a:spcBef>
                          <a:spcPts val="680"/>
                        </a:spcBef>
                        <a:spcAft>
                          <a:spcPts val="0"/>
                        </a:spcAft>
                        <a:tabLst>
                          <a:tab pos="228600" algn="l"/>
                          <a:tab pos="457200" algn="l"/>
                          <a:tab pos="685800" algn="l"/>
                          <a:tab pos="914400" algn="l"/>
                        </a:tabLst>
                      </a:pPr>
                      <a:r>
                        <a:rPr lang="en-CA" sz="2400">
                          <a:effectLst/>
                        </a:rPr>
                        <a:t>Class B</a:t>
                      </a:r>
                      <a:endParaRPr lang="zh-CN" sz="24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2400">
                          <a:effectLst/>
                        </a:rPr>
                        <a:t>−1.6%</a:t>
                      </a:r>
                      <a:endParaRPr lang="zh-CN" sz="2400">
                        <a:effectLst/>
                        <a:latin typeface="Times New Roman"/>
                        <a:ea typeface="宋体"/>
                      </a:endParaRPr>
                    </a:p>
                  </a:txBody>
                  <a:tcPr marL="68580" marR="68580" marT="0" marB="0"/>
                </a:tc>
                <a:tc>
                  <a:txBody>
                    <a:bodyPr/>
                    <a:lstStyle/>
                    <a:p>
                      <a:pPr algn="ctr" hangingPunct="0">
                        <a:spcBef>
                          <a:spcPts val="680"/>
                        </a:spcBef>
                        <a:spcAft>
                          <a:spcPts val="0"/>
                        </a:spcAft>
                        <a:tabLst>
                          <a:tab pos="228600" algn="l"/>
                          <a:tab pos="457200" algn="l"/>
                          <a:tab pos="685800" algn="l"/>
                          <a:tab pos="914400" algn="l"/>
                        </a:tabLst>
                      </a:pPr>
                      <a:r>
                        <a:rPr lang="en-CA" sz="2400">
                          <a:effectLst/>
                        </a:rPr>
                        <a:t>−1.3%</a:t>
                      </a:r>
                      <a:endParaRPr lang="zh-CN" sz="2400">
                        <a:effectLst/>
                        <a:latin typeface="Times New Roman"/>
                        <a:ea typeface="宋体"/>
                      </a:endParaRPr>
                    </a:p>
                  </a:txBody>
                  <a:tcPr marL="68580" marR="68580" marT="0" marB="0"/>
                </a:tc>
                <a:tc>
                  <a:txBody>
                    <a:bodyPr/>
                    <a:lstStyle/>
                    <a:p>
                      <a:pPr algn="ctr" hangingPunct="0">
                        <a:spcBef>
                          <a:spcPts val="680"/>
                        </a:spcBef>
                        <a:spcAft>
                          <a:spcPts val="0"/>
                        </a:spcAft>
                        <a:tabLst>
                          <a:tab pos="228600" algn="l"/>
                          <a:tab pos="457200" algn="l"/>
                          <a:tab pos="685800" algn="l"/>
                          <a:tab pos="914400" algn="l"/>
                        </a:tabLst>
                      </a:pPr>
                      <a:r>
                        <a:rPr lang="en-CA" sz="2400">
                          <a:effectLst/>
                        </a:rPr>
                        <a:t>−1.1%</a:t>
                      </a:r>
                      <a:endParaRPr lang="zh-CN" sz="2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2400">
                          <a:effectLst/>
                        </a:rPr>
                        <a:t>−1.0%</a:t>
                      </a:r>
                      <a:endParaRPr lang="zh-CN" sz="2400">
                        <a:effectLst/>
                        <a:latin typeface="Times New Roman"/>
                        <a:ea typeface="宋体"/>
                      </a:endParaRPr>
                    </a:p>
                  </a:txBody>
                  <a:tcPr marL="68580" marR="68580" marT="0" marB="0" anchor="b"/>
                </a:tc>
              </a:tr>
              <a:tr h="392044">
                <a:tc>
                  <a:txBody>
                    <a:bodyPr/>
                    <a:lstStyle/>
                    <a:p>
                      <a:pPr algn="ctr" hangingPunct="0">
                        <a:spcBef>
                          <a:spcPts val="680"/>
                        </a:spcBef>
                        <a:spcAft>
                          <a:spcPts val="0"/>
                        </a:spcAft>
                        <a:tabLst>
                          <a:tab pos="228600" algn="l"/>
                          <a:tab pos="457200" algn="l"/>
                          <a:tab pos="685800" algn="l"/>
                          <a:tab pos="914400" algn="l"/>
                        </a:tabLst>
                      </a:pPr>
                      <a:r>
                        <a:rPr lang="en-CA" sz="2400">
                          <a:effectLst/>
                        </a:rPr>
                        <a:t>Class C</a:t>
                      </a:r>
                      <a:endParaRPr lang="zh-CN" sz="24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2400">
                          <a:effectLst/>
                        </a:rPr>
                        <a:t>−2.2%</a:t>
                      </a:r>
                      <a:endParaRPr lang="zh-CN" sz="2400">
                        <a:effectLst/>
                        <a:latin typeface="Times New Roman"/>
                        <a:ea typeface="宋体"/>
                      </a:endParaRPr>
                    </a:p>
                  </a:txBody>
                  <a:tcPr marL="68580" marR="68580" marT="0" marB="0"/>
                </a:tc>
                <a:tc>
                  <a:txBody>
                    <a:bodyPr/>
                    <a:lstStyle/>
                    <a:p>
                      <a:pPr algn="ctr" hangingPunct="0">
                        <a:spcBef>
                          <a:spcPts val="680"/>
                        </a:spcBef>
                        <a:spcAft>
                          <a:spcPts val="0"/>
                        </a:spcAft>
                        <a:tabLst>
                          <a:tab pos="228600" algn="l"/>
                          <a:tab pos="457200" algn="l"/>
                          <a:tab pos="685800" algn="l"/>
                          <a:tab pos="914400" algn="l"/>
                        </a:tabLst>
                      </a:pPr>
                      <a:r>
                        <a:rPr lang="en-CA" sz="2400">
                          <a:effectLst/>
                        </a:rPr>
                        <a:t>−2.3%</a:t>
                      </a:r>
                      <a:endParaRPr lang="zh-CN" sz="2400">
                        <a:effectLst/>
                        <a:latin typeface="Times New Roman"/>
                        <a:ea typeface="宋体"/>
                      </a:endParaRPr>
                    </a:p>
                  </a:txBody>
                  <a:tcPr marL="68580" marR="68580" marT="0" marB="0"/>
                </a:tc>
                <a:tc>
                  <a:txBody>
                    <a:bodyPr/>
                    <a:lstStyle/>
                    <a:p>
                      <a:pPr algn="ctr" hangingPunct="0">
                        <a:spcBef>
                          <a:spcPts val="680"/>
                        </a:spcBef>
                        <a:spcAft>
                          <a:spcPts val="0"/>
                        </a:spcAft>
                        <a:tabLst>
                          <a:tab pos="228600" algn="l"/>
                          <a:tab pos="457200" algn="l"/>
                          <a:tab pos="685800" algn="l"/>
                          <a:tab pos="914400" algn="l"/>
                        </a:tabLst>
                      </a:pPr>
                      <a:r>
                        <a:rPr lang="en-CA" sz="2400">
                          <a:effectLst/>
                        </a:rPr>
                        <a:t>−1.2%</a:t>
                      </a:r>
                      <a:endParaRPr lang="zh-CN" sz="2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2400">
                          <a:effectLst/>
                        </a:rPr>
                        <a:t>−1.3%</a:t>
                      </a:r>
                      <a:endParaRPr lang="zh-CN" sz="2400">
                        <a:effectLst/>
                        <a:latin typeface="Times New Roman"/>
                        <a:ea typeface="宋体"/>
                      </a:endParaRPr>
                    </a:p>
                  </a:txBody>
                  <a:tcPr marL="68580" marR="68580" marT="0" marB="0" anchor="b"/>
                </a:tc>
              </a:tr>
              <a:tr h="392044">
                <a:tc>
                  <a:txBody>
                    <a:bodyPr/>
                    <a:lstStyle/>
                    <a:p>
                      <a:pPr algn="ctr" hangingPunct="0">
                        <a:spcBef>
                          <a:spcPts val="680"/>
                        </a:spcBef>
                        <a:spcAft>
                          <a:spcPts val="0"/>
                        </a:spcAft>
                        <a:tabLst>
                          <a:tab pos="228600" algn="l"/>
                          <a:tab pos="457200" algn="l"/>
                          <a:tab pos="685800" algn="l"/>
                          <a:tab pos="914400" algn="l"/>
                        </a:tabLst>
                      </a:pPr>
                      <a:r>
                        <a:rPr lang="en-CA" sz="2400">
                          <a:effectLst/>
                        </a:rPr>
                        <a:t>Class D</a:t>
                      </a:r>
                      <a:endParaRPr lang="zh-CN" sz="24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2400">
                          <a:effectLst/>
                        </a:rPr>
                        <a:t>−1.8%</a:t>
                      </a:r>
                      <a:endParaRPr lang="zh-CN" sz="2400">
                        <a:effectLst/>
                        <a:latin typeface="Times New Roman"/>
                        <a:ea typeface="宋体"/>
                      </a:endParaRPr>
                    </a:p>
                  </a:txBody>
                  <a:tcPr marL="68580" marR="68580" marT="0" marB="0"/>
                </a:tc>
                <a:tc>
                  <a:txBody>
                    <a:bodyPr/>
                    <a:lstStyle/>
                    <a:p>
                      <a:pPr algn="ctr" hangingPunct="0">
                        <a:spcBef>
                          <a:spcPts val="680"/>
                        </a:spcBef>
                        <a:spcAft>
                          <a:spcPts val="0"/>
                        </a:spcAft>
                        <a:tabLst>
                          <a:tab pos="228600" algn="l"/>
                          <a:tab pos="457200" algn="l"/>
                          <a:tab pos="685800" algn="l"/>
                          <a:tab pos="914400" algn="l"/>
                        </a:tabLst>
                      </a:pPr>
                      <a:r>
                        <a:rPr lang="en-CA" sz="2400">
                          <a:effectLst/>
                        </a:rPr>
                        <a:t>−1.9%</a:t>
                      </a:r>
                      <a:endParaRPr lang="zh-CN" sz="2400">
                        <a:effectLst/>
                        <a:latin typeface="Times New Roman"/>
                        <a:ea typeface="宋体"/>
                      </a:endParaRPr>
                    </a:p>
                  </a:txBody>
                  <a:tcPr marL="68580" marR="68580" marT="0" marB="0"/>
                </a:tc>
                <a:tc>
                  <a:txBody>
                    <a:bodyPr/>
                    <a:lstStyle/>
                    <a:p>
                      <a:pPr algn="ctr" hangingPunct="0">
                        <a:spcBef>
                          <a:spcPts val="680"/>
                        </a:spcBef>
                        <a:spcAft>
                          <a:spcPts val="0"/>
                        </a:spcAft>
                        <a:tabLst>
                          <a:tab pos="228600" algn="l"/>
                          <a:tab pos="457200" algn="l"/>
                          <a:tab pos="685800" algn="l"/>
                          <a:tab pos="914400" algn="l"/>
                        </a:tabLst>
                      </a:pPr>
                      <a:r>
                        <a:rPr lang="en-CA" sz="2400">
                          <a:effectLst/>
                        </a:rPr>
                        <a:t>−1.2%</a:t>
                      </a:r>
                      <a:endParaRPr lang="zh-CN" sz="2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2400">
                          <a:effectLst/>
                        </a:rPr>
                        <a:t>−1.2%</a:t>
                      </a:r>
                      <a:endParaRPr lang="zh-CN" sz="2400">
                        <a:effectLst/>
                        <a:latin typeface="Times New Roman"/>
                        <a:ea typeface="宋体"/>
                      </a:endParaRPr>
                    </a:p>
                  </a:txBody>
                  <a:tcPr marL="68580" marR="68580" marT="0" marB="0" anchor="b"/>
                </a:tc>
              </a:tr>
              <a:tr h="392044">
                <a:tc>
                  <a:txBody>
                    <a:bodyPr/>
                    <a:lstStyle/>
                    <a:p>
                      <a:pPr algn="ctr" hangingPunct="0">
                        <a:spcBef>
                          <a:spcPts val="680"/>
                        </a:spcBef>
                        <a:spcAft>
                          <a:spcPts val="0"/>
                        </a:spcAft>
                        <a:tabLst>
                          <a:tab pos="228600" algn="l"/>
                          <a:tab pos="457200" algn="l"/>
                          <a:tab pos="685800" algn="l"/>
                          <a:tab pos="914400" algn="l"/>
                        </a:tabLst>
                      </a:pPr>
                      <a:r>
                        <a:rPr lang="en-CA" sz="2400">
                          <a:effectLst/>
                        </a:rPr>
                        <a:t>Class E</a:t>
                      </a:r>
                      <a:endParaRPr lang="zh-CN" sz="24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2400">
                          <a:effectLst/>
                        </a:rPr>
                        <a:t> </a:t>
                      </a:r>
                      <a:endParaRPr lang="zh-CN" sz="2400">
                        <a:effectLst/>
                        <a:latin typeface="Times New Roman"/>
                        <a:ea typeface="宋体"/>
                      </a:endParaRPr>
                    </a:p>
                  </a:txBody>
                  <a:tcPr marL="68580" marR="68580" marT="0" marB="0"/>
                </a:tc>
                <a:tc>
                  <a:txBody>
                    <a:bodyPr/>
                    <a:lstStyle/>
                    <a:p>
                      <a:pPr algn="ctr" hangingPunct="0">
                        <a:spcBef>
                          <a:spcPts val="680"/>
                        </a:spcBef>
                        <a:spcAft>
                          <a:spcPts val="0"/>
                        </a:spcAft>
                        <a:tabLst>
                          <a:tab pos="228600" algn="l"/>
                          <a:tab pos="457200" algn="l"/>
                          <a:tab pos="685800" algn="l"/>
                          <a:tab pos="914400" algn="l"/>
                        </a:tabLst>
                      </a:pPr>
                      <a:r>
                        <a:rPr lang="en-CA" sz="2400">
                          <a:effectLst/>
                        </a:rPr>
                        <a:t> </a:t>
                      </a:r>
                      <a:endParaRPr lang="zh-CN" sz="2400">
                        <a:effectLst/>
                        <a:latin typeface="Times New Roman"/>
                        <a:ea typeface="宋体"/>
                      </a:endParaRPr>
                    </a:p>
                  </a:txBody>
                  <a:tcPr marL="68580" marR="68580" marT="0" marB="0"/>
                </a:tc>
                <a:tc>
                  <a:txBody>
                    <a:bodyPr/>
                    <a:lstStyle/>
                    <a:p>
                      <a:pPr algn="ctr" hangingPunct="0">
                        <a:spcBef>
                          <a:spcPts val="680"/>
                        </a:spcBef>
                        <a:spcAft>
                          <a:spcPts val="0"/>
                        </a:spcAft>
                        <a:tabLst>
                          <a:tab pos="228600" algn="l"/>
                          <a:tab pos="457200" algn="l"/>
                          <a:tab pos="685800" algn="l"/>
                          <a:tab pos="914400" algn="l"/>
                        </a:tabLst>
                      </a:pPr>
                      <a:r>
                        <a:rPr lang="en-CA" sz="2400">
                          <a:effectLst/>
                        </a:rPr>
                        <a:t>−2.3%</a:t>
                      </a:r>
                      <a:endParaRPr lang="zh-CN" sz="2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2400">
                          <a:effectLst/>
                        </a:rPr>
                        <a:t>−2.4%</a:t>
                      </a:r>
                      <a:endParaRPr lang="zh-CN" sz="2400">
                        <a:effectLst/>
                        <a:latin typeface="Times New Roman"/>
                        <a:ea typeface="宋体"/>
                      </a:endParaRPr>
                    </a:p>
                  </a:txBody>
                  <a:tcPr marL="68580" marR="68580" marT="0" marB="0" anchor="b"/>
                </a:tc>
              </a:tr>
              <a:tr h="392044">
                <a:tc>
                  <a:txBody>
                    <a:bodyPr/>
                    <a:lstStyle/>
                    <a:p>
                      <a:pPr algn="ctr" hangingPunct="0">
                        <a:spcBef>
                          <a:spcPts val="680"/>
                        </a:spcBef>
                        <a:spcAft>
                          <a:spcPts val="0"/>
                        </a:spcAft>
                        <a:tabLst>
                          <a:tab pos="228600" algn="l"/>
                          <a:tab pos="457200" algn="l"/>
                          <a:tab pos="685800" algn="l"/>
                          <a:tab pos="914400" algn="l"/>
                        </a:tabLst>
                      </a:pPr>
                      <a:r>
                        <a:rPr lang="en-CA" sz="2400">
                          <a:effectLst/>
                        </a:rPr>
                        <a:t>Overall</a:t>
                      </a:r>
                      <a:endParaRPr lang="zh-CN" sz="24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2400">
                          <a:effectLst/>
                        </a:rPr>
                        <a:t>−1.8%</a:t>
                      </a:r>
                      <a:endParaRPr lang="zh-CN" sz="2400">
                        <a:effectLst/>
                        <a:latin typeface="Times New Roman"/>
                        <a:ea typeface="宋体"/>
                      </a:endParaRPr>
                    </a:p>
                  </a:txBody>
                  <a:tcPr marL="68580" marR="68580" marT="0" marB="0"/>
                </a:tc>
                <a:tc>
                  <a:txBody>
                    <a:bodyPr/>
                    <a:lstStyle/>
                    <a:p>
                      <a:pPr algn="ctr" hangingPunct="0">
                        <a:spcBef>
                          <a:spcPts val="680"/>
                        </a:spcBef>
                        <a:spcAft>
                          <a:spcPts val="0"/>
                        </a:spcAft>
                        <a:tabLst>
                          <a:tab pos="228600" algn="l"/>
                          <a:tab pos="457200" algn="l"/>
                          <a:tab pos="685800" algn="l"/>
                          <a:tab pos="914400" algn="l"/>
                        </a:tabLst>
                      </a:pPr>
                      <a:r>
                        <a:rPr lang="en-CA" sz="2400">
                          <a:effectLst/>
                        </a:rPr>
                        <a:t>−1.7%</a:t>
                      </a:r>
                      <a:endParaRPr lang="zh-CN" sz="2400">
                        <a:effectLst/>
                        <a:latin typeface="Times New Roman"/>
                        <a:ea typeface="宋体"/>
                      </a:endParaRPr>
                    </a:p>
                  </a:txBody>
                  <a:tcPr marL="68580" marR="68580" marT="0" marB="0"/>
                </a:tc>
                <a:tc>
                  <a:txBody>
                    <a:bodyPr/>
                    <a:lstStyle/>
                    <a:p>
                      <a:pPr algn="ctr" hangingPunct="0">
                        <a:spcBef>
                          <a:spcPts val="680"/>
                        </a:spcBef>
                        <a:spcAft>
                          <a:spcPts val="0"/>
                        </a:spcAft>
                        <a:tabLst>
                          <a:tab pos="228600" algn="l"/>
                          <a:tab pos="457200" algn="l"/>
                          <a:tab pos="685800" algn="l"/>
                          <a:tab pos="914400" algn="l"/>
                        </a:tabLst>
                      </a:pPr>
                      <a:r>
                        <a:rPr lang="en-CA" sz="2400">
                          <a:effectLst/>
                        </a:rPr>
                        <a:t>−1.4%</a:t>
                      </a:r>
                      <a:endParaRPr lang="zh-CN" sz="2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2400">
                          <a:effectLst/>
                        </a:rPr>
                        <a:t>−1.4%</a:t>
                      </a:r>
                      <a:endParaRPr lang="zh-CN" sz="2400">
                        <a:effectLst/>
                        <a:latin typeface="Times New Roman"/>
                        <a:ea typeface="宋体"/>
                      </a:endParaRPr>
                    </a:p>
                  </a:txBody>
                  <a:tcPr marL="68580" marR="68580" marT="0" marB="0" anchor="b"/>
                </a:tc>
              </a:tr>
              <a:tr h="392044">
                <a:tc>
                  <a:txBody>
                    <a:bodyPr/>
                    <a:lstStyle/>
                    <a:p>
                      <a:pPr algn="ctr" hangingPunct="0">
                        <a:spcBef>
                          <a:spcPts val="680"/>
                        </a:spcBef>
                        <a:spcAft>
                          <a:spcPts val="0"/>
                        </a:spcAft>
                        <a:tabLst>
                          <a:tab pos="228600" algn="l"/>
                          <a:tab pos="457200" algn="l"/>
                          <a:tab pos="685800" algn="l"/>
                          <a:tab pos="914400" algn="l"/>
                        </a:tabLst>
                      </a:pPr>
                      <a:r>
                        <a:rPr lang="en-CA" sz="2400">
                          <a:effectLst/>
                        </a:rPr>
                        <a:t>Enc. Time</a:t>
                      </a:r>
                      <a:endParaRPr lang="zh-CN" sz="24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2400">
                          <a:effectLst/>
                        </a:rPr>
                        <a:t>100%</a:t>
                      </a:r>
                      <a:endParaRPr lang="zh-CN" sz="2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2400">
                          <a:effectLst/>
                        </a:rPr>
                        <a:t>100%</a:t>
                      </a:r>
                      <a:endParaRPr lang="zh-CN" sz="2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2400">
                          <a:effectLst/>
                        </a:rPr>
                        <a:t>100%</a:t>
                      </a:r>
                      <a:endParaRPr lang="zh-CN" sz="2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2400">
                          <a:effectLst/>
                        </a:rPr>
                        <a:t>100%</a:t>
                      </a:r>
                      <a:endParaRPr lang="zh-CN" sz="2400">
                        <a:effectLst/>
                        <a:latin typeface="Times New Roman"/>
                        <a:ea typeface="宋体"/>
                      </a:endParaRPr>
                    </a:p>
                  </a:txBody>
                  <a:tcPr marL="68580" marR="68580" marT="0" marB="0" anchor="b"/>
                </a:tc>
              </a:tr>
              <a:tr h="392044">
                <a:tc>
                  <a:txBody>
                    <a:bodyPr/>
                    <a:lstStyle/>
                    <a:p>
                      <a:pPr algn="ctr" hangingPunct="0">
                        <a:spcBef>
                          <a:spcPts val="680"/>
                        </a:spcBef>
                        <a:spcAft>
                          <a:spcPts val="0"/>
                        </a:spcAft>
                        <a:tabLst>
                          <a:tab pos="228600" algn="l"/>
                          <a:tab pos="457200" algn="l"/>
                          <a:tab pos="685800" algn="l"/>
                          <a:tab pos="914400" algn="l"/>
                        </a:tabLst>
                      </a:pPr>
                      <a:r>
                        <a:rPr lang="en-CA" sz="2400">
                          <a:effectLst/>
                        </a:rPr>
                        <a:t>Dec. Time</a:t>
                      </a:r>
                      <a:endParaRPr lang="zh-CN" sz="2400">
                        <a:effectLst/>
                        <a:latin typeface="Times New Roman"/>
                        <a:ea typeface="宋体"/>
                      </a:endParaRPr>
                    </a:p>
                  </a:txBody>
                  <a:tcPr marL="68580" marR="68580" marT="0" marB="0" anchor="ctr"/>
                </a:tc>
                <a:tc>
                  <a:txBody>
                    <a:bodyPr/>
                    <a:lstStyle/>
                    <a:p>
                      <a:pPr algn="ctr" hangingPunct="0">
                        <a:spcBef>
                          <a:spcPts val="680"/>
                        </a:spcBef>
                        <a:spcAft>
                          <a:spcPts val="0"/>
                        </a:spcAft>
                        <a:tabLst>
                          <a:tab pos="228600" algn="l"/>
                          <a:tab pos="457200" algn="l"/>
                          <a:tab pos="685800" algn="l"/>
                          <a:tab pos="914400" algn="l"/>
                        </a:tabLst>
                      </a:pPr>
                      <a:r>
                        <a:rPr lang="en-CA" sz="2400" dirty="0">
                          <a:effectLst/>
                        </a:rPr>
                        <a:t>101%</a:t>
                      </a:r>
                      <a:endParaRPr lang="zh-CN" sz="2400" dirty="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2400">
                          <a:effectLst/>
                        </a:rPr>
                        <a:t>99%</a:t>
                      </a:r>
                      <a:endParaRPr lang="zh-CN" sz="2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2400">
                          <a:effectLst/>
                        </a:rPr>
                        <a:t>101%</a:t>
                      </a:r>
                      <a:endParaRPr lang="zh-CN" sz="2400">
                        <a:effectLst/>
                        <a:latin typeface="Times New Roman"/>
                        <a:ea typeface="宋体"/>
                      </a:endParaRPr>
                    </a:p>
                  </a:txBody>
                  <a:tcPr marL="68580" marR="68580" marT="0" marB="0" anchor="b"/>
                </a:tc>
                <a:tc>
                  <a:txBody>
                    <a:bodyPr/>
                    <a:lstStyle/>
                    <a:p>
                      <a:pPr algn="ctr" hangingPunct="0">
                        <a:spcBef>
                          <a:spcPts val="680"/>
                        </a:spcBef>
                        <a:spcAft>
                          <a:spcPts val="0"/>
                        </a:spcAft>
                        <a:tabLst>
                          <a:tab pos="228600" algn="l"/>
                          <a:tab pos="457200" algn="l"/>
                          <a:tab pos="685800" algn="l"/>
                          <a:tab pos="914400" algn="l"/>
                        </a:tabLst>
                      </a:pPr>
                      <a:r>
                        <a:rPr lang="en-CA" sz="2400" dirty="0">
                          <a:effectLst/>
                        </a:rPr>
                        <a:t>100%</a:t>
                      </a:r>
                      <a:endParaRPr lang="zh-CN" sz="2400" dirty="0">
                        <a:effectLst/>
                        <a:latin typeface="Times New Roman"/>
                        <a:ea typeface="宋体"/>
                      </a:endParaRPr>
                    </a:p>
                  </a:txBody>
                  <a:tcPr marL="68580" marR="68580" marT="0" marB="0" anchor="b"/>
                </a:tc>
              </a:tr>
            </a:tbl>
          </a:graphicData>
        </a:graphic>
      </p:graphicFrame>
      <p:sp>
        <p:nvSpPr>
          <p:cNvPr id="7" name="TextBox 6"/>
          <p:cNvSpPr txBox="1"/>
          <p:nvPr/>
        </p:nvSpPr>
        <p:spPr>
          <a:xfrm>
            <a:off x="683568" y="5733256"/>
            <a:ext cx="7920880" cy="369332"/>
          </a:xfrm>
          <a:prstGeom prst="rect">
            <a:avLst/>
          </a:prstGeom>
          <a:noFill/>
        </p:spPr>
        <p:txBody>
          <a:bodyPr wrap="square" rtlCol="0">
            <a:spAutoFit/>
          </a:bodyPr>
          <a:lstStyle/>
          <a:p>
            <a:r>
              <a:rPr lang="en-US" altLang="zh-CN" dirty="0" smtClean="0"/>
              <a:t>The bit saving of U and V is a little larger, about 3%~4% on average</a:t>
            </a:r>
            <a:endParaRPr lang="zh-CN" altLang="en-US" dirty="0"/>
          </a:p>
        </p:txBody>
      </p:sp>
      <p:sp>
        <p:nvSpPr>
          <p:cNvPr id="8" name="TextBox 7"/>
          <p:cNvSpPr txBox="1"/>
          <p:nvPr/>
        </p:nvSpPr>
        <p:spPr>
          <a:xfrm>
            <a:off x="683568" y="1268760"/>
            <a:ext cx="7920880" cy="369332"/>
          </a:xfrm>
          <a:prstGeom prst="rect">
            <a:avLst/>
          </a:prstGeom>
          <a:noFill/>
        </p:spPr>
        <p:txBody>
          <a:bodyPr wrap="square" rtlCol="0">
            <a:spAutoFit/>
          </a:bodyPr>
          <a:lstStyle/>
          <a:p>
            <a:r>
              <a:rPr lang="en-US" altLang="zh-CN" dirty="0" smtClean="0"/>
              <a:t>Original HM-6.0 is used as anchor in this table and all the following tables.</a:t>
            </a:r>
            <a:endParaRPr lang="zh-CN" altLang="en-US" dirty="0"/>
          </a:p>
        </p:txBody>
      </p:sp>
    </p:spTree>
    <p:extLst>
      <p:ext uri="{BB962C8B-B14F-4D97-AF65-F5344CB8AC3E}">
        <p14:creationId xmlns:p14="http://schemas.microsoft.com/office/powerpoint/2010/main" val="186837999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187</TotalTime>
  <Words>1296</Words>
  <Application>Microsoft Office PowerPoint</Application>
  <PresentationFormat>On-screen Show (4:3)</PresentationFormat>
  <Paragraphs>533</Paragraphs>
  <Slides>13</Slides>
  <Notes>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13</vt:i4>
      </vt:variant>
    </vt:vector>
  </HeadingPairs>
  <TitlesOfParts>
    <vt:vector size="15" baseType="lpstr">
      <vt:lpstr>Office 主题​​</vt:lpstr>
      <vt:lpstr>公式</vt:lpstr>
      <vt:lpstr>QP determination by lambda value</vt:lpstr>
      <vt:lpstr>Outline </vt:lpstr>
      <vt:lpstr>QP-lambda function in HEVC</vt:lpstr>
      <vt:lpstr>Apply new QP-lambda function to HEVC</vt:lpstr>
      <vt:lpstr>QP and lambda impact on bit allocation</vt:lpstr>
      <vt:lpstr>Retune QP-lambda function</vt:lpstr>
      <vt:lpstr>PowerPoint Presentation</vt:lpstr>
      <vt:lpstr>QP setting</vt:lpstr>
      <vt:lpstr>Performance of retrained QP-lambda function</vt:lpstr>
      <vt:lpstr>LCU level multiple-QP optimization</vt:lpstr>
      <vt:lpstr>Multiple-QP optimization around QP determined by new function</vt:lpstr>
      <vt:lpstr>Adaptive QP</vt:lpstr>
      <vt:lpstr>Conclusion</vt:lpstr>
    </vt:vector>
  </TitlesOfParts>
  <Company>USTC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Bin Li</dc:creator>
  <cp:lastModifiedBy>Ji-Zheng Xu</cp:lastModifiedBy>
  <cp:revision>25</cp:revision>
  <dcterms:created xsi:type="dcterms:W3CDTF">2012-04-24T02:39:10Z</dcterms:created>
  <dcterms:modified xsi:type="dcterms:W3CDTF">2012-05-06T08:49:03Z</dcterms:modified>
</cp:coreProperties>
</file>