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140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69DE-ED6A-4A0B-B68A-7EAF52BAA8E0}" type="datetimeFigureOut">
              <a:rPr lang="zh-CN" altLang="en-US" smtClean="0"/>
              <a:t>2012/4/26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91A05-18F0-4D8E-8221-D8D0FC744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7229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69DE-ED6A-4A0B-B68A-7EAF52BAA8E0}" type="datetimeFigureOut">
              <a:rPr lang="zh-CN" altLang="en-US" smtClean="0"/>
              <a:t>2012/4/26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91A05-18F0-4D8E-8221-D8D0FC744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0847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69DE-ED6A-4A0B-B68A-7EAF52BAA8E0}" type="datetimeFigureOut">
              <a:rPr lang="zh-CN" altLang="en-US" smtClean="0"/>
              <a:t>2012/4/26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91A05-18F0-4D8E-8221-D8D0FC744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934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69DE-ED6A-4A0B-B68A-7EAF52BAA8E0}" type="datetimeFigureOut">
              <a:rPr lang="zh-CN" altLang="en-US" smtClean="0"/>
              <a:t>2012/4/26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91A05-18F0-4D8E-8221-D8D0FC744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5635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69DE-ED6A-4A0B-B68A-7EAF52BAA8E0}" type="datetimeFigureOut">
              <a:rPr lang="zh-CN" altLang="en-US" smtClean="0"/>
              <a:t>2012/4/26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91A05-18F0-4D8E-8221-D8D0FC744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1635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69DE-ED6A-4A0B-B68A-7EAF52BAA8E0}" type="datetimeFigureOut">
              <a:rPr lang="zh-CN" altLang="en-US" smtClean="0"/>
              <a:t>2012/4/26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91A05-18F0-4D8E-8221-D8D0FC744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539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69DE-ED6A-4A0B-B68A-7EAF52BAA8E0}" type="datetimeFigureOut">
              <a:rPr lang="zh-CN" altLang="en-US" smtClean="0"/>
              <a:t>2012/4/26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91A05-18F0-4D8E-8221-D8D0FC744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820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69DE-ED6A-4A0B-B68A-7EAF52BAA8E0}" type="datetimeFigureOut">
              <a:rPr lang="zh-CN" altLang="en-US" smtClean="0"/>
              <a:t>2012/4/26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91A05-18F0-4D8E-8221-D8D0FC744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1811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69DE-ED6A-4A0B-B68A-7EAF52BAA8E0}" type="datetimeFigureOut">
              <a:rPr lang="zh-CN" altLang="en-US" smtClean="0"/>
              <a:t>2012/4/26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91A05-18F0-4D8E-8221-D8D0FC744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3992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69DE-ED6A-4A0B-B68A-7EAF52BAA8E0}" type="datetimeFigureOut">
              <a:rPr lang="zh-CN" altLang="en-US" smtClean="0"/>
              <a:t>2012/4/26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91A05-18F0-4D8E-8221-D8D0FC744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0331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69DE-ED6A-4A0B-B68A-7EAF52BAA8E0}" type="datetimeFigureOut">
              <a:rPr lang="zh-CN" altLang="en-US" smtClean="0"/>
              <a:t>2012/4/26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91A05-18F0-4D8E-8221-D8D0FC744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619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D69DE-ED6A-4A0B-B68A-7EAF52BAA8E0}" type="datetimeFigureOut">
              <a:rPr lang="zh-CN" altLang="en-US" smtClean="0"/>
              <a:t>2012/4/26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91A05-18F0-4D8E-8221-D8D0FC744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6442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altLang="zh-CN" b="1" dirty="0"/>
              <a:t>Comparison of Compression Performance of HEVC Draft 6 with AVC High Profile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Bin Li, Gary J. Sullivan, </a:t>
            </a:r>
            <a:r>
              <a:rPr lang="en-US" altLang="zh-CN" dirty="0" err="1" smtClean="0"/>
              <a:t>Jizheng</a:t>
            </a:r>
            <a:r>
              <a:rPr lang="en-US" altLang="zh-CN" dirty="0" smtClean="0"/>
              <a:t> Xu</a:t>
            </a:r>
          </a:p>
          <a:p>
            <a:r>
              <a:rPr lang="en-CA" altLang="zh-CN" sz="2600" dirty="0"/>
              <a:t>University of Science and Technology of China</a:t>
            </a:r>
            <a:br>
              <a:rPr lang="en-CA" altLang="zh-CN" sz="2600" dirty="0"/>
            </a:br>
            <a:r>
              <a:rPr lang="en-CA" altLang="zh-CN" sz="2600" dirty="0"/>
              <a:t>Microsoft Corp.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52587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Performance Comparison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HEVC Draft 6 (HM-6.0)</a:t>
            </a:r>
          </a:p>
          <a:p>
            <a:r>
              <a:rPr lang="en-US" altLang="zh-CN" dirty="0" smtClean="0"/>
              <a:t>AVC High Profile (JM-18.3)</a:t>
            </a:r>
          </a:p>
          <a:p>
            <a:r>
              <a:rPr lang="en-US" altLang="zh-CN" dirty="0" smtClean="0"/>
              <a:t>PNSR based objective measurement</a:t>
            </a:r>
          </a:p>
          <a:p>
            <a:endParaRPr lang="en-US" altLang="zh-CN" dirty="0"/>
          </a:p>
          <a:p>
            <a:r>
              <a:rPr lang="en-US" altLang="zh-CN" dirty="0" smtClean="0"/>
              <a:t>Further study of JCTVC-G399 and JCTVC-H0360</a:t>
            </a:r>
            <a:endParaRPr lang="zh-CN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2189652"/>
              </p:ext>
            </p:extLst>
          </p:nvPr>
        </p:nvGraphicFramePr>
        <p:xfrm>
          <a:off x="899592" y="3429000"/>
          <a:ext cx="5976664" cy="4770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公式" r:id="rId3" imgW="2400300" imgH="203200" progId="Equation.3">
                  <p:embed/>
                </p:oleObj>
              </mc:Choice>
              <mc:Fallback>
                <p:oleObj name="公式" r:id="rId3" imgW="2400300" imgH="203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3429000"/>
                        <a:ext cx="5976664" cy="4770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2248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Improved AVC Anchor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All Intra case and Random access AVC anchor are (almost) identical to that in JCTVC-H0360.</a:t>
            </a:r>
          </a:p>
          <a:p>
            <a:r>
              <a:rPr lang="en-US" altLang="zh-CN" dirty="0" smtClean="0"/>
              <a:t>Low delay anchor is further improved</a:t>
            </a:r>
          </a:p>
          <a:p>
            <a:pPr lvl="1"/>
            <a:r>
              <a:rPr lang="en-US" altLang="zh-CN" dirty="0" smtClean="0"/>
              <a:t>1+3 reference picture setting</a:t>
            </a:r>
          </a:p>
          <a:p>
            <a:pPr lvl="1"/>
            <a:r>
              <a:rPr lang="en-US" altLang="zh-CN" dirty="0" smtClean="0"/>
              <a:t>B pictures instead of P pictures (Class E sequences are changed)</a:t>
            </a:r>
          </a:p>
          <a:p>
            <a:pPr lvl="1"/>
            <a:r>
              <a:rPr lang="en-US" altLang="zh-CN" dirty="0" smtClean="0"/>
              <a:t>Improve about 8% (Class E sequences are not considered) compared with the results in JCTVC-H0360.</a:t>
            </a:r>
          </a:p>
        </p:txBody>
      </p:sp>
    </p:spTree>
    <p:extLst>
      <p:ext uri="{BB962C8B-B14F-4D97-AF65-F5344CB8AC3E}">
        <p14:creationId xmlns:p14="http://schemas.microsoft.com/office/powerpoint/2010/main" val="340562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3200" dirty="0" smtClean="0"/>
              <a:t>AVC High Profile vs. HEVC Draft 6 Main Profile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115403"/>
              </p:ext>
            </p:extLst>
          </p:nvPr>
        </p:nvGraphicFramePr>
        <p:xfrm>
          <a:off x="611560" y="1628800"/>
          <a:ext cx="8064895" cy="38164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/>
                <a:gridCol w="1992221"/>
                <a:gridCol w="1992221"/>
                <a:gridCol w="1992221"/>
              </a:tblGrid>
              <a:tr h="42404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 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All Intra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Random Access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Low Delay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A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  <a:latin typeface="Times New Roman"/>
                          <a:ea typeface="宋体"/>
                        </a:rPr>
                        <a:t>−23.4%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Times New Roman"/>
                          <a:ea typeface="宋体"/>
                        </a:rPr>
                        <a:t>−36.9%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B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Times New Roman"/>
                          <a:ea typeface="宋体"/>
                        </a:rPr>
                        <a:t>−22.7%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Times New Roman"/>
                          <a:ea typeface="宋体"/>
                        </a:rPr>
                        <a:t>−39.4%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−40.3%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Times New Roman"/>
                          <a:ea typeface="宋体"/>
                        </a:rPr>
                        <a:t>−20.1%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Times New Roman"/>
                          <a:ea typeface="宋体"/>
                        </a:rPr>
                        <a:t>−30.1%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−31.5%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D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Times New Roman"/>
                          <a:ea typeface="宋体"/>
                        </a:rPr>
                        <a:t>−16.9%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Times New Roman"/>
                          <a:ea typeface="宋体"/>
                        </a:rPr>
                        <a:t>−28.3%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−29.2%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Times New Roman"/>
                          <a:ea typeface="宋体"/>
                        </a:rPr>
                        <a:t>−28.6%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−41.2%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F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Times New Roman"/>
                          <a:ea typeface="宋体"/>
                        </a:rPr>
                        <a:t>−22.3%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Times New Roman"/>
                          <a:ea typeface="宋体"/>
                        </a:rPr>
                        <a:t>−26.2%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−28.8%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Average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Times New Roman"/>
                          <a:ea typeface="宋体"/>
                        </a:rPr>
                        <a:t>−22.1%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Times New Roman"/>
                          <a:ea typeface="宋体"/>
                        </a:rPr>
                        <a:t>−32.5%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−34.2%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Average without F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−22.0%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−34.0%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−35.5%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027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3200" dirty="0" smtClean="0"/>
              <a:t>AVC High Profile vs. HEVC Draft 6 High Efficiency 8-bit encoding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365119"/>
              </p:ext>
            </p:extLst>
          </p:nvPr>
        </p:nvGraphicFramePr>
        <p:xfrm>
          <a:off x="611560" y="1628800"/>
          <a:ext cx="8064895" cy="41044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/>
                <a:gridCol w="1992221"/>
                <a:gridCol w="1992221"/>
                <a:gridCol w="1992221"/>
              </a:tblGrid>
              <a:tr h="71207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 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All Intra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Random Access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Low Delay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A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−26.9%</a:t>
                      </a:r>
                      <a:endParaRPr lang="zh-CN" sz="20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−41.2%</a:t>
                      </a:r>
                      <a:endParaRPr lang="zh-CN" sz="2000" kern="120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2000" kern="120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B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−24.7%</a:t>
                      </a:r>
                      <a:endParaRPr lang="zh-CN" sz="20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−42.5%</a:t>
                      </a:r>
                      <a:endParaRPr lang="zh-CN" sz="20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−42.7%</a:t>
                      </a:r>
                      <a:endParaRPr lang="zh-CN" sz="2000" kern="120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−22.4%</a:t>
                      </a:r>
                      <a:endParaRPr lang="zh-CN" sz="2000" kern="120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−33.3%</a:t>
                      </a:r>
                      <a:endParaRPr lang="zh-CN" sz="20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−34.4%</a:t>
                      </a:r>
                      <a:endParaRPr lang="zh-CN" sz="20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D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−18.2%</a:t>
                      </a:r>
                      <a:endParaRPr lang="zh-CN" sz="2000" kern="120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−31.5%</a:t>
                      </a:r>
                      <a:endParaRPr lang="zh-CN" sz="2000" kern="120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−31.6%</a:t>
                      </a:r>
                      <a:endParaRPr lang="zh-CN" sz="20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−30.2%</a:t>
                      </a:r>
                      <a:endParaRPr lang="zh-CN" sz="2000" kern="120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 </a:t>
                      </a:r>
                      <a:endParaRPr lang="zh-CN" sz="2000" kern="120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−44.5%</a:t>
                      </a:r>
                      <a:endParaRPr lang="zh-CN" sz="20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F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−25.0%</a:t>
                      </a:r>
                      <a:endParaRPr lang="zh-CN" sz="2000" kern="120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−29.0%</a:t>
                      </a:r>
                      <a:endParaRPr lang="zh-CN" sz="2000" kern="120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−32.7%</a:t>
                      </a:r>
                      <a:endParaRPr lang="zh-CN" sz="20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Average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−24.3%</a:t>
                      </a:r>
                      <a:endParaRPr lang="zh-CN" sz="2000" kern="120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−35.8%</a:t>
                      </a:r>
                      <a:endParaRPr lang="zh-CN" sz="2000" kern="120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−37.1%</a:t>
                      </a:r>
                      <a:endParaRPr lang="zh-CN" sz="20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Average without F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−24.2%</a:t>
                      </a:r>
                      <a:endParaRPr lang="zh-CN" sz="20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−37.4%</a:t>
                      </a:r>
                      <a:endParaRPr lang="zh-CN" sz="20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−38.2%</a:t>
                      </a:r>
                      <a:endParaRPr lang="zh-CN" sz="20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771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HEVC Main Profile vs. HEVC High Efficiency 8-bit encoding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051814"/>
              </p:ext>
            </p:extLst>
          </p:nvPr>
        </p:nvGraphicFramePr>
        <p:xfrm>
          <a:off x="467544" y="1628800"/>
          <a:ext cx="8064895" cy="46645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/>
                <a:gridCol w="1992221"/>
                <a:gridCol w="1992221"/>
                <a:gridCol w="1992221"/>
              </a:tblGrid>
              <a:tr h="42404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 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All Intra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Random Access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Low Delay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A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−4.7%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−7.3%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2000" kern="120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B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−2.6%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−5.4%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−4.4%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−4.8%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−4.5%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D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−1.7%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−4.6%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−5.9%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F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−3.9%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−5.6%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Average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−5.2%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−4.7%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Average without F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−2.9%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−5.5%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−4.5%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Enc.</a:t>
                      </a:r>
                      <a:r>
                        <a:rPr lang="en-US" altLang="zh-CN" sz="2000" baseline="0" dirty="0" smtClean="0">
                          <a:effectLst/>
                          <a:latin typeface="Times New Roman"/>
                          <a:ea typeface="宋体"/>
                        </a:rPr>
                        <a:t> Time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109%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118%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116%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Dec. Time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113%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114%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108%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484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HEVC “High Efficiency” </a:t>
            </a:r>
            <a:r>
              <a:rPr lang="en-US" altLang="zh-CN" dirty="0" smtClean="0"/>
              <a:t>Tools</a:t>
            </a:r>
            <a:br>
              <a:rPr lang="en-US" altLang="zh-CN" dirty="0" smtClean="0"/>
            </a:br>
            <a:r>
              <a:rPr lang="en-US" altLang="zh-CN" dirty="0" smtClean="0"/>
              <a:t>(excluding Class F “screen content”)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4711374"/>
              </p:ext>
            </p:extLst>
          </p:nvPr>
        </p:nvGraphicFramePr>
        <p:xfrm>
          <a:off x="539552" y="1700808"/>
          <a:ext cx="8280921" cy="36003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4888"/>
                <a:gridCol w="632138"/>
                <a:gridCol w="631273"/>
                <a:gridCol w="631273"/>
                <a:gridCol w="635597"/>
                <a:gridCol w="632138"/>
                <a:gridCol w="632138"/>
                <a:gridCol w="632138"/>
                <a:gridCol w="636462"/>
                <a:gridCol w="632138"/>
                <a:gridCol w="632138"/>
                <a:gridCol w="632138"/>
                <a:gridCol w="636462"/>
              </a:tblGrid>
              <a:tr h="38827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 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All Intra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Random Access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Low Delay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827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Y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U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V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YUV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Y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U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V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YUV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Y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U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V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YUV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2980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ALF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−1.3%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−0.4%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−0.4%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−1.1%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−3.2%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−1.4%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−1.4%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−2.9%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−1.8%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−1.3%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−1.1%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−1.7%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298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Enc./Dec. 105%/112%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Enc./Dec. 103%/116%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Enc./Dec. 101%/109%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52980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LM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−0.7%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−7.5%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−5.7%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−1.8%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−0.2%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−9.4%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−6.4%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−1.4%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−0.1%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−2.7%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−2.1%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−0.5%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298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Enc./Dec. 104%/101%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Enc./Dec. 100%/101%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Enc./Dec. 100%/101%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52980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AMP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−0.7%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−1.1%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−1.0%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−0.8%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−1.0%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−1.5%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−1.3%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−1.1%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298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Enc./Dec. 113%/100%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Enc./Dec. 113%/100%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52980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NSQT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−0.3%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−0.8%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−0.6%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−0.4%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−0.8%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−2.4%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−1.9%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−1.1%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298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Enc./Dec. 102%/101%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Enc./Dec. 102%/101%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60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HEVC High Efficiency 8-bit encoding vs. High Efficiency 10-bit encoding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542783"/>
              </p:ext>
            </p:extLst>
          </p:nvPr>
        </p:nvGraphicFramePr>
        <p:xfrm>
          <a:off x="539552" y="1628800"/>
          <a:ext cx="8064895" cy="46645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/>
                <a:gridCol w="1992221"/>
                <a:gridCol w="1992221"/>
                <a:gridCol w="1992221"/>
              </a:tblGrid>
              <a:tr h="42404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 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All Intra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Random Access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Low Delay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A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−2.6%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−5.6%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2000" kern="120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B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−1.5%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−0.7%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−1.8%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−1.4%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D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−0.4%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−1.2%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−0.9%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−6.9%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F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−0.2%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−0.9%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−0.3%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Average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−1.2%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−2.7%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Average without F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−1.4%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−3.1%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−2.9%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Enc.</a:t>
                      </a:r>
                      <a:r>
                        <a:rPr lang="en-US" altLang="zh-CN" sz="2000" baseline="0" dirty="0" smtClean="0">
                          <a:effectLst/>
                          <a:latin typeface="Times New Roman"/>
                          <a:ea typeface="宋体"/>
                        </a:rPr>
                        <a:t> Time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Dec. Time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104%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106%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108%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923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775</Words>
  <Application>Microsoft Office PowerPoint</Application>
  <PresentationFormat>On-screen Show (4:3)</PresentationFormat>
  <Paragraphs>257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主题​​</vt:lpstr>
      <vt:lpstr>公式</vt:lpstr>
      <vt:lpstr>Comparison of Compression Performance of HEVC Draft 6 with AVC High Profile</vt:lpstr>
      <vt:lpstr>Performance Comparison</vt:lpstr>
      <vt:lpstr>Improved AVC Anchor</vt:lpstr>
      <vt:lpstr>AVC High Profile vs. HEVC Draft 6 Main Profile</vt:lpstr>
      <vt:lpstr>AVC High Profile vs. HEVC Draft 6 High Efficiency 8-bit encoding</vt:lpstr>
      <vt:lpstr>HEVC Main Profile vs. HEVC High Efficiency 8-bit encoding</vt:lpstr>
      <vt:lpstr>HEVC “High Efficiency” Tools (excluding Class F “screen content”)</vt:lpstr>
      <vt:lpstr>HEVC High Efficiency 8-bit encoding vs. High Efficiency 10-bit encoding</vt:lpstr>
    </vt:vector>
  </TitlesOfParts>
  <Company>USTC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Comparison of Compression Performance of HEVC Draft 6 with AVC High Profile</dc:title>
  <dc:creator>Bin Li</dc:creator>
  <cp:lastModifiedBy>Gary Sullivan</cp:lastModifiedBy>
  <cp:revision>5</cp:revision>
  <dcterms:created xsi:type="dcterms:W3CDTF">2012-04-25T06:53:01Z</dcterms:created>
  <dcterms:modified xsi:type="dcterms:W3CDTF">2012-04-27T03:00:41Z</dcterms:modified>
</cp:coreProperties>
</file>