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85" r:id="rId3"/>
    <p:sldId id="275" r:id="rId4"/>
    <p:sldId id="277" r:id="rId5"/>
    <p:sldId id="271" r:id="rId6"/>
    <p:sldId id="272" r:id="rId7"/>
    <p:sldId id="273" r:id="rId8"/>
    <p:sldId id="264" r:id="rId9"/>
    <p:sldId id="263" r:id="rId10"/>
    <p:sldId id="278" r:id="rId11"/>
    <p:sldId id="259" r:id="rId12"/>
    <p:sldId id="260" r:id="rId13"/>
    <p:sldId id="279" r:id="rId14"/>
    <p:sldId id="265" r:id="rId15"/>
    <p:sldId id="266" r:id="rId16"/>
    <p:sldId id="280" r:id="rId17"/>
    <p:sldId id="261" r:id="rId18"/>
    <p:sldId id="258" r:id="rId19"/>
    <p:sldId id="281" r:id="rId20"/>
    <p:sldId id="267" r:id="rId21"/>
    <p:sldId id="268" r:id="rId22"/>
    <p:sldId id="282" r:id="rId23"/>
    <p:sldId id="269" r:id="rId24"/>
    <p:sldId id="270" r:id="rId25"/>
    <p:sldId id="283" r:id="rId26"/>
    <p:sldId id="286" r:id="rId27"/>
    <p:sldId id="284" r:id="rId28"/>
    <p:sldId id="27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07DA4-2F11-4AA5-A0A1-56BB088FF78F}" type="datetimeFigureOut">
              <a:rPr lang="en-US" smtClean="0"/>
              <a:t>4/28/2012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84227D-2E25-42B9-84C7-68E8B91C6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553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9BA0-A0D3-4CEC-875B-6DDD9BF2E013}" type="datetime1">
              <a:rPr lang="en-US" smtClean="0"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964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3A9AE-33DF-4F54-9881-EAC095740615}" type="datetime1">
              <a:rPr lang="en-US" smtClean="0"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33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954B3-6876-481A-99F7-5C1C55783FD5}" type="datetime1">
              <a:rPr lang="en-US" smtClean="0"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EF43C-7324-41BC-A181-3C09B0AD320E}" type="datetime1">
              <a:rPr lang="en-US" smtClean="0"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856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E45D3-E62D-4662-BC47-FFF774F625FB}" type="datetime1">
              <a:rPr lang="en-US" smtClean="0"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10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24D0-5A1E-4913-ABA0-4B6F3B120F05}" type="datetime1">
              <a:rPr lang="en-US" smtClean="0"/>
              <a:t>4/28/2012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47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5104-3CFE-4A97-9D0C-DFF670AA3BA2}" type="datetime1">
              <a:rPr lang="en-US" smtClean="0"/>
              <a:t>4/28/2012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96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FFEAC-BD06-4E41-956D-ACBA63C603F1}" type="datetime1">
              <a:rPr lang="en-US" smtClean="0"/>
              <a:t>4/28/2012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073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3A32D-7FBF-4164-B94F-DACE497140E1}" type="datetime1">
              <a:rPr lang="en-US" smtClean="0"/>
              <a:t>4/28/2012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D691B-6458-49AC-AF7A-6765C5E4CDB3}" type="datetime1">
              <a:rPr lang="en-US" smtClean="0"/>
              <a:t>4/28/2012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886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75406-3954-4C1A-8672-53207EAC9D9E}" type="datetime1">
              <a:rPr lang="en-US" smtClean="0"/>
              <a:t>4/28/2012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362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47B24-C00D-497F-92CE-5A39270BA3D5}" type="datetime1">
              <a:rPr lang="en-US" smtClean="0"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2B05C-04C3-490B-AD12-8137A9651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773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Intra Transform Skipping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848872" cy="1752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Cuiling Lan, </a:t>
            </a:r>
            <a:r>
              <a:rPr lang="en-US" dirty="0" err="1" smtClean="0"/>
              <a:t>Jizheng</a:t>
            </a:r>
            <a:r>
              <a:rPr lang="en-US" dirty="0" smtClean="0"/>
              <a:t> Xu, Gary J. Sullivan, Feng Wu</a:t>
            </a:r>
          </a:p>
          <a:p>
            <a:endParaRPr lang="en-US" dirty="0" smtClean="0"/>
          </a:p>
          <a:p>
            <a:r>
              <a:rPr lang="en-US" dirty="0" err="1" smtClean="0"/>
              <a:t>Xidian</a:t>
            </a:r>
            <a:r>
              <a:rPr lang="en-US" dirty="0" smtClean="0"/>
              <a:t> University</a:t>
            </a:r>
          </a:p>
          <a:p>
            <a:r>
              <a:rPr lang="en-US" dirty="0" smtClean="0"/>
              <a:t>Microsoft Corp.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91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ChinaSpeed</a:t>
            </a:r>
            <a:r>
              <a:rPr lang="en-US" dirty="0"/>
              <a:t> </a:t>
            </a:r>
            <a:r>
              <a:rPr lang="en-US" dirty="0" err="1" smtClean="0"/>
              <a:t>AI_Main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HM6: Qp37@6903.70Kbps   YPSNR:33.26dB</a:t>
            </a:r>
          </a:p>
          <a:p>
            <a:r>
              <a:rPr lang="en-US" dirty="0"/>
              <a:t>TS: Qp36@6900.62Kbps   </a:t>
            </a:r>
            <a:r>
              <a:rPr lang="en-US" dirty="0" smtClean="0"/>
              <a:t>YPSNR:34.36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7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HM6 AI_HE @Qp37 F140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8850753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6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 AI_HE @Qp36 F140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50754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25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ChinaSpeed</a:t>
            </a:r>
            <a:r>
              <a:rPr lang="en-US" dirty="0"/>
              <a:t> </a:t>
            </a:r>
            <a:r>
              <a:rPr lang="en-US" dirty="0" err="1"/>
              <a:t>AI_Main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HM6: Qp37@6903.70Kbps   </a:t>
            </a:r>
            <a:r>
              <a:rPr lang="en-US" dirty="0" smtClean="0"/>
              <a:t>YPSNR:33.26dB</a:t>
            </a:r>
          </a:p>
          <a:p>
            <a:r>
              <a:rPr lang="en-US" dirty="0"/>
              <a:t>TS: Qp37@6382.36Kbps   YPSNR:33.66</a:t>
            </a:r>
          </a:p>
          <a:p>
            <a:pPr lvl="1"/>
            <a:r>
              <a:rPr lang="en-US" dirty="0"/>
              <a:t>7.6% bit-saving compared with HM6@Qp37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98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HM6 AI_HE @Qp37 F140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8850753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13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AI_HE @</a:t>
            </a:r>
            <a:r>
              <a:rPr lang="en-US" dirty="0" smtClean="0"/>
              <a:t>Qp37 </a:t>
            </a:r>
            <a:r>
              <a:rPr lang="en-US" dirty="0"/>
              <a:t>F140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50754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29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SliceEditing</a:t>
            </a:r>
            <a:r>
              <a:rPr lang="en-US" dirty="0"/>
              <a:t> </a:t>
            </a:r>
            <a:r>
              <a:rPr lang="en-US" dirty="0" err="1" smtClean="0"/>
              <a:t>RA_Main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HM6: Qp37@608.42Kbps   YPSNR:34.80dB</a:t>
            </a:r>
          </a:p>
          <a:p>
            <a:r>
              <a:rPr lang="en-US" dirty="0" smtClean="0"/>
              <a:t>TS: </a:t>
            </a:r>
            <a:r>
              <a:rPr lang="en-US" dirty="0"/>
              <a:t>Qp36@600.87Kbps  </a:t>
            </a:r>
            <a:r>
              <a:rPr lang="en-US" dirty="0" smtClean="0"/>
              <a:t>YPSNR:36.15dB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62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HM6 </a:t>
            </a:r>
            <a:r>
              <a:rPr lang="en-US" dirty="0" err="1" smtClean="0"/>
              <a:t>RA_Main</a:t>
            </a:r>
            <a:r>
              <a:rPr lang="en-US" dirty="0" smtClean="0"/>
              <a:t> </a:t>
            </a:r>
            <a:r>
              <a:rPr lang="en-US" dirty="0"/>
              <a:t>@</a:t>
            </a:r>
            <a:r>
              <a:rPr lang="en-US" dirty="0" smtClean="0"/>
              <a:t>Qp37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5" y="1547314"/>
            <a:ext cx="9130405" cy="531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64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 </a:t>
            </a:r>
            <a:r>
              <a:rPr lang="en-US" dirty="0" err="1" smtClean="0"/>
              <a:t>RA_Main</a:t>
            </a:r>
            <a:r>
              <a:rPr lang="en-US" dirty="0" smtClean="0"/>
              <a:t> @Qp36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" y="1547782"/>
            <a:ext cx="9129600" cy="531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7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SliceEditing</a:t>
            </a:r>
            <a:r>
              <a:rPr lang="en-US" dirty="0"/>
              <a:t> </a:t>
            </a:r>
            <a:r>
              <a:rPr lang="en-US" dirty="0" err="1" smtClean="0"/>
              <a:t>RA_Main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HM6: Qp37@608.42Kbps   YPSNR:34.80dB</a:t>
            </a:r>
          </a:p>
          <a:p>
            <a:r>
              <a:rPr lang="en-US" dirty="0" smtClean="0"/>
              <a:t>TS: Qp37@569.59Kbps  YPSNR:34.45dB</a:t>
            </a:r>
          </a:p>
          <a:p>
            <a:pPr lvl="1"/>
            <a:r>
              <a:rPr lang="en-US" dirty="0" smtClean="0"/>
              <a:t>6.4% bit-saving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04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Intra transform skipping for 4x4 TUs</a:t>
            </a:r>
          </a:p>
          <a:p>
            <a:pPr lvl="1"/>
            <a:r>
              <a:rPr lang="en-US" dirty="0" smtClean="0"/>
              <a:t>No change to prediction, entropy coding, in-loop filtering, scaling and quantization</a:t>
            </a:r>
          </a:p>
          <a:p>
            <a:r>
              <a:rPr lang="en-US" dirty="0" smtClean="0"/>
              <a:t>All intra coding, class F</a:t>
            </a:r>
          </a:p>
          <a:p>
            <a:pPr lvl="1"/>
            <a:r>
              <a:rPr lang="en-US" dirty="0" smtClean="0"/>
              <a:t>7.8% bit-saving (30% </a:t>
            </a:r>
            <a:r>
              <a:rPr lang="en-US" dirty="0" err="1" smtClean="0"/>
              <a:t>enc</a:t>
            </a:r>
            <a:r>
              <a:rPr lang="en-US" dirty="0" smtClean="0"/>
              <a:t> time increase)</a:t>
            </a:r>
          </a:p>
          <a:p>
            <a:pPr lvl="1"/>
            <a:r>
              <a:rPr lang="en-US" dirty="0" smtClean="0"/>
              <a:t>7.3% bit-saving (14% </a:t>
            </a:r>
            <a:r>
              <a:rPr lang="en-US" dirty="0" err="1" smtClean="0"/>
              <a:t>enc</a:t>
            </a:r>
            <a:r>
              <a:rPr lang="en-US" dirty="0" smtClean="0"/>
              <a:t> time increase)</a:t>
            </a:r>
          </a:p>
          <a:p>
            <a:r>
              <a:rPr lang="en-US" dirty="0" smtClean="0"/>
              <a:t>RA, LD coding, class F</a:t>
            </a:r>
          </a:p>
          <a:p>
            <a:pPr lvl="1"/>
            <a:r>
              <a:rPr lang="en-US" dirty="0" smtClean="0"/>
              <a:t>5.6% for RA, 3.4% for LD, without noticeable </a:t>
            </a:r>
            <a:r>
              <a:rPr lang="en-US" dirty="0" err="1" smtClean="0"/>
              <a:t>enc</a:t>
            </a:r>
            <a:r>
              <a:rPr lang="en-US" dirty="0" smtClean="0"/>
              <a:t> time change</a:t>
            </a:r>
          </a:p>
          <a:p>
            <a:r>
              <a:rPr lang="en-US" dirty="0" smtClean="0"/>
              <a:t>No decoding time increase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57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HM6 </a:t>
            </a:r>
            <a:r>
              <a:rPr lang="en-US" dirty="0" err="1" smtClean="0"/>
              <a:t>RA_Main</a:t>
            </a:r>
            <a:r>
              <a:rPr lang="en-US" dirty="0" smtClean="0"/>
              <a:t> </a:t>
            </a:r>
            <a:r>
              <a:rPr lang="en-US" dirty="0"/>
              <a:t>@</a:t>
            </a:r>
            <a:r>
              <a:rPr lang="en-US" dirty="0" smtClean="0"/>
              <a:t>Qp37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5" y="1547314"/>
            <a:ext cx="9130405" cy="531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8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</a:t>
            </a:r>
            <a:r>
              <a:rPr lang="en-US" dirty="0" err="1" smtClean="0"/>
              <a:t>RA_Main</a:t>
            </a:r>
            <a:r>
              <a:rPr lang="en-US" dirty="0" smtClean="0"/>
              <a:t> </a:t>
            </a:r>
            <a:r>
              <a:rPr lang="en-US" dirty="0"/>
              <a:t>@</a:t>
            </a:r>
            <a:r>
              <a:rPr lang="en-US" dirty="0" smtClean="0"/>
              <a:t>Qp37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" y="1547782"/>
            <a:ext cx="9129600" cy="531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6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SlideShow</a:t>
            </a:r>
            <a:r>
              <a:rPr lang="en-US" dirty="0" smtClean="0"/>
              <a:t> </a:t>
            </a:r>
            <a:r>
              <a:rPr lang="en-US" dirty="0" err="1" smtClean="0"/>
              <a:t>RA_Main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HM6: Qp37@218.29Kbps YPSNR=39.20dB</a:t>
            </a:r>
          </a:p>
          <a:p>
            <a:r>
              <a:rPr lang="en-US" dirty="0" smtClean="0"/>
              <a:t>TS: Qp37@217.31Kbps YPSNR=39.40dB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96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HM6 </a:t>
            </a:r>
            <a:r>
              <a:rPr lang="en-US" dirty="0" err="1" smtClean="0"/>
              <a:t>RA_Main</a:t>
            </a:r>
            <a:r>
              <a:rPr lang="en-US" dirty="0" smtClean="0"/>
              <a:t> </a:t>
            </a:r>
            <a:r>
              <a:rPr lang="en-US" dirty="0"/>
              <a:t>@</a:t>
            </a:r>
            <a:r>
              <a:rPr lang="en-US" dirty="0" smtClean="0"/>
              <a:t>Qp37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7782"/>
            <a:ext cx="9129600" cy="531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83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 </a:t>
            </a:r>
            <a:r>
              <a:rPr lang="en-US" dirty="0" err="1" smtClean="0"/>
              <a:t>RA_Main</a:t>
            </a:r>
            <a:r>
              <a:rPr lang="en-US" dirty="0" smtClean="0"/>
              <a:t> </a:t>
            </a:r>
            <a:r>
              <a:rPr lang="en-US" dirty="0"/>
              <a:t>@</a:t>
            </a:r>
            <a:r>
              <a:rPr lang="en-US" dirty="0" smtClean="0"/>
              <a:t>Qp37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7782"/>
            <a:ext cx="9129600" cy="531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26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transform skipping flag for each 4x4 intra TU</a:t>
            </a:r>
          </a:p>
          <a:p>
            <a:r>
              <a:rPr lang="en-US" dirty="0" smtClean="0"/>
              <a:t>For TUs with transform skipping, transform is replaced by a right shift process (currently 4x4 transform also includes a right shift process).</a:t>
            </a:r>
          </a:p>
          <a:p>
            <a:pPr lvl="1"/>
            <a:r>
              <a:rPr lang="en-US" dirty="0" smtClean="0"/>
              <a:t>An alternative is to change the number of right shift in the scaling and quantization process and skip the transform module, as </a:t>
            </a:r>
            <a:r>
              <a:rPr lang="en-US" smtClean="0"/>
              <a:t>we proposed in JCTVC-H0361.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989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Modifications – cont.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242" y="1772816"/>
            <a:ext cx="5476875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7881" y="2380238"/>
            <a:ext cx="110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Method 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9774" y="4077072"/>
            <a:ext cx="110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Method 2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619672" y="5373216"/>
            <a:ext cx="315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They are identical when QP&gt;=6.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6185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Modifications –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 flag in SPS to enable transform skipping</a:t>
            </a:r>
          </a:p>
          <a:p>
            <a:r>
              <a:rPr lang="en-US" dirty="0" smtClean="0"/>
              <a:t>When transform skipping is enable, since we do not change the quantization process, we suggest to use a flat quantization matrix for intra 4x4 TUs.</a:t>
            </a:r>
          </a:p>
          <a:p>
            <a:pPr lvl="1"/>
            <a:r>
              <a:rPr lang="en-US" dirty="0" smtClean="0"/>
              <a:t>Small transform tends to have flat quantization</a:t>
            </a:r>
            <a:endParaRPr lang="en-US" dirty="0"/>
          </a:p>
          <a:p>
            <a:pPr lvl="1"/>
            <a:r>
              <a:rPr lang="en-US" dirty="0" smtClean="0"/>
              <a:t>Flat quantization is reasonable for spatial residues</a:t>
            </a:r>
            <a:endParaRPr lang="en-US" dirty="0"/>
          </a:p>
          <a:p>
            <a:pPr lvl="1"/>
            <a:r>
              <a:rPr lang="en-US" dirty="0" smtClean="0"/>
              <a:t>A single matrix for both intra 4x4 TUs</a:t>
            </a:r>
            <a:endParaRPr lang="en-US" dirty="0"/>
          </a:p>
          <a:p>
            <a:r>
              <a:rPr lang="en-US" dirty="0" smtClean="0"/>
              <a:t>Or let the encoder decide how to better use quantization matrix and transform skipping simultaneously.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943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Simple modification leads to significant objective/subjective improvement for class F sequences</a:t>
            </a:r>
          </a:p>
          <a:p>
            <a:r>
              <a:rPr lang="en-US" dirty="0" smtClean="0"/>
              <a:t>Only impact 4x4 intra TUs, no change to other modules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Text modification and encoder description are ready</a:t>
            </a:r>
          </a:p>
          <a:p>
            <a:r>
              <a:rPr lang="en-US" dirty="0" smtClean="0"/>
              <a:t>Propose adoption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8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Vision, Applications and Requirements for High Efficiency Video Coding (HEVC) </a:t>
            </a:r>
            <a:endParaRPr lang="en-US" sz="1400" dirty="0" smtClean="0"/>
          </a:p>
          <a:p>
            <a:pPr lvl="1"/>
            <a:r>
              <a:rPr lang="en-US" sz="1000" dirty="0" smtClean="0"/>
              <a:t>HEVC shall support encoding of </a:t>
            </a:r>
            <a:r>
              <a:rPr lang="en-GB" sz="1000" dirty="0"/>
              <a:t>text and graphics mixed into a camera-captured video source, rendered animation content, rendered computer graphics, computer desktop or mobile device display content, scrolling text over camera-captured </a:t>
            </a:r>
            <a:r>
              <a:rPr lang="en-GB" sz="1000" dirty="0" smtClean="0"/>
              <a:t>video</a:t>
            </a:r>
          </a:p>
          <a:p>
            <a:endParaRPr lang="en-GB" sz="1400" dirty="0"/>
          </a:p>
          <a:p>
            <a:r>
              <a:rPr lang="en-GB" sz="1400" dirty="0" smtClean="0"/>
              <a:t>Improvement on class F sequences seems to be lower</a:t>
            </a:r>
          </a:p>
          <a:p>
            <a:pPr marL="0" indent="0">
              <a:buNone/>
            </a:pPr>
            <a:r>
              <a:rPr lang="en-GB" sz="1400" dirty="0" smtClean="0"/>
              <a:t>Comparison between HM6 and JM18.3</a:t>
            </a:r>
          </a:p>
          <a:p>
            <a:pPr marL="457200" lvl="1" indent="0">
              <a:buNone/>
            </a:pPr>
            <a:r>
              <a:rPr lang="en-GB" sz="1000" dirty="0" smtClean="0"/>
              <a:t>Low delay B</a:t>
            </a:r>
          </a:p>
          <a:p>
            <a:pPr marL="457200" lvl="1" indent="0">
              <a:buNone/>
            </a:pPr>
            <a:endParaRPr lang="en-GB" sz="1000" dirty="0"/>
          </a:p>
          <a:p>
            <a:pPr marL="457200" lvl="1" indent="0">
              <a:buNone/>
            </a:pPr>
            <a:endParaRPr lang="en-GB" sz="1000" dirty="0" smtClean="0"/>
          </a:p>
          <a:p>
            <a:pPr marL="457200" lvl="1" indent="0">
              <a:buNone/>
            </a:pPr>
            <a:endParaRPr lang="en-GB" sz="1000" dirty="0"/>
          </a:p>
          <a:p>
            <a:pPr marL="457200" lvl="1" indent="0">
              <a:buNone/>
            </a:pPr>
            <a:endParaRPr lang="en-GB" sz="1000" dirty="0" smtClean="0"/>
          </a:p>
          <a:p>
            <a:pPr marL="457200" lvl="1" indent="0">
              <a:buNone/>
            </a:pPr>
            <a:endParaRPr lang="en-GB" sz="1000" dirty="0"/>
          </a:p>
          <a:p>
            <a:pPr marL="457200" lvl="1" indent="0">
              <a:buNone/>
            </a:pPr>
            <a:endParaRPr lang="en-GB" sz="1000" dirty="0" smtClean="0"/>
          </a:p>
          <a:p>
            <a:pPr marL="457200" lvl="1" indent="0">
              <a:buNone/>
            </a:pPr>
            <a:endParaRPr lang="en-GB" sz="1000" dirty="0"/>
          </a:p>
          <a:p>
            <a:pPr marL="457200" lvl="1" indent="0">
              <a:buNone/>
            </a:pPr>
            <a:endParaRPr lang="en-GB" sz="1000" dirty="0" smtClean="0"/>
          </a:p>
          <a:p>
            <a:pPr marL="457200" lvl="1" indent="0">
              <a:buNone/>
            </a:pPr>
            <a:endParaRPr lang="en-GB" sz="1000" dirty="0"/>
          </a:p>
          <a:p>
            <a:r>
              <a:rPr lang="en-GB" sz="1400" dirty="0" smtClean="0"/>
              <a:t>Simple modification to improve coding efficiency for class F sequences is desired.</a:t>
            </a:r>
          </a:p>
          <a:p>
            <a:pPr lvl="1"/>
            <a:r>
              <a:rPr lang="en-GB" sz="1000" dirty="0" smtClean="0"/>
              <a:t>JCTVC-H0361 </a:t>
            </a:r>
            <a:r>
              <a:rPr lang="en-US" sz="1000" dirty="0"/>
              <a:t>CE5.f: Residual Scalar Quantization for HEVC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3192621"/>
          <a:ext cx="8229600" cy="1341120"/>
        </p:xfrm>
        <a:graphic>
          <a:graphicData uri="http://schemas.openxmlformats.org/drawingml/2006/table">
            <a:tbl>
              <a:tblPr firstRow="1" firstCol="1" bandRow="1"/>
              <a:tblGrid>
                <a:gridCol w="2057400"/>
                <a:gridCol w="2057400"/>
                <a:gridCol w="2057400"/>
                <a:gridCol w="2057400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Class A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  <a:latin typeface="Times New Roman"/>
                          <a:ea typeface="宋体"/>
                        </a:rPr>
                        <a:t> 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−42.0%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−30.1%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−30.4%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−32.3%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−27.6%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−26.6%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−29.2%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−28.4%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−30.0%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−43.1%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−32.5%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−31.1%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Class F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−29.2%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−25.0%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−25.2%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Average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−35.1%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−28.6%</a:t>
                      </a:r>
                      <a:endParaRPr lang="en-US" sz="1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−28.6%</a:t>
                      </a:r>
                      <a:endParaRPr lang="en-US" sz="1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9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Proposed transform skipping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Transform skipping for intra TUs</a:t>
            </a:r>
          </a:p>
          <a:p>
            <a:pPr lvl="1"/>
            <a:r>
              <a:rPr lang="en-US" dirty="0" smtClean="0"/>
              <a:t>For both </a:t>
            </a:r>
            <a:r>
              <a:rPr lang="en-US" dirty="0" err="1" smtClean="0"/>
              <a:t>luma</a:t>
            </a:r>
            <a:r>
              <a:rPr lang="en-US" dirty="0" smtClean="0"/>
              <a:t> and </a:t>
            </a:r>
            <a:r>
              <a:rPr lang="en-US" dirty="0" err="1" smtClean="0"/>
              <a:t>chroma</a:t>
            </a:r>
            <a:r>
              <a:rPr lang="en-US" dirty="0" smtClean="0"/>
              <a:t> TUs</a:t>
            </a:r>
          </a:p>
          <a:p>
            <a:pPr lvl="1"/>
            <a:r>
              <a:rPr lang="en-US" dirty="0" smtClean="0"/>
              <a:t>Only apply to 4x4 intra TUs</a:t>
            </a:r>
          </a:p>
          <a:p>
            <a:r>
              <a:rPr lang="en-US" dirty="0" smtClean="0"/>
              <a:t>No change to prediction, de-quantization, scaling, </a:t>
            </a:r>
            <a:r>
              <a:rPr lang="en-US" dirty="0" err="1" smtClean="0"/>
              <a:t>deblocking</a:t>
            </a:r>
            <a:r>
              <a:rPr lang="en-US" dirty="0" smtClean="0"/>
              <a:t>, SAO, ALF.</a:t>
            </a:r>
          </a:p>
          <a:p>
            <a:r>
              <a:rPr lang="en-US" dirty="0" smtClean="0"/>
              <a:t>Transform is skipped. A scaling down process is used instead.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2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Transform skipping on TUs with different sizes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986240"/>
              </p:ext>
            </p:extLst>
          </p:nvPr>
        </p:nvGraphicFramePr>
        <p:xfrm>
          <a:off x="683568" y="2132856"/>
          <a:ext cx="8045736" cy="2657445"/>
        </p:xfrm>
        <a:graphic>
          <a:graphicData uri="http://schemas.openxmlformats.org/drawingml/2006/table">
            <a:tbl>
              <a:tblPr/>
              <a:tblGrid>
                <a:gridCol w="2218817"/>
                <a:gridCol w="694025"/>
                <a:gridCol w="694025"/>
                <a:gridCol w="694025"/>
                <a:gridCol w="694025"/>
                <a:gridCol w="694025"/>
                <a:gridCol w="694025"/>
                <a:gridCol w="824155"/>
                <a:gridCol w="838614"/>
              </a:tblGrid>
              <a:tr h="432048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TS for 4x4-32x32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TS for 4x4-16x16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TS for 4x4 and 8x8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TS for 4x4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63688" y="6165304"/>
            <a:ext cx="5002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Thanks </a:t>
            </a:r>
            <a:r>
              <a:rPr lang="en-US" dirty="0"/>
              <a:t>to </a:t>
            </a:r>
            <a:r>
              <a:rPr lang="en-US" dirty="0" smtClean="0"/>
              <a:t>MERL for cross-verification (JCTVC-I0417)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9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 for 4x4 TUs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650181"/>
              </p:ext>
            </p:extLst>
          </p:nvPr>
        </p:nvGraphicFramePr>
        <p:xfrm>
          <a:off x="467544" y="1844824"/>
          <a:ext cx="3993636" cy="3960446"/>
        </p:xfrm>
        <a:graphic>
          <a:graphicData uri="http://schemas.openxmlformats.org/drawingml/2006/table">
            <a:tbl>
              <a:tblPr/>
              <a:tblGrid>
                <a:gridCol w="704850"/>
                <a:gridCol w="548131"/>
                <a:gridCol w="548131"/>
                <a:gridCol w="548131"/>
                <a:gridCol w="548131"/>
                <a:gridCol w="548131"/>
                <a:gridCol w="548131"/>
              </a:tblGrid>
              <a:tr h="1541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41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8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299299"/>
              </p:ext>
            </p:extLst>
          </p:nvPr>
        </p:nvGraphicFramePr>
        <p:xfrm>
          <a:off x="4860032" y="1844824"/>
          <a:ext cx="3993636" cy="3888421"/>
        </p:xfrm>
        <a:graphic>
          <a:graphicData uri="http://schemas.openxmlformats.org/drawingml/2006/table">
            <a:tbl>
              <a:tblPr/>
              <a:tblGrid>
                <a:gridCol w="704850"/>
                <a:gridCol w="548131"/>
                <a:gridCol w="548131"/>
                <a:gridCol w="548131"/>
                <a:gridCol w="548131"/>
                <a:gridCol w="548131"/>
                <a:gridCol w="548131"/>
              </a:tblGrid>
              <a:tr h="15137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P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P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137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8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6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for 4x4 </a:t>
            </a:r>
            <a:r>
              <a:rPr lang="en-US" dirty="0" smtClean="0"/>
              <a:t>TUs + fast encoding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077906"/>
              </p:ext>
            </p:extLst>
          </p:nvPr>
        </p:nvGraphicFramePr>
        <p:xfrm>
          <a:off x="179512" y="1916832"/>
          <a:ext cx="4376266" cy="3914775"/>
        </p:xfrm>
        <a:graphic>
          <a:graphicData uri="http://schemas.openxmlformats.org/drawingml/2006/table">
            <a:tbl>
              <a:tblPr/>
              <a:tblGrid>
                <a:gridCol w="742174"/>
                <a:gridCol w="605682"/>
                <a:gridCol w="605682"/>
                <a:gridCol w="605682"/>
                <a:gridCol w="605682"/>
                <a:gridCol w="605682"/>
                <a:gridCol w="605682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94201"/>
              </p:ext>
            </p:extLst>
          </p:nvPr>
        </p:nvGraphicFramePr>
        <p:xfrm>
          <a:off x="4932040" y="1916832"/>
          <a:ext cx="4088234" cy="3914775"/>
        </p:xfrm>
        <a:graphic>
          <a:graphicData uri="http://schemas.openxmlformats.org/drawingml/2006/table">
            <a:tbl>
              <a:tblPr/>
              <a:tblGrid>
                <a:gridCol w="693326"/>
                <a:gridCol w="565818"/>
                <a:gridCol w="565818"/>
                <a:gridCol w="565818"/>
                <a:gridCol w="565818"/>
                <a:gridCol w="565818"/>
                <a:gridCol w="565818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P Main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P HE10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547664" y="616530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Thanks to </a:t>
            </a:r>
            <a:r>
              <a:rPr lang="en-US" dirty="0" smtClean="0"/>
              <a:t>TI </a:t>
            </a:r>
            <a:r>
              <a:rPr lang="en-US" dirty="0"/>
              <a:t>for cross-verification (</a:t>
            </a:r>
            <a:r>
              <a:rPr lang="en-US" dirty="0" smtClean="0"/>
              <a:t>JCTVC-I0382)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7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comparison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BasketballDrillText</a:t>
            </a:r>
            <a:r>
              <a:rPr lang="en-US" dirty="0" smtClean="0"/>
              <a:t>  </a:t>
            </a:r>
            <a:r>
              <a:rPr lang="en-US" dirty="0" err="1" smtClean="0"/>
              <a:t>AI_Main</a:t>
            </a:r>
            <a:endParaRPr lang="en-US" dirty="0" smtClean="0"/>
          </a:p>
          <a:p>
            <a:pPr lvl="1"/>
            <a:r>
              <a:rPr lang="en-US" dirty="0" smtClean="0"/>
              <a:t>HM6: Qp37@4377.49Kbps   YPSNR:32.52dB</a:t>
            </a:r>
          </a:p>
          <a:p>
            <a:pPr lvl="1"/>
            <a:r>
              <a:rPr lang="en-US" dirty="0" smtClean="0"/>
              <a:t>TS: Qp37@4429.25Kbps  YPSNR:32.56dB</a:t>
            </a:r>
          </a:p>
          <a:p>
            <a:r>
              <a:rPr lang="en-US" dirty="0" err="1" smtClean="0"/>
              <a:t>ChinaSpeed</a:t>
            </a:r>
            <a:r>
              <a:rPr lang="en-US" dirty="0" smtClean="0"/>
              <a:t> </a:t>
            </a:r>
            <a:r>
              <a:rPr lang="en-US" dirty="0" err="1"/>
              <a:t>AI_Main</a:t>
            </a:r>
            <a:endParaRPr lang="en-US" dirty="0" smtClean="0"/>
          </a:p>
          <a:p>
            <a:pPr lvl="1"/>
            <a:r>
              <a:rPr lang="en-US" dirty="0" smtClean="0"/>
              <a:t>HM6: Qp37@6903.70Kbps   YPSNR:33.26dB</a:t>
            </a:r>
          </a:p>
          <a:p>
            <a:pPr lvl="1"/>
            <a:r>
              <a:rPr lang="en-US" dirty="0" smtClean="0"/>
              <a:t>TS: Qp36@6900.62Kbps   YPSNR:34.36</a:t>
            </a:r>
          </a:p>
          <a:p>
            <a:r>
              <a:rPr lang="en-US" dirty="0" err="1" smtClean="0"/>
              <a:t>SliceEditing</a:t>
            </a:r>
            <a:r>
              <a:rPr lang="en-US" dirty="0" smtClean="0"/>
              <a:t> </a:t>
            </a:r>
            <a:r>
              <a:rPr lang="en-US" dirty="0" err="1"/>
              <a:t>RA_Main</a:t>
            </a:r>
            <a:endParaRPr lang="en-US" dirty="0" smtClean="0"/>
          </a:p>
          <a:p>
            <a:pPr lvl="1"/>
            <a:r>
              <a:rPr lang="en-US" dirty="0" smtClean="0"/>
              <a:t>HM6: Qp37@608.42Kbps   YPSNR:34.80dB</a:t>
            </a:r>
          </a:p>
          <a:p>
            <a:pPr lvl="1"/>
            <a:r>
              <a:rPr lang="en-US" dirty="0" smtClean="0"/>
              <a:t>RSQ: Qp36@600.87Kbps  YPSNR:36.15dB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93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HM6 AI_HE @Qp37 F400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TS AI_HE @Qp37 F400</a:t>
            </a:r>
          </a:p>
          <a:p>
            <a:endParaRPr lang="en-US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648" y="2564904"/>
            <a:ext cx="62928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860" y="4221088"/>
            <a:ext cx="630555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JCTVC-I0408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27584" y="5301208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BasketballDrillText</a:t>
            </a:r>
            <a:r>
              <a:rPr lang="en-US" dirty="0"/>
              <a:t>  AI_HE</a:t>
            </a:r>
          </a:p>
          <a:p>
            <a:pPr lvl="1"/>
            <a:r>
              <a:rPr lang="en-US" dirty="0"/>
              <a:t>HM6: Qp37@4377.49Kbps   YPSNR:32.52dB</a:t>
            </a:r>
          </a:p>
          <a:p>
            <a:pPr lvl="1"/>
            <a:r>
              <a:rPr lang="en-US" dirty="0"/>
              <a:t>TS: Qp37@4429.25Kbps  YPSNR:32.56dB</a:t>
            </a:r>
          </a:p>
        </p:txBody>
      </p:sp>
    </p:spTree>
    <p:extLst>
      <p:ext uri="{BB962C8B-B14F-4D97-AF65-F5344CB8AC3E}">
        <p14:creationId xmlns:p14="http://schemas.microsoft.com/office/powerpoint/2010/main" val="407404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1984</Words>
  <Application>Microsoft Office PowerPoint</Application>
  <PresentationFormat>On-screen Show (4:3)</PresentationFormat>
  <Paragraphs>770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Intra Transform Skipping</vt:lpstr>
      <vt:lpstr>Summary</vt:lpstr>
      <vt:lpstr>Background</vt:lpstr>
      <vt:lpstr>Proposed transform skipping design</vt:lpstr>
      <vt:lpstr>Transform skipping on TUs with different sizes</vt:lpstr>
      <vt:lpstr>TS for 4x4 TUs</vt:lpstr>
      <vt:lpstr>TS for 4x4 TUs + fast encoding</vt:lpstr>
      <vt:lpstr>Visual comparison</vt:lpstr>
      <vt:lpstr>PowerPoint Presentation</vt:lpstr>
      <vt:lpstr>ChinaSpeed AI_Main</vt:lpstr>
      <vt:lpstr>HM6 AI_HE @Qp37 F140</vt:lpstr>
      <vt:lpstr>TS AI_HE @Qp36 F140</vt:lpstr>
      <vt:lpstr>ChinaSpeed AI_Main</vt:lpstr>
      <vt:lpstr>HM6 AI_HE @Qp37 F140</vt:lpstr>
      <vt:lpstr>TS AI_HE @Qp37 F140</vt:lpstr>
      <vt:lpstr>SliceEditing RA_Main</vt:lpstr>
      <vt:lpstr>HM6 RA_Main @Qp37</vt:lpstr>
      <vt:lpstr>TS RA_Main @Qp36</vt:lpstr>
      <vt:lpstr>SliceEditing RA_Main</vt:lpstr>
      <vt:lpstr>HM6 RA_Main @Qp37</vt:lpstr>
      <vt:lpstr>TS RA_Main @Qp37</vt:lpstr>
      <vt:lpstr>SlideShow RA_Main</vt:lpstr>
      <vt:lpstr>HM6 RA_Main @Qp37</vt:lpstr>
      <vt:lpstr>TS RA_Main @Qp37</vt:lpstr>
      <vt:lpstr>Modifications</vt:lpstr>
      <vt:lpstr>Modifications – cont.</vt:lpstr>
      <vt:lpstr>Modifications – cont.</vt:lpstr>
      <vt:lpstr>Conclusions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cuiling</dc:creator>
  <cp:lastModifiedBy>Ji-Zheng Xu</cp:lastModifiedBy>
  <cp:revision>51</cp:revision>
  <dcterms:created xsi:type="dcterms:W3CDTF">2012-04-05T10:58:12Z</dcterms:created>
  <dcterms:modified xsi:type="dcterms:W3CDTF">2012-04-28T09:20:39Z</dcterms:modified>
</cp:coreProperties>
</file>