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64" r:id="rId3"/>
    <p:sldId id="265" r:id="rId4"/>
    <p:sldId id="266" r:id="rId5"/>
    <p:sldId id="267" r:id="rId6"/>
    <p:sldId id="268" r:id="rId7"/>
    <p:sldId id="269" r:id="rId8"/>
    <p:sldId id="270" r:id="rId9"/>
    <p:sldId id="271" r:id="rId10"/>
    <p:sldId id="272" r:id="rId11"/>
    <p:sldId id="273" r:id="rId12"/>
    <p:sldId id="274" r:id="rId13"/>
    <p:sldId id="275" r:id="rId14"/>
    <p:sldId id="276" r:id="rId15"/>
    <p:sldId id="277" r:id="rId16"/>
    <p:sldId id="281" r:id="rId17"/>
    <p:sldId id="278" r:id="rId18"/>
    <p:sldId id="279" r:id="rId19"/>
    <p:sldId id="280"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1062" y="-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sclaimer Slide">
    <p:spTree>
      <p:nvGrpSpPr>
        <p:cNvPr id="1" name=""/>
        <p:cNvGrpSpPr/>
        <p:nvPr/>
      </p:nvGrpSpPr>
      <p:grpSpPr>
        <a:xfrm>
          <a:off x="0" y="0"/>
          <a:ext cx="0" cy="0"/>
          <a:chOff x="0" y="0"/>
          <a:chExt cx="0" cy="0"/>
        </a:xfrm>
      </p:grpSpPr>
      <p:sp>
        <p:nvSpPr>
          <p:cNvPr id="4" name="Text Box 6"/>
          <p:cNvSpPr txBox="1">
            <a:spLocks noChangeArrowheads="1"/>
          </p:cNvSpPr>
          <p:nvPr/>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3128" name="Rectangle 56"/>
          <p:cNvSpPr>
            <a:spLocks noChangeArrowheads="1"/>
          </p:cNvSpPr>
          <p:nvPr/>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a:p>
        </p:txBody>
      </p:sp>
      <p:pic>
        <p:nvPicPr>
          <p:cNvPr id="8" name="Picture 7" descr="Final_Divider.png"/>
          <p:cNvPicPr>
            <a:picLocks noChangeAspect="1"/>
          </p:cNvPicPr>
          <p:nvPr/>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p:ph idx="1" hasCustomPrompt="1"/>
          </p:nvPr>
        </p:nvSpPr>
        <p:spPr>
          <a:xfrm>
            <a:off x="2438400" y="2057400"/>
            <a:ext cx="4800600" cy="1219200"/>
          </a:xfrm>
        </p:spPr>
        <p:txBody>
          <a:bodyPr/>
          <a:lstStyle>
            <a:lvl1pPr>
              <a:buClr>
                <a:schemeClr val="accent6"/>
              </a:buClr>
              <a:defRPr sz="2800"/>
            </a:lvl1pPr>
          </a:lstStyle>
          <a:p>
            <a:pPr eaLnBrk="1" hangingPunct="1">
              <a:buFont typeface="Wingdings" pitchFamily="1" charset="2"/>
              <a:buNone/>
            </a:pPr>
            <a:r>
              <a:rPr lang="en-US" dirty="0" smtClean="0">
                <a:solidFill>
                  <a:schemeClr val="bg1"/>
                </a:solidFill>
              </a:rPr>
              <a:t>Text</a:t>
            </a:r>
          </a:p>
        </p:txBody>
      </p:sp>
      <p:sp>
        <p:nvSpPr>
          <p:cNvPr id="20"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p:nvPicPr>
        <p:blipFill>
          <a:blip r:embed="rId4" cstate="print"/>
          <a:stretch>
            <a:fillRect/>
          </a:stretch>
        </p:blipFill>
        <p:spPr>
          <a:xfrm>
            <a:off x="280962" y="3244230"/>
            <a:ext cx="1545840" cy="349364"/>
          </a:xfrm>
          <a:prstGeom prst="rect">
            <a:avLst/>
          </a:prstGeom>
        </p:spPr>
      </p:pic>
      <p:sp>
        <p:nvSpPr>
          <p:cNvPr id="12" name="Rectangle 11"/>
          <p:cNvSpPr/>
          <p:nvPr/>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cs typeface="Arial" charset="0"/>
            </a:endParaRPr>
          </a:p>
        </p:txBody>
      </p:sp>
      <p:sp>
        <p:nvSpPr>
          <p:cNvPr id="14" name="TextBox 13"/>
          <p:cNvSpPr txBox="1"/>
          <p:nvPr/>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US" dirty="0" smtClean="0"/>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pPr algn="l"/>
            <a:r>
              <a:rPr lang="fr-FR" b="1" dirty="0"/>
              <a:t>AHG6: </a:t>
            </a:r>
            <a:r>
              <a:rPr lang="fr-FR" b="1" dirty="0" err="1"/>
              <a:t>Comparison</a:t>
            </a:r>
            <a:r>
              <a:rPr lang="fr-FR" b="1" dirty="0"/>
              <a:t> of block </a:t>
            </a:r>
            <a:r>
              <a:rPr lang="fr-FR" b="1" dirty="0" err="1"/>
              <a:t>adatpive</a:t>
            </a:r>
            <a:r>
              <a:rPr lang="fr-FR" b="1" dirty="0"/>
              <a:t> (</a:t>
            </a:r>
            <a:r>
              <a:rPr lang="en-US" b="1" dirty="0"/>
              <a:t>BA) and region adaptive (RA) </a:t>
            </a:r>
            <a:r>
              <a:rPr lang="en-US" b="1" dirty="0" smtClean="0"/>
              <a:t>ALF (JCTVC-I0363)</a:t>
            </a:r>
            <a:endParaRPr lang="en-US" dirty="0"/>
          </a:p>
        </p:txBody>
      </p:sp>
    </p:spTree>
    <p:extLst>
      <p:ext uri="{BB962C8B-B14F-4D97-AF65-F5344CB8AC3E}">
        <p14:creationId xmlns:p14="http://schemas.microsoft.com/office/powerpoint/2010/main" val="31205776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with RA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7" y="1824037"/>
            <a:ext cx="4772025" cy="3209925"/>
          </a:xfrm>
          <a:prstGeom prst="rect">
            <a:avLst/>
          </a:prstGeom>
        </p:spPr>
      </p:pic>
    </p:spTree>
    <p:extLst>
      <p:ext uri="{BB962C8B-B14F-4D97-AF65-F5344CB8AC3E}">
        <p14:creationId xmlns:p14="http://schemas.microsoft.com/office/powerpoint/2010/main" val="18510410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with BA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85987" y="1824037"/>
            <a:ext cx="4772025" cy="3209925"/>
          </a:xfrm>
          <a:prstGeom prst="rect">
            <a:avLst/>
          </a:prstGeom>
        </p:spPr>
      </p:pic>
    </p:spTree>
    <p:extLst>
      <p:ext uri="{BB962C8B-B14F-4D97-AF65-F5344CB8AC3E}">
        <p14:creationId xmlns:p14="http://schemas.microsoft.com/office/powerpoint/2010/main" val="18769249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Visual test of BA vs. RA (Test </a:t>
            </a:r>
            <a:r>
              <a:rPr kumimoji="1" lang="en-US" altLang="ja-JP" dirty="0" smtClean="0"/>
              <a:t>2)</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err="1" smtClean="0"/>
              <a:t>A.PeopoleOnStreet</a:t>
            </a:r>
            <a:r>
              <a:rPr lang="en-US" altLang="ja-JP" dirty="0" smtClean="0"/>
              <a:t>, QP37, RA-HE10</a:t>
            </a:r>
          </a:p>
          <a:p>
            <a:r>
              <a:rPr lang="en-US" altLang="ja-JP" dirty="0" smtClean="0"/>
              <a:t>Comparison</a:t>
            </a:r>
          </a:p>
          <a:p>
            <a:pPr lvl="1"/>
            <a:r>
              <a:rPr kumimoji="1" lang="en-US" altLang="ja-JP" dirty="0" smtClean="0"/>
              <a:t>ALF OFF</a:t>
            </a:r>
          </a:p>
          <a:p>
            <a:pPr lvl="1"/>
            <a:r>
              <a:rPr lang="en-US" altLang="ja-JP" dirty="0" smtClean="0"/>
              <a:t>ALF ON  Option2 BA</a:t>
            </a:r>
          </a:p>
          <a:p>
            <a:pPr lvl="1"/>
            <a:r>
              <a:rPr lang="en-US" altLang="ja-JP" dirty="0" smtClean="0"/>
              <a:t>ALF </a:t>
            </a:r>
            <a:r>
              <a:rPr lang="en-US" altLang="ja-JP" dirty="0"/>
              <a:t>ON  Option2 </a:t>
            </a:r>
            <a:r>
              <a:rPr lang="en-US" altLang="ja-JP" dirty="0" smtClean="0"/>
              <a:t>RA</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block noises around objects are removed.</a:t>
            </a:r>
          </a:p>
          <a:p>
            <a:pPr lvl="2"/>
            <a:r>
              <a:rPr lang="en-US" altLang="ja-JP" dirty="0" smtClean="0"/>
              <a:t> In RA, block noises often remains as ALF OFF.</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12</a:t>
            </a:fld>
            <a:endParaRPr kumimoji="1" lang="ja-JP" altLang="en-US"/>
          </a:p>
        </p:txBody>
      </p:sp>
    </p:spTree>
    <p:extLst>
      <p:ext uri="{BB962C8B-B14F-4D97-AF65-F5344CB8AC3E}">
        <p14:creationId xmlns:p14="http://schemas.microsoft.com/office/powerpoint/2010/main" val="12811703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smtClean="0"/>
              <a:t>ALF_OFF</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13</a:t>
            </a:fld>
            <a:endParaRPr kumimoji="1" lang="ja-JP" alt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128712"/>
            <a:ext cx="5162550" cy="4600575"/>
          </a:xfrm>
          <a:prstGeom prst="rect">
            <a:avLst/>
          </a:prstGeom>
        </p:spPr>
      </p:pic>
    </p:spTree>
    <p:extLst>
      <p:ext uri="{BB962C8B-B14F-4D97-AF65-F5344CB8AC3E}">
        <p14:creationId xmlns:p14="http://schemas.microsoft.com/office/powerpoint/2010/main" val="2004755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smtClean="0"/>
              <a:t>Option2 BA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14</a:t>
            </a:fld>
            <a:endParaRPr kumimoji="1" lang="ja-JP" alt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123950"/>
            <a:ext cx="5238750" cy="4610100"/>
          </a:xfrm>
          <a:prstGeom prst="rect">
            <a:avLst/>
          </a:prstGeom>
        </p:spPr>
      </p:pic>
    </p:spTree>
    <p:extLst>
      <p:ext uri="{BB962C8B-B14F-4D97-AF65-F5344CB8AC3E}">
        <p14:creationId xmlns:p14="http://schemas.microsoft.com/office/powerpoint/2010/main" val="26198593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1128712"/>
            <a:ext cx="5181600" cy="4600575"/>
          </a:xfrm>
          <a:prstGeom prst="rect">
            <a:avLst/>
          </a:prstGeom>
        </p:spPr>
      </p:pic>
      <p:sp>
        <p:nvSpPr>
          <p:cNvPr id="2" name="タイトル 1"/>
          <p:cNvSpPr>
            <a:spLocks noGrp="1"/>
          </p:cNvSpPr>
          <p:nvPr>
            <p:ph type="title"/>
          </p:nvPr>
        </p:nvSpPr>
        <p:spPr>
          <a:xfrm>
            <a:off x="457200" y="0"/>
            <a:ext cx="8229600" cy="1143000"/>
          </a:xfrm>
        </p:spPr>
        <p:txBody>
          <a:bodyPr>
            <a:normAutofit/>
          </a:bodyPr>
          <a:lstStyle/>
          <a:p>
            <a:r>
              <a:rPr lang="en-US" altLang="ja-JP" dirty="0" smtClean="0"/>
              <a:t>Option2 RA</a:t>
            </a:r>
            <a:endParaRPr kumimoji="1" lang="ja-JP" altLang="en-US" dirty="0"/>
          </a:p>
        </p:txBody>
      </p:sp>
      <p:sp>
        <p:nvSpPr>
          <p:cNvPr id="5" name="円/楕円 4"/>
          <p:cNvSpPr/>
          <p:nvPr/>
        </p:nvSpPr>
        <p:spPr>
          <a:xfrm>
            <a:off x="2133600" y="5867400"/>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ボックス 2"/>
          <p:cNvSpPr txBox="1"/>
          <p:nvPr/>
        </p:nvSpPr>
        <p:spPr>
          <a:xfrm>
            <a:off x="2731007" y="5898758"/>
            <a:ext cx="3447610" cy="369332"/>
          </a:xfrm>
          <a:prstGeom prst="rect">
            <a:avLst/>
          </a:prstGeom>
          <a:noFill/>
        </p:spPr>
        <p:txBody>
          <a:bodyPr wrap="none" rtlCol="0">
            <a:spAutoFit/>
          </a:bodyPr>
          <a:lstStyle/>
          <a:p>
            <a:r>
              <a:rPr kumimoji="1" lang="en-US" altLang="ja-JP" dirty="0" smtClean="0"/>
              <a:t>Degradation point compared to BA</a:t>
            </a:r>
            <a:endParaRPr kumimoji="1" lang="ja-JP" altLang="en-US" dirty="0"/>
          </a:p>
        </p:txBody>
      </p:sp>
      <p:sp>
        <p:nvSpPr>
          <p:cNvPr id="9" name="円/楕円 8"/>
          <p:cNvSpPr/>
          <p:nvPr/>
        </p:nvSpPr>
        <p:spPr>
          <a:xfrm>
            <a:off x="3653408" y="4221088"/>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9"/>
          <p:cNvSpPr/>
          <p:nvPr/>
        </p:nvSpPr>
        <p:spPr>
          <a:xfrm>
            <a:off x="2501280" y="4005064"/>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円/楕円 10"/>
          <p:cNvSpPr/>
          <p:nvPr/>
        </p:nvSpPr>
        <p:spPr>
          <a:xfrm>
            <a:off x="4445496" y="5330542"/>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円/楕円 11"/>
          <p:cNvSpPr/>
          <p:nvPr/>
        </p:nvSpPr>
        <p:spPr>
          <a:xfrm>
            <a:off x="2731304" y="2132856"/>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円/楕円 12"/>
          <p:cNvSpPr/>
          <p:nvPr/>
        </p:nvSpPr>
        <p:spPr>
          <a:xfrm>
            <a:off x="3869432" y="3573016"/>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円/楕円 13"/>
          <p:cNvSpPr/>
          <p:nvPr/>
        </p:nvSpPr>
        <p:spPr>
          <a:xfrm>
            <a:off x="3725416" y="2157760"/>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円/楕円 14"/>
          <p:cNvSpPr/>
          <p:nvPr/>
        </p:nvSpPr>
        <p:spPr>
          <a:xfrm>
            <a:off x="6605340" y="1844824"/>
            <a:ext cx="432048" cy="432048"/>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3458740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a:t>Visual test of BA vs. RA (Test 3</a:t>
            </a:r>
            <a:r>
              <a:rPr kumimoji="1" lang="en-US" altLang="ja-JP" dirty="0" smtClean="0"/>
              <a:t>)</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smtClean="0"/>
              <a:t>Kimono, QP42, LP-HE10</a:t>
            </a:r>
          </a:p>
          <a:p>
            <a:r>
              <a:rPr lang="en-US" altLang="ja-JP" dirty="0" smtClean="0"/>
              <a:t>Comparison</a:t>
            </a:r>
          </a:p>
          <a:p>
            <a:pPr lvl="1"/>
            <a:r>
              <a:rPr kumimoji="1" lang="en-US" altLang="ja-JP" dirty="0" smtClean="0"/>
              <a:t>ALF OFF</a:t>
            </a:r>
          </a:p>
          <a:p>
            <a:pPr lvl="1"/>
            <a:r>
              <a:rPr lang="en-US" altLang="ja-JP" dirty="0" smtClean="0"/>
              <a:t>ALF ON  Option2 BA</a:t>
            </a:r>
          </a:p>
          <a:p>
            <a:pPr lvl="1"/>
            <a:r>
              <a:rPr lang="en-US" altLang="ja-JP" dirty="0" smtClean="0"/>
              <a:t>ALF </a:t>
            </a:r>
            <a:r>
              <a:rPr lang="en-US" altLang="ja-JP" dirty="0"/>
              <a:t>ON  Option2 </a:t>
            </a:r>
            <a:r>
              <a:rPr lang="en-US" altLang="ja-JP" dirty="0" smtClean="0"/>
              <a:t>RA</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block noises around objects are removed.</a:t>
            </a:r>
          </a:p>
          <a:p>
            <a:pPr lvl="2"/>
            <a:r>
              <a:rPr lang="en-US" altLang="ja-JP" dirty="0" smtClean="0"/>
              <a:t> In RA, block noises often remains as ALF OFF.</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16</a:t>
            </a:fld>
            <a:endParaRPr kumimoji="1" lang="ja-JP" altLang="en-US"/>
          </a:p>
        </p:txBody>
      </p:sp>
    </p:spTree>
    <p:extLst>
      <p:ext uri="{BB962C8B-B14F-4D97-AF65-F5344CB8AC3E}">
        <p14:creationId xmlns:p14="http://schemas.microsoft.com/office/powerpoint/2010/main" val="260458423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ALF_OFF</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17</a:t>
            </a:fld>
            <a:endParaRPr kumimoji="1" lang="ja-JP" alt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42584761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Option2 BA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18</a:t>
            </a:fld>
            <a:endParaRPr kumimoji="1" lang="ja-JP" alt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Tree>
    <p:extLst>
      <p:ext uri="{BB962C8B-B14F-4D97-AF65-F5344CB8AC3E}">
        <p14:creationId xmlns:p14="http://schemas.microsoft.com/office/powerpoint/2010/main" val="129838145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0"/>
            <a:ext cx="8229600" cy="1143000"/>
          </a:xfrm>
        </p:spPr>
        <p:txBody>
          <a:bodyPr>
            <a:normAutofit/>
          </a:bodyPr>
          <a:lstStyle/>
          <a:p>
            <a:r>
              <a:rPr lang="en-US" altLang="ja-JP" dirty="0"/>
              <a:t>Option2 </a:t>
            </a:r>
            <a:r>
              <a:rPr lang="en-US" altLang="ja-JP" dirty="0" smtClean="0"/>
              <a:t>RA</a:t>
            </a:r>
            <a:endParaRPr kumimoji="1" lang="ja-JP" altLang="en-US" dirty="0"/>
          </a:p>
        </p:txBody>
      </p:sp>
      <p:sp>
        <p:nvSpPr>
          <p:cNvPr id="6" name="スライド番号プレースホルダー 5"/>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19</a:t>
            </a:fld>
            <a:endParaRPr kumimoji="1" lang="ja-JP" alt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7250"/>
            <a:ext cx="9144000" cy="5143500"/>
          </a:xfrm>
          <a:prstGeom prst="rect">
            <a:avLst/>
          </a:prstGeom>
        </p:spPr>
      </p:pic>
      <p:sp>
        <p:nvSpPr>
          <p:cNvPr id="5" name="円/楕円 4"/>
          <p:cNvSpPr/>
          <p:nvPr/>
        </p:nvSpPr>
        <p:spPr>
          <a:xfrm>
            <a:off x="2920752" y="1447800"/>
            <a:ext cx="1879848" cy="1676400"/>
          </a:xfrm>
          <a:prstGeom prst="ellipse">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327982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AHG6/CE2 activity on ALF</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Option 2 ALF </a:t>
            </a:r>
          </a:p>
          <a:p>
            <a:endParaRPr lang="en-US" altLang="ja-JP" dirty="0"/>
          </a:p>
          <a:p>
            <a:pPr lvl="1"/>
            <a:endParaRPr lang="en-US" altLang="ja-JP" dirty="0" smtClean="0"/>
          </a:p>
          <a:p>
            <a:pPr lvl="1"/>
            <a:endParaRPr lang="en-US" altLang="ja-JP" dirty="0" smtClean="0"/>
          </a:p>
          <a:p>
            <a:pPr lvl="1"/>
            <a:r>
              <a:rPr lang="en-US" altLang="ja-JP" dirty="0" smtClean="0"/>
              <a:t>Picture level coefficients in APS</a:t>
            </a:r>
          </a:p>
          <a:p>
            <a:pPr lvl="2"/>
            <a:r>
              <a:rPr lang="en-US" altLang="ja-JP" dirty="0" smtClean="0"/>
              <a:t>Using previous frame</a:t>
            </a:r>
          </a:p>
          <a:p>
            <a:pPr lvl="2"/>
            <a:r>
              <a:rPr lang="en-US" altLang="ja-JP" dirty="0" smtClean="0"/>
              <a:t>Block adaptive (BA) vs. region adaptive (RA) mode</a:t>
            </a:r>
          </a:p>
          <a:p>
            <a:pPr lvl="3"/>
            <a:r>
              <a:rPr lang="en-US" altLang="ja-JP" dirty="0" smtClean="0"/>
              <a:t>BA: 4x4 block based, direction and activity</a:t>
            </a:r>
          </a:p>
          <a:p>
            <a:pPr lvl="3"/>
            <a:r>
              <a:rPr lang="en-US" altLang="ja-JP" dirty="0" smtClean="0"/>
              <a:t>RA: divide picture into 16 regions</a:t>
            </a:r>
          </a:p>
          <a:p>
            <a:pPr lvl="1"/>
            <a:r>
              <a:rPr lang="en-US" altLang="ja-JP" dirty="0" smtClean="0"/>
              <a:t>LCU level on/off flag in Slice data</a:t>
            </a:r>
          </a:p>
          <a:p>
            <a:pPr lvl="1"/>
            <a:r>
              <a:rPr lang="en-US" altLang="ja-JP" dirty="0" smtClean="0"/>
              <a:t>Low delay application support</a:t>
            </a:r>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2</a:t>
            </a:fld>
            <a:endParaRPr kumimoji="1" lang="ja-JP"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295400"/>
            <a:ext cx="627826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731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Comparison of BA vs. RA</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a:t>Block adaptive (BA</a:t>
            </a:r>
            <a:r>
              <a:rPr lang="en-US" altLang="ja-JP" dirty="0" smtClean="0"/>
              <a:t>)/ </a:t>
            </a:r>
            <a:r>
              <a:rPr lang="en-US" altLang="ja-JP" dirty="0"/>
              <a:t>region adaptive (RA) mode</a:t>
            </a:r>
          </a:p>
          <a:p>
            <a:pPr lvl="1"/>
            <a:r>
              <a:rPr lang="en-US" altLang="ja-JP" dirty="0"/>
              <a:t>BA: 4x4 block based, direction and </a:t>
            </a:r>
            <a:r>
              <a:rPr lang="en-US" altLang="ja-JP" dirty="0" smtClean="0"/>
              <a:t>activity </a:t>
            </a:r>
          </a:p>
          <a:p>
            <a:pPr lvl="1">
              <a:buNone/>
            </a:pPr>
            <a:r>
              <a:rPr lang="en-US" altLang="ja-JP" dirty="0" smtClean="0">
                <a:solidFill>
                  <a:srgbClr val="00B0F0"/>
                </a:solidFill>
                <a:sym typeface="Wingdings" pitchFamily="2" charset="2"/>
              </a:rPr>
              <a:t>		 Capture local characteristics: orientations and variations</a:t>
            </a:r>
            <a:endParaRPr lang="en-US" altLang="ja-JP" dirty="0">
              <a:solidFill>
                <a:srgbClr val="00B0F0"/>
              </a:solidFill>
            </a:endParaRPr>
          </a:p>
          <a:p>
            <a:pPr lvl="1"/>
            <a:r>
              <a:rPr lang="en-US" altLang="ja-JP" dirty="0"/>
              <a:t>RA: divide picture into 16 </a:t>
            </a:r>
            <a:r>
              <a:rPr lang="en-US" altLang="ja-JP" dirty="0" smtClean="0"/>
              <a:t>regions</a:t>
            </a:r>
          </a:p>
          <a:p>
            <a:pPr lvl="0" hangingPunct="0"/>
            <a:endParaRPr lang="en-US" dirty="0" smtClean="0"/>
          </a:p>
          <a:p>
            <a:pPr lvl="0" hangingPunct="0"/>
            <a:r>
              <a:rPr lang="en-US" dirty="0" smtClean="0"/>
              <a:t>BA vs. RA</a:t>
            </a:r>
          </a:p>
          <a:p>
            <a:pPr lvl="1" hangingPunct="0"/>
            <a:r>
              <a:rPr lang="en-US" dirty="0" smtClean="0"/>
              <a:t>Difference </a:t>
            </a:r>
            <a:r>
              <a:rPr lang="en-US" dirty="0"/>
              <a:t>in coding </a:t>
            </a:r>
            <a:r>
              <a:rPr lang="en-US" dirty="0" smtClean="0"/>
              <a:t>performance </a:t>
            </a:r>
            <a:r>
              <a:rPr lang="en-US" dirty="0"/>
              <a:t>especially in Class A</a:t>
            </a:r>
          </a:p>
          <a:p>
            <a:pPr lvl="1" hangingPunct="0"/>
            <a:r>
              <a:rPr lang="en-US" dirty="0"/>
              <a:t>Subjective quality difference</a:t>
            </a:r>
          </a:p>
          <a:p>
            <a:pPr lvl="1" hangingPunct="0"/>
            <a:r>
              <a:rPr lang="en-US" dirty="0"/>
              <a:t>Complexity difference </a:t>
            </a:r>
          </a:p>
          <a:p>
            <a:pPr lvl="1" hangingPunct="0"/>
            <a:r>
              <a:rPr lang="en-US" dirty="0"/>
              <a:t>Coding performance of BA with smaller number of filters in </a:t>
            </a:r>
            <a:r>
              <a:rPr lang="en-US" dirty="0" smtClean="0"/>
              <a:t>BA</a:t>
            </a:r>
            <a:endParaRPr lang="en-US"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3</a:t>
            </a:fld>
            <a:endParaRPr kumimoji="1" lang="ja-JP" altLang="en-US"/>
          </a:p>
        </p:txBody>
      </p:sp>
    </p:spTree>
    <p:extLst>
      <p:ext uri="{BB962C8B-B14F-4D97-AF65-F5344CB8AC3E}">
        <p14:creationId xmlns:p14="http://schemas.microsoft.com/office/powerpoint/2010/main" val="23496857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Coding performance difference</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sz="2400" dirty="0" smtClean="0"/>
              <a:t>BA vs. RA mode with 16 filters</a:t>
            </a:r>
          </a:p>
          <a:p>
            <a:endParaRPr lang="en-US" altLang="ja-JP" sz="2400" dirty="0"/>
          </a:p>
          <a:p>
            <a:endParaRPr lang="en-US" altLang="ja-JP" sz="2400" dirty="0" smtClean="0"/>
          </a:p>
          <a:p>
            <a:endParaRPr lang="en-US" altLang="ja-JP" sz="2400" dirty="0"/>
          </a:p>
          <a:p>
            <a:endParaRPr lang="en-US" altLang="ja-JP" sz="2400" dirty="0" smtClean="0"/>
          </a:p>
          <a:p>
            <a:pPr marL="173038" lvl="1">
              <a:buClr>
                <a:schemeClr val="accent2"/>
              </a:buClr>
            </a:pPr>
            <a:endParaRPr lang="en-US" altLang="ja-JP" sz="2400" dirty="0" smtClean="0"/>
          </a:p>
          <a:p>
            <a:pPr marL="173038" lvl="1">
              <a:buClr>
                <a:schemeClr val="accent2"/>
              </a:buClr>
            </a:pPr>
            <a:r>
              <a:rPr lang="en-US" altLang="ja-JP" sz="2400" dirty="0" smtClean="0"/>
              <a:t>RA </a:t>
            </a:r>
            <a:r>
              <a:rPr lang="en-US" altLang="ja-JP" sz="2400" dirty="0"/>
              <a:t>with 64 filters: no </a:t>
            </a:r>
            <a:r>
              <a:rPr lang="en-US" altLang="ja-JP" sz="2400" dirty="0" smtClean="0"/>
              <a:t>gain</a:t>
            </a:r>
          </a:p>
          <a:p>
            <a:r>
              <a:rPr lang="en-US" altLang="ja-JP" sz="2600" dirty="0" smtClean="0"/>
              <a:t>BA with 8 filters (encoder only): no loss</a:t>
            </a:r>
          </a:p>
          <a:p>
            <a:r>
              <a:rPr lang="en-US" altLang="ja-JP" sz="2600" dirty="0" smtClean="0"/>
              <a:t>BA with 10 filters / </a:t>
            </a:r>
            <a:r>
              <a:rPr lang="en-US" altLang="ja-JP" sz="2600" dirty="0" smtClean="0">
                <a:solidFill>
                  <a:srgbClr val="00B0F0"/>
                </a:solidFill>
              </a:rPr>
              <a:t>7 filters </a:t>
            </a:r>
            <a:r>
              <a:rPr lang="en-US" altLang="ja-JP" sz="2600" dirty="0" smtClean="0"/>
              <a:t>(normative): no loss</a:t>
            </a:r>
          </a:p>
          <a:p>
            <a:endParaRPr lang="en-US" altLang="ja-JP" dirty="0"/>
          </a:p>
          <a:p>
            <a:endParaRPr lang="en-US" altLang="ja-JP" dirty="0" smtClean="0"/>
          </a:p>
          <a:p>
            <a:pPr marL="0" indent="0">
              <a:buNone/>
            </a:pPr>
            <a:endParaRPr lang="en-US" altLang="ja-JP" dirty="0"/>
          </a:p>
          <a:p>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4</a:t>
            </a:fld>
            <a:endParaRPr kumimoji="1" lang="ja-JP" altLang="en-US" dirty="0"/>
          </a:p>
        </p:txBody>
      </p:sp>
      <p:graphicFrame>
        <p:nvGraphicFramePr>
          <p:cNvPr id="5" name="Table 4"/>
          <p:cNvGraphicFramePr>
            <a:graphicFrameLocks noGrp="1"/>
          </p:cNvGraphicFramePr>
          <p:nvPr>
            <p:extLst>
              <p:ext uri="{D42A27DB-BD31-4B8C-83A1-F6EECF244321}">
                <p14:modId xmlns:p14="http://schemas.microsoft.com/office/powerpoint/2010/main" val="2689751096"/>
              </p:ext>
            </p:extLst>
          </p:nvPr>
        </p:nvGraphicFramePr>
        <p:xfrm>
          <a:off x="609600" y="1447800"/>
          <a:ext cx="3733800" cy="1981198"/>
        </p:xfrm>
        <a:graphic>
          <a:graphicData uri="http://schemas.openxmlformats.org/drawingml/2006/table">
            <a:tbl>
              <a:tblPr>
                <a:tableStyleId>{5C22544A-7EE6-4342-B048-85BDC9FD1C3A}</a:tableStyleId>
              </a:tblPr>
              <a:tblGrid>
                <a:gridCol w="876441"/>
                <a:gridCol w="714137"/>
                <a:gridCol w="714137"/>
                <a:gridCol w="714137"/>
                <a:gridCol w="714948"/>
              </a:tblGrid>
              <a:tr h="205596">
                <a:tc gridSpan="5">
                  <a:txBody>
                    <a:bodyPr/>
                    <a:lstStyle/>
                    <a:p>
                      <a:pPr marL="0" marR="0" algn="ctr" fontAlgn="auto" hangingPunct="1">
                        <a:spcBef>
                          <a:spcPts val="600"/>
                        </a:spcBef>
                        <a:spcAft>
                          <a:spcPts val="600"/>
                        </a:spcAft>
                        <a:tabLst>
                          <a:tab pos="228600" algn="l"/>
                          <a:tab pos="457200" algn="l"/>
                          <a:tab pos="685800" algn="l"/>
                          <a:tab pos="914400" algn="l"/>
                          <a:tab pos="457200" algn="l"/>
                        </a:tabLst>
                      </a:pPr>
                      <a:r>
                        <a:rPr lang="en-US" sz="1100" dirty="0">
                          <a:effectLst/>
                        </a:rPr>
                        <a:t>Replace BA with RA</a:t>
                      </a:r>
                      <a:endParaRPr lang="en-US" sz="1100" dirty="0">
                        <a:effectLst/>
                        <a:latin typeface="Times New Roman"/>
                        <a:ea typeface="Batang"/>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186906">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 </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AI10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RA10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LB10</a:t>
                      </a:r>
                      <a:endParaRPr lang="en-US" sz="1100">
                        <a:effectLst/>
                        <a:latin typeface="Times New Roman"/>
                        <a:ea typeface="Batang"/>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LP10</a:t>
                      </a:r>
                      <a:endParaRPr lang="en-US" sz="1100">
                        <a:effectLst/>
                        <a:latin typeface="Times New Roman"/>
                        <a:ea typeface="Batang"/>
                      </a:endParaRPr>
                    </a:p>
                  </a:txBody>
                  <a:tcPr marL="68580" marR="68580" marT="0" marB="0" anchor="ctr"/>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A</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0.5%</a:t>
                      </a:r>
                      <a:endParaRPr lang="en-US" sz="1100" dirty="0">
                        <a:solidFill>
                          <a:srgbClr val="FF0000"/>
                        </a:solidFill>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0.9%</a:t>
                      </a:r>
                      <a:endParaRPr lang="en-US" sz="1100" dirty="0">
                        <a:solidFill>
                          <a:srgbClr val="FF0000"/>
                        </a:solidFill>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0.7%</a:t>
                      </a:r>
                      <a:endParaRPr lang="en-US" sz="1100" dirty="0">
                        <a:solidFill>
                          <a:srgbClr val="FF0000"/>
                        </a:solidFill>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solidFill>
                            <a:srgbClr val="FF0000"/>
                          </a:solidFill>
                          <a:effectLst/>
                        </a:rPr>
                        <a:t>1.0%</a:t>
                      </a:r>
                      <a:endParaRPr lang="en-US" sz="1100" dirty="0">
                        <a:solidFill>
                          <a:srgbClr val="FF0000"/>
                        </a:solidFill>
                        <a:effectLst/>
                        <a:latin typeface="Times New Roman"/>
                        <a:ea typeface="Batang"/>
                      </a:endParaRPr>
                    </a:p>
                  </a:txBody>
                  <a:tcPr marL="68580" marR="68580" marT="0" marB="0" anchor="ctr"/>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B</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C</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0.0%</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D</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0.0%</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Class 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 </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r>
              <a:tr h="198587">
                <a:tc>
                  <a:txBody>
                    <a:bodyPr/>
                    <a:lstStyle/>
                    <a:p>
                      <a:pPr marL="0" marR="0" algn="ctr" fontAlgn="auto" hangingPunct="1">
                        <a:spcBef>
                          <a:spcPts val="0"/>
                        </a:spcBef>
                        <a:spcAft>
                          <a:spcPts val="0"/>
                        </a:spcAft>
                        <a:tabLst>
                          <a:tab pos="228600" algn="l"/>
                          <a:tab pos="457200" algn="l"/>
                          <a:tab pos="685800" algn="l"/>
                          <a:tab pos="914400" algn="l"/>
                          <a:tab pos="457200" algn="l"/>
                        </a:tabLst>
                      </a:pPr>
                      <a:r>
                        <a:rPr lang="en-US" sz="1000">
                          <a:effectLst/>
                        </a:rPr>
                        <a:t>Average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0.4%</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0.1%</a:t>
                      </a:r>
                      <a:endParaRPr lang="en-US" sz="1100">
                        <a:effectLst/>
                        <a:latin typeface="Times New Roman"/>
                        <a:ea typeface="Batang"/>
                      </a:endParaRPr>
                    </a:p>
                  </a:txBody>
                  <a:tcPr marL="68580" marR="68580" marT="0" marB="0" anchor="b"/>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0.2%</a:t>
                      </a:r>
                      <a:endParaRPr lang="en-US" sz="1100">
                        <a:effectLst/>
                        <a:latin typeface="Times New Roman"/>
                        <a:ea typeface="Batang"/>
                      </a:endParaRPr>
                    </a:p>
                  </a:txBody>
                  <a:tcPr marL="68580" marR="68580" marT="0" marB="0" anchor="b"/>
                </a:tc>
              </a:tr>
              <a:tr h="198587">
                <a:tc>
                  <a:txBody>
                    <a:bodyPr/>
                    <a:lstStyle/>
                    <a:p>
                      <a:pPr marL="0" marR="0" algn="ctr" hangingPunct="0">
                        <a:spcBef>
                          <a:spcPts val="0"/>
                        </a:spcBef>
                        <a:spcAft>
                          <a:spcPts val="0"/>
                        </a:spcAft>
                        <a:tabLst>
                          <a:tab pos="228600" algn="l"/>
                          <a:tab pos="457200" algn="l"/>
                          <a:tab pos="685800" algn="l"/>
                          <a:tab pos="914400" algn="l"/>
                        </a:tabLst>
                      </a:pPr>
                      <a:r>
                        <a:rPr lang="en-US" sz="1000">
                          <a:effectLst/>
                        </a:rPr>
                        <a:t>Enc Time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100%</a:t>
                      </a:r>
                      <a:endParaRPr lang="en-US" sz="1100">
                        <a:effectLst/>
                        <a:latin typeface="Times New Roman"/>
                        <a:ea typeface="Batang"/>
                      </a:endParaRPr>
                    </a:p>
                  </a:txBody>
                  <a:tcPr marL="68580" marR="68580" marT="0" marB="0" anchor="ctr"/>
                </a:tc>
              </a:tr>
              <a:tr h="198587">
                <a:tc>
                  <a:txBody>
                    <a:bodyPr/>
                    <a:lstStyle/>
                    <a:p>
                      <a:pPr marL="0" marR="0" algn="ctr" hangingPunct="0">
                        <a:spcBef>
                          <a:spcPts val="0"/>
                        </a:spcBef>
                        <a:spcAft>
                          <a:spcPts val="0"/>
                        </a:spcAft>
                        <a:tabLst>
                          <a:tab pos="228600" algn="l"/>
                          <a:tab pos="457200" algn="l"/>
                          <a:tab pos="685800" algn="l"/>
                          <a:tab pos="914400" algn="l"/>
                        </a:tabLst>
                      </a:pPr>
                      <a:r>
                        <a:rPr lang="en-US" sz="1000">
                          <a:effectLst/>
                        </a:rPr>
                        <a:t>Dec Time</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99%</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98%</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a:effectLst/>
                        </a:rPr>
                        <a:t>99%</a:t>
                      </a:r>
                      <a:endParaRPr lang="en-US" sz="1100">
                        <a:effectLst/>
                        <a:latin typeface="Times New Roman"/>
                        <a:ea typeface="Batang"/>
                      </a:endParaRPr>
                    </a:p>
                  </a:txBody>
                  <a:tcPr marL="68580" marR="68580" marT="0" marB="0" anchor="ctr"/>
                </a:tc>
                <a:tc>
                  <a:txBody>
                    <a:bodyPr/>
                    <a:lstStyle/>
                    <a:p>
                      <a:pPr marL="0" marR="0" algn="ctr" hangingPunct="0">
                        <a:spcBef>
                          <a:spcPts val="0"/>
                        </a:spcBef>
                        <a:spcAft>
                          <a:spcPts val="0"/>
                        </a:spcAft>
                        <a:tabLst>
                          <a:tab pos="228600" algn="l"/>
                          <a:tab pos="457200" algn="l"/>
                          <a:tab pos="685800" algn="l"/>
                          <a:tab pos="914400" algn="l"/>
                        </a:tabLst>
                      </a:pPr>
                      <a:r>
                        <a:rPr lang="en-US" sz="1100" dirty="0">
                          <a:effectLst/>
                        </a:rPr>
                        <a:t>100%</a:t>
                      </a:r>
                      <a:endParaRPr lang="en-US" sz="1100" dirty="0">
                        <a:effectLst/>
                        <a:latin typeface="Times New Roman"/>
                        <a:ea typeface="Batang"/>
                      </a:endParaRPr>
                    </a:p>
                  </a:txBody>
                  <a:tcPr marL="68580" marR="68580" marT="0" marB="0" anchor="ctr"/>
                </a:tc>
              </a:tr>
            </a:tbl>
          </a:graphicData>
        </a:graphic>
      </p:graphicFrame>
    </p:spTree>
    <p:extLst>
      <p:ext uri="{BB962C8B-B14F-4D97-AF65-F5344CB8AC3E}">
        <p14:creationId xmlns:p14="http://schemas.microsoft.com/office/powerpoint/2010/main" val="9914911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Complexity analysis</a:t>
            </a:r>
            <a:endParaRPr kumimoji="1" lang="ja-JP" altLang="en-US" dirty="0"/>
          </a:p>
        </p:txBody>
      </p:sp>
      <p:sp>
        <p:nvSpPr>
          <p:cNvPr id="3" name="コンテンツ プレースホルダー 2"/>
          <p:cNvSpPr>
            <a:spLocks noGrp="1"/>
          </p:cNvSpPr>
          <p:nvPr>
            <p:ph idx="1"/>
          </p:nvPr>
        </p:nvSpPr>
        <p:spPr/>
        <p:txBody>
          <a:bodyPr>
            <a:normAutofit fontScale="92500" lnSpcReduction="10000"/>
          </a:bodyPr>
          <a:lstStyle/>
          <a:p>
            <a:r>
              <a:rPr lang="en-US" altLang="ja-JP" sz="2400" dirty="0" smtClean="0"/>
              <a:t>Additional complexity of BA</a:t>
            </a:r>
          </a:p>
          <a:p>
            <a:pPr lvl="1" hangingPunct="0"/>
            <a:r>
              <a:rPr lang="en-CA" sz="2200" dirty="0" smtClean="0"/>
              <a:t>block </a:t>
            </a:r>
            <a:r>
              <a:rPr lang="en-CA" sz="2200" dirty="0"/>
              <a:t>activity </a:t>
            </a:r>
            <a:r>
              <a:rPr lang="en-CA" sz="2200" dirty="0" smtClean="0"/>
              <a:t>computation</a:t>
            </a:r>
            <a:endParaRPr lang="en-US" sz="2200" dirty="0"/>
          </a:p>
          <a:p>
            <a:pPr lvl="1" hangingPunct="0"/>
            <a:r>
              <a:rPr lang="en-CA" sz="2200" dirty="0" smtClean="0"/>
              <a:t>more </a:t>
            </a:r>
            <a:r>
              <a:rPr lang="en-CA" sz="2200" dirty="0"/>
              <a:t>filter storage (i.e., on chip cache) may be required due to faster filter </a:t>
            </a:r>
            <a:r>
              <a:rPr lang="en-CA" sz="2200" dirty="0" smtClean="0"/>
              <a:t>switching (up to 16 filters)</a:t>
            </a:r>
            <a:endParaRPr lang="en-US" sz="2200" dirty="0"/>
          </a:p>
          <a:p>
            <a:r>
              <a:rPr lang="en-US" altLang="ja-JP" sz="2400" dirty="0" smtClean="0"/>
              <a:t>Block activity computation</a:t>
            </a:r>
          </a:p>
          <a:p>
            <a:pPr lvl="1"/>
            <a:r>
              <a:rPr lang="en-US" altLang="ja-JP" sz="2000" dirty="0" smtClean="0"/>
              <a:t>For each 4x4 block,</a:t>
            </a:r>
          </a:p>
          <a:p>
            <a:pPr lvl="2"/>
            <a:r>
              <a:rPr lang="en-US" altLang="ja-JP" sz="1600" dirty="0" smtClean="0"/>
              <a:t>25 additions, 1 table look up</a:t>
            </a:r>
          </a:p>
          <a:p>
            <a:pPr lvl="1"/>
            <a:r>
              <a:rPr lang="en-US" altLang="ja-JP" sz="2000" dirty="0" smtClean="0"/>
              <a:t>1.56 additions/pixel</a:t>
            </a:r>
          </a:p>
          <a:p>
            <a:r>
              <a:rPr lang="en-US" altLang="ja-JP" sz="2400" dirty="0" smtClean="0"/>
              <a:t>Filter storage requirements</a:t>
            </a:r>
          </a:p>
          <a:p>
            <a:pPr lvl="1"/>
            <a:r>
              <a:rPr lang="en-US" altLang="ja-JP" sz="2000" dirty="0" smtClean="0"/>
              <a:t>RA </a:t>
            </a:r>
          </a:p>
          <a:p>
            <a:pPr lvl="2"/>
            <a:r>
              <a:rPr lang="en-US" altLang="ja-JP" sz="1600" dirty="0" smtClean="0"/>
              <a:t>16 filters (picture level filter loading)</a:t>
            </a:r>
          </a:p>
          <a:p>
            <a:pPr lvl="2"/>
            <a:r>
              <a:rPr lang="en-US" altLang="ja-JP" sz="1600" b="1" dirty="0" smtClean="0">
                <a:solidFill>
                  <a:srgbClr val="FF0000"/>
                </a:solidFill>
              </a:rPr>
              <a:t>8 filters (row by row filter loading is done)</a:t>
            </a:r>
          </a:p>
          <a:p>
            <a:pPr lvl="2"/>
            <a:r>
              <a:rPr lang="en-US" altLang="ja-JP" sz="1600" dirty="0" smtClean="0"/>
              <a:t>4 filters (LCU by LCU filter loading is done)</a:t>
            </a:r>
          </a:p>
          <a:p>
            <a:pPr lvl="1"/>
            <a:r>
              <a:rPr lang="en-US" altLang="ja-JP" sz="2000" dirty="0" smtClean="0"/>
              <a:t>BA</a:t>
            </a:r>
          </a:p>
          <a:p>
            <a:pPr lvl="2"/>
            <a:r>
              <a:rPr lang="en-US" altLang="ja-JP" sz="1600" b="1" dirty="0" smtClean="0">
                <a:solidFill>
                  <a:srgbClr val="FF0000"/>
                </a:solidFill>
              </a:rPr>
              <a:t>8 </a:t>
            </a:r>
            <a:r>
              <a:rPr lang="en-US" altLang="ja-JP" b="1" dirty="0" smtClean="0">
                <a:solidFill>
                  <a:srgbClr val="FF0000"/>
                </a:solidFill>
              </a:rPr>
              <a:t>or </a:t>
            </a:r>
            <a:r>
              <a:rPr lang="en-US" altLang="ja-JP" b="1" dirty="0" smtClean="0">
                <a:solidFill>
                  <a:srgbClr val="00B0F0"/>
                </a:solidFill>
              </a:rPr>
              <a:t>7 </a:t>
            </a:r>
            <a:r>
              <a:rPr lang="en-US" altLang="ja-JP" sz="1600" b="1" dirty="0" smtClean="0">
                <a:solidFill>
                  <a:srgbClr val="00B0F0"/>
                </a:solidFill>
              </a:rPr>
              <a:t>filters </a:t>
            </a:r>
            <a:r>
              <a:rPr lang="en-US" altLang="ja-JP" sz="1600" b="1" dirty="0" smtClean="0">
                <a:solidFill>
                  <a:srgbClr val="FF0000"/>
                </a:solidFill>
              </a:rPr>
              <a:t>(picture level filter loading )</a:t>
            </a:r>
          </a:p>
          <a:p>
            <a:pPr lvl="2"/>
            <a:endParaRPr lang="en-US" altLang="ja-JP" sz="1600" dirty="0"/>
          </a:p>
          <a:p>
            <a:endParaRPr lang="en-US" altLang="ja-JP" sz="2400" dirty="0" smtClean="0"/>
          </a:p>
          <a:p>
            <a:endParaRPr lang="en-US" altLang="ja-JP" sz="2400" dirty="0"/>
          </a:p>
          <a:p>
            <a:endParaRPr lang="en-US" altLang="ja-JP" sz="2400" dirty="0" smtClean="0"/>
          </a:p>
          <a:p>
            <a:endParaRPr lang="en-US" altLang="ja-JP" dirty="0"/>
          </a:p>
          <a:p>
            <a:endParaRPr lang="en-US" altLang="ja-JP" dirty="0" smtClean="0"/>
          </a:p>
          <a:p>
            <a:pPr marL="0" indent="0">
              <a:buNone/>
            </a:pPr>
            <a:endParaRPr lang="en-US" altLang="ja-JP" dirty="0"/>
          </a:p>
          <a:p>
            <a:endParaRPr lang="en-US" altLang="ja-JP" dirty="0"/>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5</a:t>
            </a:fld>
            <a:endParaRPr kumimoji="1" lang="ja-JP" altLang="en-US" dirty="0"/>
          </a:p>
        </p:txBody>
      </p:sp>
    </p:spTree>
    <p:extLst>
      <p:ext uri="{BB962C8B-B14F-4D97-AF65-F5344CB8AC3E}">
        <p14:creationId xmlns:p14="http://schemas.microsoft.com/office/powerpoint/2010/main" val="30708980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Visual test of BA vs. RA (Test 1)</a:t>
            </a:r>
            <a:endParaRPr kumimoji="1" lang="ja-JP" altLang="en-US" dirty="0"/>
          </a:p>
        </p:txBody>
      </p:sp>
      <p:sp>
        <p:nvSpPr>
          <p:cNvPr id="3" name="コンテンツ プレースホルダー 2"/>
          <p:cNvSpPr>
            <a:spLocks noGrp="1"/>
          </p:cNvSpPr>
          <p:nvPr>
            <p:ph idx="1"/>
          </p:nvPr>
        </p:nvSpPr>
        <p:spPr/>
        <p:txBody>
          <a:bodyPr>
            <a:normAutofit/>
          </a:bodyPr>
          <a:lstStyle/>
          <a:p>
            <a:r>
              <a:rPr lang="en-US" altLang="ja-JP" dirty="0" smtClean="0"/>
              <a:t>Basic condition</a:t>
            </a:r>
          </a:p>
          <a:p>
            <a:pPr lvl="1"/>
            <a:r>
              <a:rPr lang="en-US" altLang="ja-JP" dirty="0" smtClean="0"/>
              <a:t>Spine Calendar, QP37, LP-Main</a:t>
            </a:r>
          </a:p>
          <a:p>
            <a:r>
              <a:rPr lang="en-US" altLang="ja-JP" dirty="0" smtClean="0"/>
              <a:t>Comparison</a:t>
            </a:r>
          </a:p>
          <a:p>
            <a:pPr lvl="1"/>
            <a:r>
              <a:rPr lang="en-US" altLang="ja-JP" dirty="0" smtClean="0"/>
              <a:t>ALF ON  Option2 BA </a:t>
            </a:r>
          </a:p>
          <a:p>
            <a:pPr lvl="1"/>
            <a:r>
              <a:rPr lang="en-US" altLang="ja-JP" dirty="0" smtClean="0"/>
              <a:t>ALF </a:t>
            </a:r>
            <a:r>
              <a:rPr lang="en-US" altLang="ja-JP" dirty="0"/>
              <a:t>ON  Option2 </a:t>
            </a:r>
            <a:r>
              <a:rPr lang="en-US" altLang="ja-JP" dirty="0" smtClean="0"/>
              <a:t>RA </a:t>
            </a:r>
          </a:p>
          <a:p>
            <a:r>
              <a:rPr lang="en-US" altLang="ja-JP" dirty="0" smtClean="0"/>
              <a:t>Result</a:t>
            </a:r>
          </a:p>
          <a:p>
            <a:pPr lvl="1"/>
            <a:r>
              <a:rPr lang="en-US" altLang="ja-JP" dirty="0" smtClean="0"/>
              <a:t>ALF ON (BA and RA) is better visual quality than OFF.</a:t>
            </a:r>
          </a:p>
          <a:p>
            <a:pPr lvl="1"/>
            <a:r>
              <a:rPr lang="en-US" altLang="ja-JP" dirty="0" smtClean="0"/>
              <a:t>BA is better than RA because lines are preserved and ringing artifacts around lines are removed </a:t>
            </a:r>
            <a:r>
              <a:rPr lang="en-US" altLang="ja-JP" dirty="0" smtClean="0">
                <a:sym typeface="Wingdings" pitchFamily="2" charset="2"/>
              </a:rPr>
              <a:t> </a:t>
            </a:r>
            <a:r>
              <a:rPr lang="en-US" altLang="ja-JP" dirty="0" smtClean="0">
                <a:solidFill>
                  <a:srgbClr val="00B0F0"/>
                </a:solidFill>
                <a:sym typeface="Wingdings" pitchFamily="2" charset="2"/>
              </a:rPr>
              <a:t>Localized directional filtering capabilities</a:t>
            </a:r>
            <a:endParaRPr lang="en-US" altLang="ja-JP" dirty="0">
              <a:solidFill>
                <a:srgbClr val="00B0F0"/>
              </a:solidFill>
            </a:endParaRPr>
          </a:p>
        </p:txBody>
      </p:sp>
      <p:sp>
        <p:nvSpPr>
          <p:cNvPr id="4" name="スライド番号プレースホルダー 3"/>
          <p:cNvSpPr>
            <a:spLocks noGrp="1"/>
          </p:cNvSpPr>
          <p:nvPr>
            <p:ph type="sldNum" sz="quarter" idx="4294967295"/>
          </p:nvPr>
        </p:nvSpPr>
        <p:spPr>
          <a:xfrm>
            <a:off x="6553200" y="6356350"/>
            <a:ext cx="2133600" cy="365125"/>
          </a:xfrm>
          <a:prstGeom prst="rect">
            <a:avLst/>
          </a:prstGeom>
        </p:spPr>
        <p:txBody>
          <a:bodyPr/>
          <a:lstStyle/>
          <a:p>
            <a:fld id="{CAAD6575-3D15-47D9-ABD9-1DC9BB78D39D}" type="slidenum">
              <a:rPr kumimoji="1" lang="ja-JP" altLang="en-US" smtClean="0"/>
              <a:pPr/>
              <a:t>6</a:t>
            </a:fld>
            <a:endParaRPr kumimoji="1" lang="ja-JP" altLang="en-US"/>
          </a:p>
        </p:txBody>
      </p:sp>
    </p:spTree>
    <p:extLst>
      <p:ext uri="{BB962C8B-B14F-4D97-AF65-F5344CB8AC3E}">
        <p14:creationId xmlns:p14="http://schemas.microsoft.com/office/powerpoint/2010/main" val="32390645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OFF</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56583"/>
            <a:ext cx="9144000" cy="5144834"/>
          </a:xfrm>
          <a:prstGeom prst="rect">
            <a:avLst/>
          </a:prstGeom>
        </p:spPr>
      </p:pic>
    </p:spTree>
    <p:extLst>
      <p:ext uri="{BB962C8B-B14F-4D97-AF65-F5344CB8AC3E}">
        <p14:creationId xmlns:p14="http://schemas.microsoft.com/office/powerpoint/2010/main" val="17302934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BA</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8376"/>
            <a:ext cx="9144000" cy="5161248"/>
          </a:xfrm>
          <a:prstGeom prst="rect">
            <a:avLst/>
          </a:prstGeom>
        </p:spPr>
      </p:pic>
    </p:spTree>
    <p:extLst>
      <p:ext uri="{BB962C8B-B14F-4D97-AF65-F5344CB8AC3E}">
        <p14:creationId xmlns:p14="http://schemas.microsoft.com/office/powerpoint/2010/main" val="2991510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US" dirty="0" smtClean="0"/>
              <a:t>Option 2 RA</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45446"/>
            <a:ext cx="9144000" cy="5167108"/>
          </a:xfrm>
          <a:prstGeom prst="rect">
            <a:avLst/>
          </a:prstGeom>
        </p:spPr>
      </p:pic>
    </p:spTree>
    <p:extLst>
      <p:ext uri="{BB962C8B-B14F-4D97-AF65-F5344CB8AC3E}">
        <p14:creationId xmlns:p14="http://schemas.microsoft.com/office/powerpoint/2010/main" val="3739666028"/>
      </p:ext>
    </p:extLst>
  </p:cSld>
  <p:clrMapOvr>
    <a:masterClrMapping/>
  </p:clrMapOvr>
  <p:timing>
    <p:tnLst>
      <p:par>
        <p:cTn id="1" dur="indefinite" restart="never" nodeType="tmRoot"/>
      </p:par>
    </p:tnLst>
  </p:timing>
</p:sld>
</file>

<file path=ppt/theme/theme1.xml><?xml version="1.0" encoding="utf-8"?>
<a:theme xmlns:a="http://schemas.openxmlformats.org/drawingml/2006/main" name="QCT_2009_TEMPLATE_Confidential_052010">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QCT_TEMPLATE_Public_2010</Template>
  <TotalTime>888</TotalTime>
  <Words>566</Words>
  <Application>Microsoft Office PowerPoint</Application>
  <PresentationFormat>On-screen Show (4:3)</PresentationFormat>
  <Paragraphs>158</Paragraphs>
  <Slides>19</Slides>
  <Notes>0</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QCT_2009_TEMPLATE_Confidential_052010</vt:lpstr>
      <vt:lpstr>AHG6: Comparison of block adatpive (BA) and region adaptive (RA) ALF (JCTVC-I0363)</vt:lpstr>
      <vt:lpstr>AHG6/CE2 activity on ALF</vt:lpstr>
      <vt:lpstr>Comparison of BA vs. RA</vt:lpstr>
      <vt:lpstr>Coding performance difference</vt:lpstr>
      <vt:lpstr>Complexity analysis</vt:lpstr>
      <vt:lpstr>Visual test of BA vs. RA (Test 1)</vt:lpstr>
      <vt:lpstr>Option 2 OFF</vt:lpstr>
      <vt:lpstr>Option 2 BA</vt:lpstr>
      <vt:lpstr>Option 2 RA</vt:lpstr>
      <vt:lpstr>Option 2 with RA</vt:lpstr>
      <vt:lpstr>Option 2 with BA</vt:lpstr>
      <vt:lpstr>Visual test of BA vs. RA (Test 2)</vt:lpstr>
      <vt:lpstr>ALF_OFF</vt:lpstr>
      <vt:lpstr>Option2 BA</vt:lpstr>
      <vt:lpstr>Option2 RA</vt:lpstr>
      <vt:lpstr>Visual test of BA vs. RA (Test 3)</vt:lpstr>
      <vt:lpstr>ALF_OFF</vt:lpstr>
      <vt:lpstr>Option2 BA</vt:lpstr>
      <vt:lpstr>Option2 RA</vt:lpstr>
    </vt:vector>
  </TitlesOfParts>
  <Company>Qualcomm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SIFO decoder complexity analysis</dc:title>
  <dc:creator>ichong</dc:creator>
  <cp:lastModifiedBy>ichong</cp:lastModifiedBy>
  <cp:revision>95</cp:revision>
  <dcterms:created xsi:type="dcterms:W3CDTF">2010-10-04T19:12:46Z</dcterms:created>
  <dcterms:modified xsi:type="dcterms:W3CDTF">2012-04-26T22:24:36Z</dcterms:modified>
</cp:coreProperties>
</file>