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78" r:id="rId2"/>
    <p:sldId id="283" r:id="rId3"/>
    <p:sldId id="285" r:id="rId4"/>
    <p:sldId id="286" r:id="rId5"/>
    <p:sldId id="287" r:id="rId6"/>
    <p:sldId id="284" r:id="rId7"/>
    <p:sldId id="28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7" autoAdjust="0"/>
    <p:restoredTop sz="94632" autoAdjust="0"/>
  </p:normalViewPr>
  <p:slideViewPr>
    <p:cSldViewPr>
      <p:cViewPr varScale="1">
        <p:scale>
          <a:sx n="65" d="100"/>
          <a:sy n="65" d="100"/>
        </p:scale>
        <p:origin x="-1306" y="-77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4843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6962A6B-B83E-403D-9763-566C8A8E1BE9}" type="datetimeFigureOut">
              <a:rPr lang="en-US" smtClean="0"/>
              <a:t>4/28/2012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605C049-0846-4005-87BC-5EA2CE3E7D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791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2000"/>
            </a:lvl1pPr>
            <a:lvl2pPr>
              <a:defRPr sz="1800"/>
            </a:lvl2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95400"/>
            <a:ext cx="8229600" cy="48307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Qualcomm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AEA136-8D5B-43F5-BBD8-F131BF32BC2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sldNum="0" hdr="0"/>
  <p:txStyles>
    <p:titleStyle>
      <a:lvl1pPr algn="ctr" defTabSz="914400" rtl="0" eaLnBrk="1" latinLnBrk="0" hangingPunct="1">
        <a:spcBef>
          <a:spcPct val="0"/>
        </a:spcBef>
        <a:buNone/>
        <a:defRPr sz="3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JCTVC-I0362: </a:t>
            </a:r>
            <a:br>
              <a:rPr lang="en-US" dirty="0" smtClean="0"/>
            </a:br>
            <a:r>
              <a:rPr lang="en-US" dirty="0" smtClean="0"/>
              <a:t>Virtual Line Buffer Model and Restriction on Asymmetric Tile Configuration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Sanjeev</a:t>
            </a:r>
            <a:r>
              <a:rPr lang="en-US" dirty="0" smtClean="0"/>
              <a:t> Kumar, Geert Van </a:t>
            </a:r>
            <a:r>
              <a:rPr lang="en-US" dirty="0"/>
              <a:t>der </a:t>
            </a:r>
            <a:r>
              <a:rPr lang="en-US" dirty="0" smtClean="0"/>
              <a:t>Auwera</a:t>
            </a:r>
            <a:r>
              <a:rPr lang="en-US" dirty="0"/>
              <a:t>, </a:t>
            </a:r>
            <a:endParaRPr lang="en-US" dirty="0" smtClean="0"/>
          </a:p>
          <a:p>
            <a:r>
              <a:rPr lang="en-US" dirty="0" smtClean="0"/>
              <a:t>Ye-</a:t>
            </a:r>
            <a:r>
              <a:rPr lang="en-US" dirty="0" err="1" smtClean="0"/>
              <a:t>Kui</a:t>
            </a:r>
            <a:r>
              <a:rPr lang="en-US" dirty="0" smtClean="0"/>
              <a:t> Wang, Muhammed Coban, </a:t>
            </a:r>
          </a:p>
          <a:p>
            <a:r>
              <a:rPr lang="en-US" dirty="0" smtClean="0"/>
              <a:t>Marta </a:t>
            </a:r>
            <a:r>
              <a:rPr lang="en-US" dirty="0" err="1" smtClean="0"/>
              <a:t>Karczewicz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3050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Asymmetric </a:t>
            </a:r>
            <a:r>
              <a:rPr lang="en-US" dirty="0"/>
              <a:t>tile configurations </a:t>
            </a:r>
            <a:r>
              <a:rPr lang="en-US" dirty="0" smtClean="0"/>
              <a:t>have line buffer size penalty for loop filtering compared </a:t>
            </a:r>
            <a:r>
              <a:rPr lang="en-US" dirty="0"/>
              <a:t>to symmetric tile </a:t>
            </a:r>
            <a:r>
              <a:rPr lang="en-US" dirty="0" smtClean="0"/>
              <a:t>configurations</a:t>
            </a:r>
          </a:p>
          <a:p>
            <a:endParaRPr lang="en-CA" sz="2000" dirty="0" smtClean="0"/>
          </a:p>
          <a:p>
            <a:r>
              <a:rPr lang="en-CA" sz="2000" dirty="0" smtClean="0"/>
              <a:t>It </a:t>
            </a:r>
            <a:r>
              <a:rPr lang="en-CA" sz="2000" dirty="0"/>
              <a:t>is proposed to restrict asymmetry of tile configurations in order to reduce </a:t>
            </a:r>
            <a:r>
              <a:rPr lang="en-CA" sz="2000" dirty="0" smtClean="0"/>
              <a:t>line </a:t>
            </a:r>
            <a:r>
              <a:rPr lang="en-CA" sz="2000" dirty="0"/>
              <a:t>buffer </a:t>
            </a:r>
            <a:r>
              <a:rPr lang="en-CA" sz="2000" dirty="0" smtClean="0"/>
              <a:t>requirement to tha</a:t>
            </a:r>
            <a:r>
              <a:rPr lang="en-CA" dirty="0" smtClean="0"/>
              <a:t>t for symmetric tile configurations</a:t>
            </a:r>
          </a:p>
          <a:p>
            <a:endParaRPr lang="en-CA" sz="2000" dirty="0" smtClean="0"/>
          </a:p>
          <a:p>
            <a:r>
              <a:rPr lang="en-US" sz="2000" dirty="0" smtClean="0"/>
              <a:t>Through constraints </a:t>
            </a:r>
            <a:r>
              <a:rPr lang="en-US" sz="2000" dirty="0"/>
              <a:t>on </a:t>
            </a:r>
            <a:r>
              <a:rPr lang="en-US" sz="2000" dirty="0" err="1" smtClean="0"/>
              <a:t>column_width</a:t>
            </a:r>
            <a:r>
              <a:rPr lang="en-US" sz="2000" dirty="0" smtClean="0"/>
              <a:t>, </a:t>
            </a:r>
            <a:r>
              <a:rPr lang="en-US" sz="2000" dirty="0" err="1" smtClean="0"/>
              <a:t>row_height</a:t>
            </a:r>
            <a:r>
              <a:rPr lang="en-US" sz="2000" dirty="0" smtClean="0"/>
              <a:t> of tiles for two cases: vertical tiles and tile arrays (not for horizontal tiles or no tiles)</a:t>
            </a:r>
          </a:p>
          <a:p>
            <a:endParaRPr lang="en-US" sz="2000" dirty="0" smtClean="0"/>
          </a:p>
          <a:p>
            <a:r>
              <a:rPr lang="en-CA" sz="2000" dirty="0"/>
              <a:t>For 4k x 2k picture, line buffer savings are more than 6KB</a:t>
            </a:r>
            <a:r>
              <a:rPr lang="en-CA" sz="2000" dirty="0" smtClean="0"/>
              <a:t>.</a:t>
            </a:r>
          </a:p>
          <a:p>
            <a:endParaRPr lang="en-CA" sz="2000" dirty="0" smtClean="0"/>
          </a:p>
          <a:p>
            <a:endParaRPr lang="en-US" sz="20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8996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Tile Configurations and Line </a:t>
            </a:r>
            <a:r>
              <a:rPr lang="en-US" dirty="0" smtClean="0"/>
              <a:t>Buffer Sizes</a:t>
            </a:r>
            <a:endParaRPr lang="en-US" dirty="0"/>
          </a:p>
        </p:txBody>
      </p:sp>
      <mc:AlternateContent xmlns:mc="http://schemas.openxmlformats.org/markup-compatibility/2006">
        <mc:Choice xmlns:a14="http://schemas.microsoft.com/office/drawing/2010/main" Requires="a14">
          <p:sp>
            <p:nvSpPr>
              <p:cNvPr id="3" name="Content Placeholder 2"/>
              <p:cNvSpPr>
                <a:spLocks noGrp="1"/>
              </p:cNvSpPr>
              <p:nvPr>
                <p:ph idx="1"/>
              </p:nvPr>
            </p:nvSpPr>
            <p:spPr/>
            <p:txBody>
              <a:bodyPr>
                <a:normAutofit/>
              </a:bodyPr>
              <a:lstStyle/>
              <a:p>
                <a:pPr hangingPunct="0"/>
                <a:r>
                  <a:rPr lang="en-US" sz="1800" dirty="0" smtClean="0"/>
                  <a:t>Asymmetric tiles are supported in HEVC Main profile</a:t>
                </a:r>
                <a:r>
                  <a:rPr lang="en-US" sz="2000" dirty="0" smtClean="0"/>
                  <a:t> </a:t>
                </a:r>
              </a:p>
              <a:p>
                <a:pPr lvl="1" hangingPunct="0"/>
                <a:r>
                  <a:rPr lang="en-US" sz="1800" dirty="0" smtClean="0"/>
                  <a:t>minimum tile width = </a:t>
                </a:r>
                <a:r>
                  <a:rPr lang="en-US" sz="1800" dirty="0" smtClean="0"/>
                  <a:t>384</a:t>
                </a:r>
              </a:p>
              <a:p>
                <a:pPr lvl="1" hangingPunct="0"/>
                <a:endParaRPr lang="en-US" sz="1800" dirty="0" smtClean="0"/>
              </a:p>
              <a:p>
                <a:pPr hangingPunct="0"/>
                <a:r>
                  <a:rPr lang="en-US" sz="1800" dirty="0" smtClean="0"/>
                  <a:t>Line buffer sizes for different tile configurations:</a:t>
                </a:r>
                <a:endParaRPr lang="en-US" sz="1800" dirty="0" smtClean="0"/>
              </a:p>
              <a:p>
                <a:pPr lvl="1" hangingPunct="0"/>
                <a:r>
                  <a:rPr lang="en-US" sz="1800" dirty="0" smtClean="0"/>
                  <a:t>Case-1</a:t>
                </a:r>
                <a:r>
                  <a:rPr lang="en-US" sz="1800" dirty="0"/>
                  <a:t>. No tiles</a:t>
                </a:r>
              </a:p>
              <a:p>
                <a:pPr lvl="2" hangingPunct="0"/>
                <a:r>
                  <a:rPr lang="en-US" dirty="0" smtClean="0"/>
                  <a:t>Total </a:t>
                </a:r>
                <a:r>
                  <a:rPr lang="en-US" dirty="0"/>
                  <a:t>line buffer size </a:t>
                </a:r>
                <a14:m>
                  <m:oMath xmlns:m="http://schemas.openxmlformats.org/officeDocument/2006/math">
                    <m:r>
                      <a:rPr lang="en-US" i="1">
                        <a:latin typeface="Cambria Math"/>
                        <a:ea typeface="Cambria Math"/>
                      </a:rPr>
                      <m:t>∝</m:t>
                    </m:r>
                  </m:oMath>
                </a14:m>
                <a:r>
                  <a:rPr lang="en-US" dirty="0" smtClean="0"/>
                  <a:t> </a:t>
                </a:r>
                <a:r>
                  <a:rPr lang="en-US" dirty="0"/>
                  <a:t>1 + </a:t>
                </a:r>
                <a:r>
                  <a:rPr lang="en-US" dirty="0" err="1"/>
                  <a:t>picture_width</a:t>
                </a:r>
                <a:r>
                  <a:rPr lang="en-US" dirty="0"/>
                  <a:t> / </a:t>
                </a:r>
                <a:r>
                  <a:rPr lang="en-US" dirty="0" err="1"/>
                  <a:t>LCU_size</a:t>
                </a:r>
                <a:endParaRPr lang="en-US" dirty="0"/>
              </a:p>
              <a:p>
                <a:pPr lvl="1" hangingPunct="0"/>
                <a:endParaRPr lang="en-US" sz="1800" dirty="0"/>
              </a:p>
              <a:p>
                <a:pPr lvl="1" hangingPunct="0"/>
                <a:r>
                  <a:rPr lang="en-US" sz="1800" dirty="0"/>
                  <a:t>Case-2. Only horizontal tiles</a:t>
                </a:r>
              </a:p>
              <a:p>
                <a:pPr lvl="2" hangingPunct="0"/>
                <a:r>
                  <a:rPr lang="en-US" dirty="0" err="1"/>
                  <a:t>Num_tile_columns</a:t>
                </a:r>
                <a:r>
                  <a:rPr lang="en-US" dirty="0"/>
                  <a:t> = 1</a:t>
                </a:r>
              </a:p>
              <a:p>
                <a:pPr lvl="2" hangingPunct="0"/>
                <a:r>
                  <a:rPr lang="en-US" dirty="0" err="1"/>
                  <a:t>Num_tile_rows</a:t>
                </a:r>
                <a:r>
                  <a:rPr lang="en-US" dirty="0"/>
                  <a:t> &gt; 1</a:t>
                </a:r>
              </a:p>
              <a:p>
                <a:pPr lvl="2" hangingPunct="0"/>
                <a:r>
                  <a:rPr lang="en-US" dirty="0" smtClean="0"/>
                  <a:t>Total </a:t>
                </a:r>
                <a:r>
                  <a:rPr lang="en-US" dirty="0"/>
                  <a:t>line buffer size </a:t>
                </a:r>
                <a14:m>
                  <m:oMath xmlns:m="http://schemas.openxmlformats.org/officeDocument/2006/math">
                    <m:r>
                      <a:rPr lang="en-US" i="1">
                        <a:latin typeface="Cambria Math"/>
                        <a:ea typeface="Cambria Math"/>
                      </a:rPr>
                      <m:t>∝ </m:t>
                    </m:r>
                  </m:oMath>
                </a14:m>
                <a:r>
                  <a:rPr lang="en-US" dirty="0" smtClean="0"/>
                  <a:t>1 </a:t>
                </a:r>
                <a:r>
                  <a:rPr lang="en-US" dirty="0"/>
                  <a:t>+ </a:t>
                </a:r>
                <a:r>
                  <a:rPr lang="en-US" dirty="0" err="1"/>
                  <a:t>picture_width</a:t>
                </a:r>
                <a:r>
                  <a:rPr lang="en-US" dirty="0"/>
                  <a:t> / </a:t>
                </a:r>
                <a:r>
                  <a:rPr lang="en-US" dirty="0" err="1"/>
                  <a:t>LCU_size</a:t>
                </a:r>
                <a:endParaRPr lang="en-US" dirty="0"/>
              </a:p>
              <a:p>
                <a:endParaRPr lang="en-US" sz="2000" dirty="0"/>
              </a:p>
            </p:txBody>
          </p:sp>
        </mc:Choice>
        <mc:Fallback>
          <p:sp>
            <p:nvSpPr>
              <p:cNvPr id="3" name="Content Placeholder 2"/>
              <p:cNvSpPr>
                <a:spLocks noGrp="1" noRot="1" noChangeAspect="1" noMove="1" noResize="1" noEditPoints="1" noAdjustHandles="1" noChangeArrowheads="1" noChangeShapeType="1" noTextEdit="1"/>
              </p:cNvSpPr>
              <p:nvPr>
                <p:ph idx="1"/>
              </p:nvPr>
            </p:nvSpPr>
            <p:spPr>
              <a:blipFill rotWithShape="1">
                <a:blip r:embed="rId2"/>
                <a:stretch>
                  <a:fillRect l="-444" t="-126"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736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Tile Configurations and Line </a:t>
            </a:r>
            <a:r>
              <a:rPr lang="en-US" dirty="0" smtClean="0"/>
              <a:t>Buffer Sizes</a:t>
            </a:r>
            <a:endParaRPr lang="en-US" dirty="0"/>
          </a:p>
        </p:txBody>
      </p:sp>
      <mc:AlternateContent xmlns:mc="http://schemas.openxmlformats.org/markup-compatibility/2006">
        <mc:Choice xmlns:a14="http://schemas.microsoft.com/office/drawing/2010/main" Requires="a14">
          <p:sp>
            <p:nvSpPr>
              <p:cNvPr id="3" name="Content Placeholder 2"/>
              <p:cNvSpPr>
                <a:spLocks noGrp="1"/>
              </p:cNvSpPr>
              <p:nvPr>
                <p:ph idx="1"/>
              </p:nvPr>
            </p:nvSpPr>
            <p:spPr/>
            <p:txBody>
              <a:bodyPr>
                <a:noAutofit/>
              </a:bodyPr>
              <a:lstStyle/>
              <a:p>
                <a:pPr lvl="1" hangingPunct="0"/>
                <a:r>
                  <a:rPr lang="en-US" dirty="0"/>
                  <a:t>Case-3. Only vertical tiles</a:t>
                </a:r>
              </a:p>
              <a:p>
                <a:pPr lvl="2" hangingPunct="0"/>
                <a:r>
                  <a:rPr lang="en-US" dirty="0" err="1"/>
                  <a:t>Num_tile_columns</a:t>
                </a:r>
                <a:r>
                  <a:rPr lang="en-US" dirty="0"/>
                  <a:t> &gt; 1</a:t>
                </a:r>
              </a:p>
              <a:p>
                <a:pPr lvl="2" hangingPunct="0"/>
                <a:r>
                  <a:rPr lang="en-US" dirty="0" err="1"/>
                  <a:t>Num_tile_rows</a:t>
                </a:r>
                <a:r>
                  <a:rPr lang="en-US" dirty="0"/>
                  <a:t> = 1</a:t>
                </a:r>
              </a:p>
              <a:p>
                <a:pPr lvl="2" hangingPunct="0"/>
                <a:r>
                  <a:rPr lang="en-US" dirty="0" smtClean="0"/>
                  <a:t>Total </a:t>
                </a:r>
                <a:r>
                  <a:rPr lang="en-US" dirty="0"/>
                  <a:t>line buffer size </a:t>
                </a:r>
                <a14:m>
                  <m:oMath xmlns:m="http://schemas.openxmlformats.org/officeDocument/2006/math">
                    <m:r>
                      <a:rPr lang="en-US" i="1">
                        <a:latin typeface="Cambria Math"/>
                        <a:ea typeface="Cambria Math"/>
                      </a:rPr>
                      <m:t>∝</m:t>
                    </m:r>
                  </m:oMath>
                </a14:m>
                <a:r>
                  <a:rPr lang="en-US" dirty="0" smtClean="0"/>
                  <a:t> </a:t>
                </a:r>
                <a:r>
                  <a:rPr lang="en-US" dirty="0"/>
                  <a:t>1 + (</a:t>
                </a:r>
                <a:r>
                  <a:rPr lang="en-US" dirty="0" err="1"/>
                  <a:t>max_tile_width</a:t>
                </a:r>
                <a:r>
                  <a:rPr lang="en-US" dirty="0"/>
                  <a:t> + </a:t>
                </a:r>
                <a:r>
                  <a:rPr lang="en-US" dirty="0" err="1"/>
                  <a:t>picture_height</a:t>
                </a:r>
                <a:r>
                  <a:rPr lang="en-US" dirty="0"/>
                  <a:t>) / </a:t>
                </a:r>
                <a:r>
                  <a:rPr lang="en-US" dirty="0" err="1" smtClean="0"/>
                  <a:t>LCU_size</a:t>
                </a:r>
                <a:endParaRPr lang="en-US" dirty="0" smtClean="0"/>
              </a:p>
              <a:p>
                <a:pPr lvl="2" hangingPunct="0"/>
                <a:endParaRPr lang="en-US" dirty="0"/>
              </a:p>
              <a:p>
                <a:pPr lvl="1" hangingPunct="0"/>
                <a:r>
                  <a:rPr lang="en-US" dirty="0" smtClean="0"/>
                  <a:t>Case-4</a:t>
                </a:r>
                <a:r>
                  <a:rPr lang="en-US" dirty="0"/>
                  <a:t>. </a:t>
                </a:r>
                <a:r>
                  <a:rPr lang="en-US" dirty="0" smtClean="0"/>
                  <a:t>Tile array (both </a:t>
                </a:r>
                <a:r>
                  <a:rPr lang="en-US" dirty="0"/>
                  <a:t>horizontal and vertical </a:t>
                </a:r>
                <a:r>
                  <a:rPr lang="en-US" dirty="0" smtClean="0"/>
                  <a:t>tiles)</a:t>
                </a:r>
                <a:endParaRPr lang="en-US" dirty="0"/>
              </a:p>
              <a:p>
                <a:pPr lvl="2" hangingPunct="0"/>
                <a:r>
                  <a:rPr lang="en-US" dirty="0" err="1"/>
                  <a:t>Num_tile_columns</a:t>
                </a:r>
                <a:r>
                  <a:rPr lang="en-US" dirty="0"/>
                  <a:t> &gt; 1</a:t>
                </a:r>
              </a:p>
              <a:p>
                <a:pPr lvl="2" hangingPunct="0"/>
                <a:r>
                  <a:rPr lang="en-US" dirty="0" err="1"/>
                  <a:t>Num_tile_rows</a:t>
                </a:r>
                <a:r>
                  <a:rPr lang="en-US" dirty="0"/>
                  <a:t> &gt; 1</a:t>
                </a:r>
              </a:p>
              <a:p>
                <a:pPr lvl="2"/>
                <a:r>
                  <a:rPr lang="en-US" dirty="0" smtClean="0"/>
                  <a:t>Total </a:t>
                </a:r>
                <a:r>
                  <a:rPr lang="en-US" dirty="0"/>
                  <a:t>line buffer size </a:t>
                </a:r>
                <a14:m>
                  <m:oMath xmlns:m="http://schemas.openxmlformats.org/officeDocument/2006/math">
                    <m:r>
                      <a:rPr lang="en-US" i="1">
                        <a:latin typeface="Cambria Math"/>
                        <a:ea typeface="Cambria Math"/>
                      </a:rPr>
                      <m:t>∝</m:t>
                    </m:r>
                  </m:oMath>
                </a14:m>
                <a:r>
                  <a:rPr lang="en-US" dirty="0" smtClean="0"/>
                  <a:t> </a:t>
                </a:r>
                <a:r>
                  <a:rPr lang="en-US" dirty="0"/>
                  <a:t>1 + (</a:t>
                </a:r>
                <a:r>
                  <a:rPr lang="en-US" dirty="0" err="1"/>
                  <a:t>picture_width</a:t>
                </a:r>
                <a:r>
                  <a:rPr lang="en-US" dirty="0"/>
                  <a:t> + </a:t>
                </a:r>
                <a:r>
                  <a:rPr lang="en-US" dirty="0" err="1"/>
                  <a:t>max_tile_height</a:t>
                </a:r>
                <a:r>
                  <a:rPr lang="en-US" dirty="0"/>
                  <a:t>) / </a:t>
                </a:r>
                <a:r>
                  <a:rPr lang="en-US" dirty="0" err="1"/>
                  <a:t>LCU_size</a:t>
                </a:r>
                <a:endParaRPr lang="en-US" dirty="0"/>
              </a:p>
            </p:txBody>
          </p:sp>
        </mc:Choice>
        <mc:Fallback>
          <p:sp>
            <p:nvSpPr>
              <p:cNvPr id="3" name="Content Placeholder 2"/>
              <p:cNvSpPr>
                <a:spLocks noGrp="1" noRot="1" noChangeAspect="1" noMove="1" noResize="1" noEditPoints="1" noAdjustHandles="1" noChangeArrowheads="1" noChangeShapeType="1" noTextEdit="1"/>
              </p:cNvSpPr>
              <p:nvPr>
                <p:ph idx="1"/>
              </p:nvPr>
            </p:nvSpPr>
            <p:spPr>
              <a:blipFill rotWithShape="1">
                <a:blip r:embed="rId2"/>
                <a:stretch>
                  <a:fillRect t="-631"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7442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Tile Configurations and Line </a:t>
            </a:r>
            <a:r>
              <a:rPr lang="en-US" dirty="0" smtClean="0"/>
              <a:t>Buffer Sizes</a:t>
            </a:r>
            <a:endParaRPr lang="en-US" dirty="0"/>
          </a:p>
        </p:txBody>
      </p:sp>
      <mc:AlternateContent xmlns:mc="http://schemas.openxmlformats.org/markup-compatibility/2006">
        <mc:Choice xmlns:a14="http://schemas.microsoft.com/office/drawing/2010/main" Requires="a14">
          <p:sp>
            <p:nvSpPr>
              <p:cNvPr id="3" name="Content Placeholder 2"/>
              <p:cNvSpPr>
                <a:spLocks noGrp="1"/>
              </p:cNvSpPr>
              <p:nvPr>
                <p:ph idx="1"/>
              </p:nvPr>
            </p:nvSpPr>
            <p:spPr/>
            <p:txBody>
              <a:bodyPr>
                <a:normAutofit/>
              </a:bodyPr>
              <a:lstStyle/>
              <a:p>
                <a:r>
                  <a:rPr lang="en-US" sz="1800" dirty="0" smtClean="0"/>
                  <a:t>It is proposed to use line buffer size for the two worst case symmetric tile configurations (2x2 and 2x1) as the “Total virtual line buffer size” (</a:t>
                </a:r>
                <a:r>
                  <a:rPr lang="en-US" sz="1800" dirty="0" err="1" smtClean="0"/>
                  <a:t>picture_width</a:t>
                </a:r>
                <a:r>
                  <a:rPr lang="en-US" sz="1800" dirty="0" smtClean="0"/>
                  <a:t> </a:t>
                </a:r>
                <a:r>
                  <a:rPr lang="en-US" sz="1800" dirty="0"/>
                  <a:t>&gt;= </a:t>
                </a:r>
                <a:r>
                  <a:rPr lang="en-US" sz="1800" dirty="0" err="1"/>
                  <a:t>picture_heigth</a:t>
                </a:r>
                <a:r>
                  <a:rPr lang="en-US" sz="1800" dirty="0"/>
                  <a:t> and </a:t>
                </a:r>
                <a:r>
                  <a:rPr lang="en-US" sz="1800" dirty="0" err="1"/>
                  <a:t>picture_width</a:t>
                </a:r>
                <a:r>
                  <a:rPr lang="en-US" sz="1800" dirty="0"/>
                  <a:t> &lt; </a:t>
                </a:r>
                <a:r>
                  <a:rPr lang="en-US" sz="1800" dirty="0" err="1" smtClean="0"/>
                  <a:t>picture_height</a:t>
                </a:r>
                <a:r>
                  <a:rPr lang="en-US" sz="1800" dirty="0" smtClean="0"/>
                  <a:t> cases are considered):</a:t>
                </a:r>
              </a:p>
              <a:p>
                <a:endParaRPr lang="en-US" sz="1800" dirty="0" smtClean="0"/>
              </a:p>
              <a:p>
                <a:pPr marL="0" indent="0">
                  <a:buNone/>
                </a:pPr>
                <a:r>
                  <a:rPr lang="en-US" sz="1800" dirty="0" smtClean="0"/>
                  <a:t>		</a:t>
                </a:r>
                <a:r>
                  <a:rPr lang="en-US" sz="1800" dirty="0" smtClean="0"/>
                  <a:t>“Total </a:t>
                </a:r>
                <a:r>
                  <a:rPr lang="en-US" sz="1800" dirty="0"/>
                  <a:t>virtual line buffer </a:t>
                </a:r>
                <a:r>
                  <a:rPr lang="en-US" sz="1800" dirty="0" smtClean="0"/>
                  <a:t>size” </a:t>
                </a:r>
                <a14:m>
                  <m:oMath xmlns:m="http://schemas.openxmlformats.org/officeDocument/2006/math">
                    <m:r>
                      <a:rPr lang="en-US" sz="1800" i="1">
                        <a:latin typeface="Cambria Math"/>
                        <a:ea typeface="Cambria Math"/>
                      </a:rPr>
                      <m:t>∝ </m:t>
                    </m:r>
                  </m:oMath>
                </a14:m>
                <a:r>
                  <a:rPr lang="en-US" sz="1800" dirty="0" smtClean="0"/>
                  <a:t>	max(</a:t>
                </a:r>
                <a:r>
                  <a:rPr lang="en-US" sz="1800" dirty="0" err="1" smtClean="0"/>
                  <a:t>picture_width,picture_heigth</a:t>
                </a:r>
                <a:r>
                  <a:rPr lang="en-US" sz="1800" dirty="0"/>
                  <a:t>)/</a:t>
                </a:r>
                <a:r>
                  <a:rPr lang="en-US" sz="1800" dirty="0" err="1"/>
                  <a:t>LCU_size</a:t>
                </a:r>
                <a:r>
                  <a:rPr lang="en-US" sz="1800" dirty="0"/>
                  <a:t> + </a:t>
                </a:r>
                <a:r>
                  <a:rPr lang="en-US" sz="1800" dirty="0" smtClean="0"/>
                  <a:t>	min(</a:t>
                </a:r>
                <a:r>
                  <a:rPr lang="en-US" sz="1800" dirty="0" err="1" smtClean="0"/>
                  <a:t>picture_width,picture_height</a:t>
                </a:r>
                <a:r>
                  <a:rPr lang="en-US" sz="1800" dirty="0"/>
                  <a:t>)/(2*</a:t>
                </a:r>
                <a:r>
                  <a:rPr lang="en-US" sz="1800" dirty="0" err="1"/>
                  <a:t>LCU_size</a:t>
                </a:r>
                <a:r>
                  <a:rPr lang="en-US" sz="1800" dirty="0"/>
                  <a:t>) + </a:t>
                </a:r>
                <a:r>
                  <a:rPr lang="en-US" sz="1800" dirty="0" smtClean="0"/>
                  <a:t>1</a:t>
                </a:r>
              </a:p>
              <a:p>
                <a:endParaRPr lang="en-US" sz="1800" dirty="0" smtClean="0"/>
              </a:p>
              <a:p>
                <a:r>
                  <a:rPr lang="en-US" sz="1800" dirty="0" smtClean="0"/>
                  <a:t>Only cases 3 and 4 can have larger line buffer sizes than worst symmetric cases</a:t>
                </a:r>
              </a:p>
              <a:p>
                <a:r>
                  <a:rPr lang="en-US" sz="1800" dirty="0" smtClean="0"/>
                  <a:t>It </a:t>
                </a:r>
                <a:r>
                  <a:rPr lang="en-US" sz="1800" dirty="0" smtClean="0"/>
                  <a:t>is proposed to apply </a:t>
                </a:r>
                <a:r>
                  <a:rPr lang="en-US" sz="1800" dirty="0" smtClean="0"/>
                  <a:t>the “Total </a:t>
                </a:r>
                <a:r>
                  <a:rPr lang="en-US" sz="1800" dirty="0"/>
                  <a:t>virtual line buffer </a:t>
                </a:r>
                <a:r>
                  <a:rPr lang="en-US" sz="1800" dirty="0" smtClean="0"/>
                  <a:t>size” </a:t>
                </a:r>
                <a:r>
                  <a:rPr lang="en-US" sz="1800" dirty="0" smtClean="0"/>
                  <a:t>as upper bound for cases 3 and 4</a:t>
                </a:r>
                <a:endParaRPr lang="en-US" sz="1800" dirty="0"/>
              </a:p>
            </p:txBody>
          </p:sp>
        </mc:Choice>
        <mc:Fallback>
          <p:sp>
            <p:nvSpPr>
              <p:cNvPr id="3" name="Content Placeholder 2"/>
              <p:cNvSpPr>
                <a:spLocks noGrp="1" noRot="1" noChangeAspect="1" noMove="1" noResize="1" noEditPoints="1" noAdjustHandles="1" noChangeArrowheads="1" noChangeShapeType="1" noTextEdit="1"/>
              </p:cNvSpPr>
              <p:nvPr>
                <p:ph idx="1"/>
              </p:nvPr>
            </p:nvSpPr>
            <p:spPr>
              <a:blipFill rotWithShape="1">
                <a:blip r:embed="rId2"/>
                <a:stretch>
                  <a:fillRect l="-444" t="-631"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324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Proposed Constraints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458200" cy="5059363"/>
          </a:xfrm>
        </p:spPr>
        <p:txBody>
          <a:bodyPr>
            <a:normAutofit fontScale="92500" lnSpcReduction="20000"/>
          </a:bodyPr>
          <a:lstStyle/>
          <a:p>
            <a:pPr marL="0" indent="0" hangingPunct="0">
              <a:buNone/>
            </a:pPr>
            <a:r>
              <a:rPr lang="en-CA" dirty="0"/>
              <a:t>It is a requirement of bit stream conformance that if </a:t>
            </a:r>
            <a:r>
              <a:rPr lang="en-CA" dirty="0" err="1"/>
              <a:t>tiles_or_entropy_coding_sync_idc</a:t>
            </a:r>
            <a:r>
              <a:rPr lang="en-CA" dirty="0"/>
              <a:t> = 1 and </a:t>
            </a:r>
            <a:r>
              <a:rPr lang="en-CA" dirty="0" err="1"/>
              <a:t>uniform_spacing_flag</a:t>
            </a:r>
            <a:r>
              <a:rPr lang="en-CA" dirty="0"/>
              <a:t> = 0, then values of </a:t>
            </a:r>
            <a:r>
              <a:rPr lang="en-CA" dirty="0" err="1"/>
              <a:t>row_width</a:t>
            </a:r>
            <a:r>
              <a:rPr lang="en-CA" dirty="0"/>
              <a:t>[</a:t>
            </a:r>
            <a:r>
              <a:rPr lang="en-CA" dirty="0" err="1"/>
              <a:t>i</a:t>
            </a:r>
            <a:r>
              <a:rPr lang="en-CA" dirty="0"/>
              <a:t>] and </a:t>
            </a:r>
            <a:r>
              <a:rPr lang="en-CA" dirty="0" err="1"/>
              <a:t>column_width</a:t>
            </a:r>
            <a:r>
              <a:rPr lang="en-CA" dirty="0"/>
              <a:t>[</a:t>
            </a:r>
            <a:r>
              <a:rPr lang="en-CA" dirty="0" err="1"/>
              <a:t>i</a:t>
            </a:r>
            <a:r>
              <a:rPr lang="en-CA" dirty="0"/>
              <a:t>] shall satisfy following conditions for all valid i</a:t>
            </a:r>
            <a:r>
              <a:rPr lang="en-CA" dirty="0" smtClean="0"/>
              <a:t>:</a:t>
            </a:r>
          </a:p>
          <a:p>
            <a:pPr marL="0" indent="0" hangingPunct="0">
              <a:buNone/>
            </a:pPr>
            <a:endParaRPr lang="en-US" dirty="0"/>
          </a:p>
          <a:p>
            <a:pPr marL="0" indent="0" hangingPunct="0">
              <a:buNone/>
            </a:pPr>
            <a:r>
              <a:rPr lang="en-CA" dirty="0"/>
              <a:t>If num_tile_columns_minus1 &gt; 0 and num_tile_rows_minus1 = </a:t>
            </a:r>
            <a:r>
              <a:rPr lang="en-CA" dirty="0" smtClean="0"/>
              <a:t>0 (case 3)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  	384&gt;&gt;Log2CtbSize 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		&lt;= 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	</a:t>
            </a:r>
            <a:r>
              <a:rPr lang="en-CA" dirty="0" err="1"/>
              <a:t>column_width</a:t>
            </a:r>
            <a:r>
              <a:rPr lang="en-CA" dirty="0"/>
              <a:t>[</a:t>
            </a:r>
            <a:r>
              <a:rPr lang="en-CA" dirty="0" err="1"/>
              <a:t>i</a:t>
            </a:r>
            <a:r>
              <a:rPr lang="en-CA" dirty="0"/>
              <a:t>]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		&lt;= 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	max( 384&gt;&gt;Log2CtbSize, max(</a:t>
            </a:r>
            <a:r>
              <a:rPr lang="en-US" dirty="0" err="1"/>
              <a:t>PicWidthInCtbs</a:t>
            </a:r>
            <a:r>
              <a:rPr lang="en-CA" dirty="0"/>
              <a:t>, </a:t>
            </a:r>
            <a:r>
              <a:rPr lang="en-US" dirty="0" err="1"/>
              <a:t>PicHeightInCtbs</a:t>
            </a:r>
            <a:r>
              <a:rPr lang="en-CA" dirty="0"/>
              <a:t>) + 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	min(</a:t>
            </a:r>
            <a:r>
              <a:rPr lang="en-US" dirty="0" err="1"/>
              <a:t>PicWidthInCtbs</a:t>
            </a:r>
            <a:r>
              <a:rPr lang="en-CA" dirty="0"/>
              <a:t>, </a:t>
            </a:r>
            <a:r>
              <a:rPr lang="en-US" dirty="0" err="1"/>
              <a:t>PicHeightInCtbs</a:t>
            </a:r>
            <a:r>
              <a:rPr lang="en-CA" dirty="0"/>
              <a:t>)&gt;&gt;1 – </a:t>
            </a:r>
            <a:r>
              <a:rPr lang="en-US" dirty="0" err="1"/>
              <a:t>PicHeightInCtbs</a:t>
            </a:r>
            <a:r>
              <a:rPr lang="en-US" dirty="0"/>
              <a:t> </a:t>
            </a:r>
            <a:r>
              <a:rPr lang="en-CA" dirty="0"/>
              <a:t>)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 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If num_tile_columns_minus1 &gt; 0 and num_tile_rows_minus1 &gt; </a:t>
            </a:r>
            <a:r>
              <a:rPr lang="en-CA" dirty="0" smtClean="0"/>
              <a:t>0 (case 4)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  	</a:t>
            </a:r>
            <a:r>
              <a:rPr lang="en-CA" dirty="0" err="1"/>
              <a:t>row_height</a:t>
            </a:r>
            <a:r>
              <a:rPr lang="en-CA" dirty="0"/>
              <a:t>[</a:t>
            </a:r>
            <a:r>
              <a:rPr lang="en-CA" dirty="0" err="1"/>
              <a:t>i</a:t>
            </a:r>
            <a:r>
              <a:rPr lang="en-CA" dirty="0"/>
              <a:t>]  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		&lt;= 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	max(</a:t>
            </a:r>
            <a:r>
              <a:rPr lang="en-US" dirty="0" err="1"/>
              <a:t>PicWidthInCtbs</a:t>
            </a:r>
            <a:r>
              <a:rPr lang="en-CA" dirty="0"/>
              <a:t>, </a:t>
            </a:r>
            <a:r>
              <a:rPr lang="en-US" dirty="0" err="1"/>
              <a:t>PicHeightInCtbs</a:t>
            </a:r>
            <a:r>
              <a:rPr lang="en-CA" dirty="0"/>
              <a:t>) </a:t>
            </a:r>
            <a:endParaRPr lang="en-US" dirty="0"/>
          </a:p>
          <a:p>
            <a:pPr marL="0" indent="0" hangingPunct="0">
              <a:buNone/>
            </a:pPr>
            <a:r>
              <a:rPr lang="en-CA" dirty="0"/>
              <a:t>	+ min(</a:t>
            </a:r>
            <a:r>
              <a:rPr lang="en-US" dirty="0" err="1"/>
              <a:t>PicWidthInCtbs</a:t>
            </a:r>
            <a:r>
              <a:rPr lang="en-CA" dirty="0"/>
              <a:t>, </a:t>
            </a:r>
            <a:r>
              <a:rPr lang="en-US" dirty="0" err="1"/>
              <a:t>PicHeightInCtbs</a:t>
            </a:r>
            <a:r>
              <a:rPr lang="en-CA" dirty="0"/>
              <a:t>)&gt;&gt;1 – </a:t>
            </a:r>
            <a:r>
              <a:rPr lang="en-US" dirty="0" err="1"/>
              <a:t>PicWidthInCtbs</a:t>
            </a:r>
            <a:endParaRPr lang="en-US" dirty="0"/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772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en-CA" sz="1800" dirty="0"/>
              <a:t>It is proposed to restrict the asymmetry of tile configuration to reduce loop filter line buffer requirement for </a:t>
            </a:r>
            <a:r>
              <a:rPr lang="en-CA" sz="1800" dirty="0" err="1"/>
              <a:t>Deblocking</a:t>
            </a:r>
            <a:r>
              <a:rPr lang="en-CA" sz="1800" dirty="0"/>
              <a:t>, Sample Adaptive Offset and Adaptive Loop </a:t>
            </a:r>
            <a:r>
              <a:rPr lang="en-CA" sz="1800" dirty="0" smtClean="0"/>
              <a:t>Filter such that total line buffer size does not exceed symmetric tile configuration worst case buffer sizes.</a:t>
            </a:r>
          </a:p>
          <a:p>
            <a:pPr algn="just"/>
            <a:endParaRPr lang="en-CA" sz="1800" dirty="0" smtClean="0"/>
          </a:p>
          <a:p>
            <a:pPr algn="just"/>
            <a:r>
              <a:rPr lang="en-CA" sz="1800" dirty="0" smtClean="0"/>
              <a:t>Constraints on tile </a:t>
            </a:r>
            <a:r>
              <a:rPr lang="en-CA" sz="1800" dirty="0" err="1" smtClean="0"/>
              <a:t>column_width</a:t>
            </a:r>
            <a:r>
              <a:rPr lang="en-CA" sz="1800" dirty="0" smtClean="0"/>
              <a:t> </a:t>
            </a:r>
            <a:r>
              <a:rPr lang="en-CA" sz="1800" dirty="0" smtClean="0"/>
              <a:t>(vertical tiles only) or tile </a:t>
            </a:r>
            <a:r>
              <a:rPr lang="en-CA" sz="1800" dirty="0" err="1" smtClean="0"/>
              <a:t>row_height</a:t>
            </a:r>
            <a:r>
              <a:rPr lang="en-CA" sz="1800" dirty="0" smtClean="0"/>
              <a:t> </a:t>
            </a:r>
            <a:r>
              <a:rPr lang="en-CA" sz="1800" dirty="0" smtClean="0"/>
              <a:t>(tile array)</a:t>
            </a:r>
          </a:p>
          <a:p>
            <a:pPr algn="just"/>
            <a:endParaRPr lang="en-CA" sz="1800" dirty="0" smtClean="0"/>
          </a:p>
          <a:p>
            <a:pPr algn="just"/>
            <a:r>
              <a:rPr lang="en-CA" sz="1800" dirty="0" smtClean="0"/>
              <a:t>For </a:t>
            </a:r>
            <a:r>
              <a:rPr lang="en-CA" sz="1800" dirty="0"/>
              <a:t>4k x 2k picture, line buffer savings are more than 6KB</a:t>
            </a:r>
            <a:r>
              <a:rPr lang="en-CA" sz="1800" dirty="0" smtClean="0"/>
              <a:t>.</a:t>
            </a:r>
            <a:endParaRPr lang="en-US" sz="18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4/26/2012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Qualcomm Inc.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713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2251</TotalTime>
  <Words>422</Words>
  <Application>Microsoft Office PowerPoint</Application>
  <PresentationFormat>On-screen Show (4:3)</PresentationFormat>
  <Paragraphs>77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JCTVC-I0362:  Virtual Line Buffer Model and Restriction on Asymmetric Tile Configuration </vt:lpstr>
      <vt:lpstr>Summary</vt:lpstr>
      <vt:lpstr>Tile Configurations and Line Buffer Sizes</vt:lpstr>
      <vt:lpstr>Tile Configurations and Line Buffer Sizes</vt:lpstr>
      <vt:lpstr>Tile Configurations and Line Buffer Sizes</vt:lpstr>
      <vt:lpstr>Proposed Constraints</vt:lpstr>
      <vt:lpstr>Conclusion</vt:lpstr>
    </vt:vector>
  </TitlesOfParts>
  <Company>Qualcomm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Geert</dc:creator>
  <cp:lastModifiedBy>Geert</cp:lastModifiedBy>
  <cp:revision>114</cp:revision>
  <dcterms:created xsi:type="dcterms:W3CDTF">2012-02-16T17:46:02Z</dcterms:created>
  <dcterms:modified xsi:type="dcterms:W3CDTF">2012-04-28T19:32:07Z</dcterms:modified>
</cp:coreProperties>
</file>

<file path=docProps/thumbnail.jpeg>
</file>