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8"/>
  </p:notesMasterIdLst>
  <p:handoutMasterIdLst>
    <p:handoutMasterId r:id="rId9"/>
  </p:handoutMasterIdLst>
  <p:sldIdLst>
    <p:sldId id="350" r:id="rId2"/>
    <p:sldId id="376" r:id="rId3"/>
    <p:sldId id="378" r:id="rId4"/>
    <p:sldId id="388" r:id="rId5"/>
    <p:sldId id="380" r:id="rId6"/>
    <p:sldId id="290" r:id="rId7"/>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592C3"/>
    <a:srgbClr val="A2A2A2"/>
    <a:srgbClr val="BC443A"/>
    <a:srgbClr val="C13535"/>
    <a:srgbClr val="3E3233"/>
    <a:srgbClr val="333333"/>
    <a:srgbClr val="7C7570"/>
    <a:srgbClr val="678D32"/>
    <a:srgbClr val="89B259"/>
    <a:srgbClr val="97C06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08" autoAdjust="0"/>
    <p:restoredTop sz="97266" autoAdjust="0"/>
  </p:normalViewPr>
  <p:slideViewPr>
    <p:cSldViewPr snapToGrid="0">
      <p:cViewPr>
        <p:scale>
          <a:sx n="100" d="100"/>
          <a:sy n="100" d="100"/>
        </p:scale>
        <p:origin x="-1098" y="216"/>
      </p:cViewPr>
      <p:guideLst>
        <p:guide orient="horz" pos="4031"/>
        <p:guide pos="17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H:\I-April_2012-Geneva\Contributions\I0351%20-%20Bandwidth%20reduction%20by%20MV%20rounding\Bandwidth.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H:\I-April_2012-Geneva\Contributions\I0351%20-%20Bandwidth%20reduction%20by%20MV%20rounding\Bandwidth.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8405074365704291E-2"/>
          <c:y val="5.0925925925925923E-2"/>
          <c:w val="0.71026859142607179"/>
          <c:h val="0.83929753572470112"/>
        </c:manualLayout>
      </c:layout>
      <c:barChart>
        <c:barDir val="col"/>
        <c:grouping val="clustered"/>
        <c:varyColors val="0"/>
        <c:ser>
          <c:idx val="0"/>
          <c:order val="0"/>
          <c:tx>
            <c:v>Anchor</c:v>
          </c:tx>
          <c:invertIfNegative val="0"/>
          <c:cat>
            <c:strRef>
              <c:f>Sheet1!$A$1:$A$2</c:f>
              <c:strCache>
                <c:ptCount val="2"/>
                <c:pt idx="0">
                  <c:v>8x4</c:v>
                </c:pt>
                <c:pt idx="1">
                  <c:v>8x8</c:v>
                </c:pt>
              </c:strCache>
            </c:strRef>
          </c:cat>
          <c:val>
            <c:numRef>
              <c:f>Sheet1!$B$1:$B$2</c:f>
              <c:numCache>
                <c:formatCode>General</c:formatCode>
                <c:ptCount val="2"/>
                <c:pt idx="0">
                  <c:v>14.7</c:v>
                </c:pt>
                <c:pt idx="1">
                  <c:v>10.1</c:v>
                </c:pt>
              </c:numCache>
            </c:numRef>
          </c:val>
        </c:ser>
        <c:ser>
          <c:idx val="1"/>
          <c:order val="1"/>
          <c:tx>
            <c:v>Reduction</c:v>
          </c:tx>
          <c:invertIfNegative val="0"/>
          <c:val>
            <c:numRef>
              <c:f>Sheet1!$B$4</c:f>
              <c:numCache>
                <c:formatCode>General</c:formatCode>
                <c:ptCount val="1"/>
                <c:pt idx="0">
                  <c:v>9.9</c:v>
                </c:pt>
              </c:numCache>
            </c:numRef>
          </c:val>
        </c:ser>
        <c:dLbls>
          <c:showLegendKey val="0"/>
          <c:showVal val="0"/>
          <c:showCatName val="0"/>
          <c:showSerName val="0"/>
          <c:showPercent val="0"/>
          <c:showBubbleSize val="0"/>
        </c:dLbls>
        <c:gapWidth val="150"/>
        <c:axId val="110383872"/>
        <c:axId val="110385408"/>
      </c:barChart>
      <c:catAx>
        <c:axId val="110383872"/>
        <c:scaling>
          <c:orientation val="minMax"/>
        </c:scaling>
        <c:delete val="0"/>
        <c:axPos val="b"/>
        <c:majorTickMark val="out"/>
        <c:minorTickMark val="none"/>
        <c:tickLblPos val="nextTo"/>
        <c:crossAx val="110385408"/>
        <c:crosses val="autoZero"/>
        <c:auto val="1"/>
        <c:lblAlgn val="ctr"/>
        <c:lblOffset val="100"/>
        <c:noMultiLvlLbl val="0"/>
      </c:catAx>
      <c:valAx>
        <c:axId val="110385408"/>
        <c:scaling>
          <c:orientation val="minMax"/>
        </c:scaling>
        <c:delete val="0"/>
        <c:axPos val="l"/>
        <c:majorGridlines/>
        <c:numFmt formatCode="General" sourceLinked="1"/>
        <c:majorTickMark val="out"/>
        <c:minorTickMark val="none"/>
        <c:tickLblPos val="nextTo"/>
        <c:crossAx val="110383872"/>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v>Anchor</c:v>
          </c:tx>
          <c:invertIfNegative val="0"/>
          <c:cat>
            <c:strRef>
              <c:f>Sheet1!$A$1:$A$3</c:f>
              <c:strCache>
                <c:ptCount val="3"/>
                <c:pt idx="0">
                  <c:v>8x4</c:v>
                </c:pt>
                <c:pt idx="1">
                  <c:v>8x8</c:v>
                </c:pt>
                <c:pt idx="2">
                  <c:v>16x8</c:v>
                </c:pt>
              </c:strCache>
            </c:strRef>
          </c:cat>
          <c:val>
            <c:numRef>
              <c:f>Sheet1!$B$1:$B$3</c:f>
              <c:numCache>
                <c:formatCode>General</c:formatCode>
                <c:ptCount val="3"/>
                <c:pt idx="0">
                  <c:v>14.7</c:v>
                </c:pt>
                <c:pt idx="1">
                  <c:v>10.1</c:v>
                </c:pt>
                <c:pt idx="2">
                  <c:v>7.8</c:v>
                </c:pt>
              </c:numCache>
            </c:numRef>
          </c:val>
        </c:ser>
        <c:ser>
          <c:idx val="1"/>
          <c:order val="1"/>
          <c:tx>
            <c:v>Reduction</c:v>
          </c:tx>
          <c:invertIfNegative val="0"/>
          <c:val>
            <c:numRef>
              <c:f>Sheet1!$B$4:$B$5</c:f>
              <c:numCache>
                <c:formatCode>General</c:formatCode>
                <c:ptCount val="2"/>
                <c:pt idx="0">
                  <c:v>9.9</c:v>
                </c:pt>
                <c:pt idx="1">
                  <c:v>6.8</c:v>
                </c:pt>
              </c:numCache>
            </c:numRef>
          </c:val>
        </c:ser>
        <c:dLbls>
          <c:showLegendKey val="0"/>
          <c:showVal val="0"/>
          <c:showCatName val="0"/>
          <c:showSerName val="0"/>
          <c:showPercent val="0"/>
          <c:showBubbleSize val="0"/>
        </c:dLbls>
        <c:gapWidth val="150"/>
        <c:axId val="110581632"/>
        <c:axId val="110583168"/>
      </c:barChart>
      <c:catAx>
        <c:axId val="110581632"/>
        <c:scaling>
          <c:orientation val="minMax"/>
        </c:scaling>
        <c:delete val="0"/>
        <c:axPos val="b"/>
        <c:majorTickMark val="out"/>
        <c:minorTickMark val="none"/>
        <c:tickLblPos val="nextTo"/>
        <c:crossAx val="110583168"/>
        <c:crosses val="autoZero"/>
        <c:auto val="1"/>
        <c:lblAlgn val="ctr"/>
        <c:lblOffset val="100"/>
        <c:noMultiLvlLbl val="0"/>
      </c:catAx>
      <c:valAx>
        <c:axId val="110583168"/>
        <c:scaling>
          <c:orientation val="minMax"/>
        </c:scaling>
        <c:delete val="0"/>
        <c:axPos val="l"/>
        <c:majorGridlines/>
        <c:numFmt formatCode="General" sourceLinked="1"/>
        <c:majorTickMark val="out"/>
        <c:minorTickMark val="none"/>
        <c:tickLblPos val="nextTo"/>
        <c:crossAx val="110581632"/>
        <c:crosses val="autoZero"/>
        <c:crossBetween val="between"/>
      </c:valAx>
    </c:plotArea>
    <c:legend>
      <c:legendPos val="r"/>
      <c:layout/>
      <c:overlay val="0"/>
    </c:legend>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a:p>
        </p:txBody>
      </p:sp>
    </p:spTree>
    <p:extLst>
      <p:ext uri="{BB962C8B-B14F-4D97-AF65-F5344CB8AC3E}">
        <p14:creationId xmlns:p14="http://schemas.microsoft.com/office/powerpoint/2010/main" val="6025840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a:p>
        </p:txBody>
      </p:sp>
    </p:spTree>
    <p:extLst>
      <p:ext uri="{BB962C8B-B14F-4D97-AF65-F5344CB8AC3E}">
        <p14:creationId xmlns:p14="http://schemas.microsoft.com/office/powerpoint/2010/main" val="387364287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Preparation for the 8-th JCT-VC</a:t>
            </a:r>
            <a:r>
              <a:rPr lang="en-US" baseline="0" dirty="0" smtClean="0"/>
              <a:t> meeting</a:t>
            </a:r>
          </a:p>
          <a:p>
            <a:r>
              <a:rPr lang="en-US" baseline="0" dirty="0" smtClean="0"/>
              <a:t>Possible topics to look into (JS)</a:t>
            </a:r>
            <a:endParaRPr lang="en-US" dirty="0"/>
          </a:p>
        </p:txBody>
      </p:sp>
      <p:sp>
        <p:nvSpPr>
          <p:cNvPr id="4" name="Slide Number Placeholder 3"/>
          <p:cNvSpPr>
            <a:spLocks noGrp="1"/>
          </p:cNvSpPr>
          <p:nvPr>
            <p:ph type="sldNum" sz="quarter" idx="10"/>
          </p:nvPr>
        </p:nvSpPr>
        <p:spPr/>
        <p:txBody>
          <a:bodyPr/>
          <a:lstStyle/>
          <a:p>
            <a:fld id="{E391298E-09D2-4F98-B954-86421036320A}"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6</a:t>
            </a:fld>
            <a:endParaRPr lang="en-US"/>
          </a:p>
        </p:txBody>
      </p:sp>
      <p:sp>
        <p:nvSpPr>
          <p:cNvPr id="75778" name="Rectangle 2"/>
          <p:cNvSpPr>
            <a:spLocks noGrp="1" noRot="1" noChangeAspect="1" noChangeArrowheads="1"/>
          </p:cNvSpPr>
          <p:nvPr>
            <p:ph type="sldImg"/>
          </p:nvPr>
        </p:nvSpPr>
        <p:spPr bwMode="auto">
          <a:xfrm>
            <a:off x="1208088" y="677863"/>
            <a:ext cx="4632325" cy="3473450"/>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98525" y="4376738"/>
            <a:ext cx="5173663" cy="4229100"/>
          </a:xfrm>
          <a:prstGeom prst="rect">
            <a:avLst/>
          </a:prstGeom>
          <a:solidFill>
            <a:srgbClr val="FFFFFF"/>
          </a:solidFill>
          <a:ln>
            <a:solidFill>
              <a:srgbClr val="000000"/>
            </a:solidFill>
            <a:miter lim="800000"/>
            <a:headEnd/>
            <a:tailEnd/>
          </a:ln>
        </p:spPr>
        <p:txBody>
          <a:bodyPr lIns="90305" tIns="45152" rIns="90305" bIns="45152"/>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9" r:id="rId1"/>
    <p:sldLayoutId id="2147483651" r:id="rId2"/>
    <p:sldLayoutId id="2147483649" r:id="rId3"/>
    <p:sldLayoutId id="2147483650" r:id="rId4"/>
    <p:sldLayoutId id="2147483653" r:id="rId5"/>
    <p:sldLayoutId id="2147483655" r:id="rId6"/>
    <p:sldLayoutId id="2147483656"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762000" y="4094903"/>
            <a:ext cx="7489308" cy="1540334"/>
          </a:xfrm>
        </p:spPr>
        <p:txBody>
          <a:bodyPr/>
          <a:lstStyle/>
          <a:p>
            <a:pPr algn="ctr"/>
            <a:r>
              <a:rPr lang="en-CA" b="1" dirty="0"/>
              <a:t>AHG7: Motion vector rounding for the worst case bandwidth reduction</a:t>
            </a:r>
            <a:r>
              <a:rPr lang="en-US" b="1" dirty="0" smtClean="0"/>
              <a:t/>
            </a:r>
            <a:br>
              <a:rPr lang="en-US" b="1" dirty="0" smtClean="0"/>
            </a:br>
            <a:r>
              <a:rPr lang="en-US" b="1" dirty="0" smtClean="0"/>
              <a:t>	</a:t>
            </a:r>
            <a:br>
              <a:rPr lang="en-US" b="1" dirty="0" smtClean="0"/>
            </a:br>
            <a:r>
              <a:rPr lang="en-US" sz="1800" u="sng" dirty="0" smtClean="0"/>
              <a:t>Vadim Seregin</a:t>
            </a:r>
            <a:r>
              <a:rPr lang="en-US" sz="1800" dirty="0" smtClean="0"/>
              <a:t>, </a:t>
            </a:r>
            <a:r>
              <a:rPr lang="en-US" sz="1800" dirty="0" err="1"/>
              <a:t>Xianglin</a:t>
            </a:r>
            <a:r>
              <a:rPr lang="en-US" sz="1800" dirty="0"/>
              <a:t> </a:t>
            </a:r>
            <a:r>
              <a:rPr lang="en-US" sz="1800" dirty="0" smtClean="0"/>
              <a:t>Wang, </a:t>
            </a:r>
            <a:r>
              <a:rPr lang="en-US" sz="1800" dirty="0" err="1"/>
              <a:t>Jianle</a:t>
            </a:r>
            <a:r>
              <a:rPr lang="en-US" sz="1800" dirty="0"/>
              <a:t> </a:t>
            </a:r>
            <a:r>
              <a:rPr lang="en-US" sz="1800" dirty="0" smtClean="0"/>
              <a:t>Chen and </a:t>
            </a:r>
            <a:r>
              <a:rPr lang="en-US" sz="1800" dirty="0"/>
              <a:t>Marta </a:t>
            </a:r>
            <a:r>
              <a:rPr lang="en-US" sz="1800" dirty="0" smtClean="0"/>
              <a:t>Karczewicz</a:t>
            </a:r>
            <a:endParaRPr lang="en-US" sz="1800"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Introduction</a:t>
            </a:r>
            <a:endParaRPr lang="en-US" dirty="0"/>
          </a:p>
        </p:txBody>
      </p:sp>
      <p:sp>
        <p:nvSpPr>
          <p:cNvPr id="243714" name="Rectangle 2"/>
          <p:cNvSpPr>
            <a:spLocks noGrp="1" noChangeArrowheads="1"/>
          </p:cNvSpPr>
          <p:nvPr>
            <p:ph idx="1"/>
          </p:nvPr>
        </p:nvSpPr>
        <p:spPr>
          <a:xfrm>
            <a:off x="163512" y="904108"/>
            <a:ext cx="8821461" cy="5314950"/>
          </a:xfrm>
        </p:spPr>
        <p:txBody>
          <a:bodyPr/>
          <a:lstStyle/>
          <a:p>
            <a:r>
              <a:rPr lang="en-US" dirty="0" smtClean="0"/>
              <a:t>Reference pixels for 2D interpolation in MC</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r>
              <a:rPr lang="en-US" dirty="0" smtClean="0"/>
              <a:t>Issue: High bandwidth requirement, especially for small blocks</a:t>
            </a:r>
          </a:p>
          <a:p>
            <a:r>
              <a:rPr lang="en-US" dirty="0" smtClean="0"/>
              <a:t>Solution: MV rounding to integer </a:t>
            </a:r>
            <a:r>
              <a:rPr lang="en-US" dirty="0" err="1" smtClean="0"/>
              <a:t>pel</a:t>
            </a:r>
            <a:r>
              <a:rPr lang="en-US" dirty="0" smtClean="0"/>
              <a:t> position</a:t>
            </a:r>
            <a:endParaRPr lang="en-US" dirty="0"/>
          </a:p>
          <a:p>
            <a:endParaRPr lang="en-US" dirty="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3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988" y="1524000"/>
            <a:ext cx="8582025" cy="344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01067288"/>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Motion vector rounding</a:t>
            </a:r>
            <a:endParaRPr lang="en-US" dirty="0"/>
          </a:p>
        </p:txBody>
      </p:sp>
      <p:sp>
        <p:nvSpPr>
          <p:cNvPr id="243714" name="Rectangle 2"/>
          <p:cNvSpPr>
            <a:spLocks noGrp="1" noChangeArrowheads="1"/>
          </p:cNvSpPr>
          <p:nvPr>
            <p:ph idx="1"/>
          </p:nvPr>
        </p:nvSpPr>
        <p:spPr>
          <a:xfrm>
            <a:off x="163512" y="904108"/>
            <a:ext cx="8821461" cy="5314950"/>
          </a:xfrm>
        </p:spPr>
        <p:txBody>
          <a:bodyPr/>
          <a:lstStyle/>
          <a:p>
            <a:r>
              <a:rPr lang="en-US" dirty="0" smtClean="0"/>
              <a:t>Rounding is done to nearest integer</a:t>
            </a:r>
          </a:p>
          <a:p>
            <a:pPr lvl="1"/>
            <a:r>
              <a:rPr lang="en-US" dirty="0"/>
              <a:t>MV = ( Sign(MV) ∙ ( abs( MV ) + 1 ) &gt;&gt; 2 </a:t>
            </a:r>
            <a:r>
              <a:rPr lang="en-US" dirty="0" smtClean="0"/>
              <a:t>)</a:t>
            </a:r>
          </a:p>
          <a:p>
            <a:r>
              <a:rPr lang="en-US" dirty="0" smtClean="0"/>
              <a:t>Applied to 8x4 and 4x8 bi-predicted PUs</a:t>
            </a:r>
          </a:p>
          <a:p>
            <a:pPr lvl="1"/>
            <a:r>
              <a:rPr lang="en-US" dirty="0" smtClean="0"/>
              <a:t>Round vertical component, </a:t>
            </a:r>
            <a:r>
              <a:rPr lang="en-US" dirty="0" err="1" smtClean="0"/>
              <a:t>MVy</a:t>
            </a:r>
            <a:r>
              <a:rPr lang="en-US" dirty="0" smtClean="0"/>
              <a:t>, for both MVs</a:t>
            </a:r>
          </a:p>
          <a:p>
            <a:pPr lvl="1"/>
            <a:r>
              <a:rPr lang="en-US" dirty="0" smtClean="0"/>
              <a:t>Signal corresponding MVD = MVD &gt;&gt; 2</a:t>
            </a:r>
          </a:p>
          <a:p>
            <a:pPr lvl="1"/>
            <a:endParaRPr lang="en-US" dirty="0" smtClean="0"/>
          </a:p>
          <a:p>
            <a:endParaRPr lang="en-US" dirty="0" smtClean="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 name="Table 1"/>
          <p:cNvGraphicFramePr>
            <a:graphicFrameLocks noGrp="1"/>
          </p:cNvGraphicFramePr>
          <p:nvPr>
            <p:extLst>
              <p:ext uri="{D42A27DB-BD31-4B8C-83A1-F6EECF244321}">
                <p14:modId xmlns:p14="http://schemas.microsoft.com/office/powerpoint/2010/main" val="3054274442"/>
              </p:ext>
            </p:extLst>
          </p:nvPr>
        </p:nvGraphicFramePr>
        <p:xfrm>
          <a:off x="363538" y="2886075"/>
          <a:ext cx="8010524" cy="581025"/>
        </p:xfrm>
        <a:graphic>
          <a:graphicData uri="http://schemas.openxmlformats.org/drawingml/2006/table">
            <a:tbl>
              <a:tblPr firstRow="1" firstCol="1" bandRow="1"/>
              <a:tblGrid>
                <a:gridCol w="2582537"/>
                <a:gridCol w="1347845"/>
                <a:gridCol w="1422725"/>
                <a:gridCol w="1422725"/>
                <a:gridCol w="1234692"/>
              </a:tblGrid>
              <a:tr h="248583">
                <a:tc>
                  <a:txBody>
                    <a:bodyPr/>
                    <a:lstStyle/>
                    <a:p>
                      <a:pPr marL="0" marR="0" algn="just" hangingPunct="0">
                        <a:spcBef>
                          <a:spcPts val="680"/>
                        </a:spcBef>
                        <a:spcAft>
                          <a:spcPts val="0"/>
                        </a:spcAft>
                        <a:tabLst>
                          <a:tab pos="228600" algn="l"/>
                          <a:tab pos="457200" algn="l"/>
                          <a:tab pos="685800" algn="l"/>
                          <a:tab pos="914400" algn="l"/>
                        </a:tabLst>
                      </a:pPr>
                      <a:r>
                        <a:rPr lang="en-CA" sz="1600" dirty="0">
                          <a:effectLst/>
                          <a:latin typeface="Times New Roman"/>
                          <a:ea typeface="Calibri"/>
                        </a:rPr>
                        <a:t> </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a:effectLst/>
                          <a:latin typeface="Times New Roman"/>
                          <a:ea typeface="Calibri"/>
                        </a:rPr>
                        <a:t>RA-Main</a:t>
                      </a:r>
                      <a:endParaRPr lang="en-US" sz="16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a:effectLst/>
                          <a:latin typeface="Times New Roman"/>
                          <a:ea typeface="Calibri"/>
                        </a:rPr>
                        <a:t>RA-HE10</a:t>
                      </a:r>
                      <a:endParaRPr lang="en-US" sz="16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a:effectLst/>
                          <a:latin typeface="Times New Roman"/>
                          <a:ea typeface="Calibri"/>
                        </a:rPr>
                        <a:t>LB-Main</a:t>
                      </a:r>
                      <a:endParaRPr lang="en-US" sz="16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a:effectLst/>
                          <a:latin typeface="Times New Roman"/>
                          <a:ea typeface="Calibri"/>
                        </a:rPr>
                        <a:t>LB-HE10</a:t>
                      </a:r>
                      <a:endParaRPr lang="en-US" sz="16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2442">
                <a:tc>
                  <a:txBody>
                    <a:bodyPr/>
                    <a:lstStyle/>
                    <a:p>
                      <a:pPr marL="0" marR="0" algn="just" hangingPunct="0">
                        <a:spcBef>
                          <a:spcPts val="680"/>
                        </a:spcBef>
                        <a:spcAft>
                          <a:spcPts val="0"/>
                        </a:spcAft>
                        <a:tabLst>
                          <a:tab pos="228600" algn="l"/>
                          <a:tab pos="457200" algn="l"/>
                          <a:tab pos="685800" algn="l"/>
                          <a:tab pos="914400" algn="l"/>
                        </a:tabLst>
                      </a:pPr>
                      <a:r>
                        <a:rPr lang="en-US" sz="1600" dirty="0" smtClean="0">
                          <a:effectLst/>
                          <a:latin typeface="Times New Roman"/>
                          <a:ea typeface="Times New Roman"/>
                        </a:rPr>
                        <a:t>Rounding </a:t>
                      </a:r>
                      <a:r>
                        <a:rPr lang="en-US" sz="1600" dirty="0">
                          <a:effectLst/>
                          <a:latin typeface="Times New Roman"/>
                          <a:ea typeface="Times New Roman"/>
                        </a:rPr>
                        <a:t>for 8x4 and 4x8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dirty="0">
                          <a:effectLst/>
                          <a:latin typeface="Times New Roman"/>
                          <a:ea typeface="Calibri"/>
                        </a:rPr>
                        <a:t>0.1</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dirty="0">
                          <a:effectLst/>
                          <a:latin typeface="Times New Roman"/>
                          <a:ea typeface="Calibri"/>
                        </a:rPr>
                        <a:t>0.1</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dirty="0">
                          <a:effectLst/>
                          <a:latin typeface="Times New Roman"/>
                          <a:ea typeface="Calibri"/>
                        </a:rPr>
                        <a:t>0.1</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dirty="0">
                          <a:effectLst/>
                          <a:latin typeface="Times New Roman"/>
                          <a:ea typeface="Calibri"/>
                        </a:rPr>
                        <a:t>0.1</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6" name="Chart 5"/>
          <p:cNvGraphicFramePr>
            <a:graphicFrameLocks/>
          </p:cNvGraphicFramePr>
          <p:nvPr>
            <p:extLst>
              <p:ext uri="{D42A27DB-BD31-4B8C-83A1-F6EECF244321}">
                <p14:modId xmlns:p14="http://schemas.microsoft.com/office/powerpoint/2010/main" val="3876041794"/>
              </p:ext>
            </p:extLst>
          </p:nvPr>
        </p:nvGraphicFramePr>
        <p:xfrm>
          <a:off x="2085975" y="3571874"/>
          <a:ext cx="4581525" cy="2819401"/>
        </p:xfrm>
        <a:graphic>
          <a:graphicData uri="http://schemas.openxmlformats.org/drawingml/2006/chart">
            <c:chart xmlns:c="http://schemas.openxmlformats.org/drawingml/2006/chart" xmlns:r="http://schemas.openxmlformats.org/officeDocument/2006/relationships" r:id="rId2"/>
          </a:graphicData>
        </a:graphic>
      </p:graphicFrame>
      <p:cxnSp>
        <p:nvCxnSpPr>
          <p:cNvPr id="7" name="Straight Connector 6"/>
          <p:cNvCxnSpPr/>
          <p:nvPr/>
        </p:nvCxnSpPr>
        <p:spPr bwMode="auto">
          <a:xfrm>
            <a:off x="2447925" y="3905250"/>
            <a:ext cx="2876550" cy="0"/>
          </a:xfrm>
          <a:prstGeom prst="line">
            <a:avLst/>
          </a:prstGeom>
          <a:ln>
            <a:headEnd type="non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8" name="Straight Arrow Connector 7"/>
          <p:cNvCxnSpPr/>
          <p:nvPr/>
        </p:nvCxnSpPr>
        <p:spPr bwMode="auto">
          <a:xfrm>
            <a:off x="4657725" y="3883343"/>
            <a:ext cx="0" cy="691515"/>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9" name="TextBox 8"/>
          <p:cNvSpPr txBox="1"/>
          <p:nvPr/>
        </p:nvSpPr>
        <p:spPr>
          <a:xfrm>
            <a:off x="4686300" y="4058721"/>
            <a:ext cx="723900" cy="369332"/>
          </a:xfrm>
          <a:prstGeom prst="rect">
            <a:avLst/>
          </a:prstGeom>
          <a:noFill/>
        </p:spPr>
        <p:txBody>
          <a:bodyPr wrap="square" rtlCol="0">
            <a:spAutoFit/>
          </a:bodyPr>
          <a:lstStyle/>
          <a:p>
            <a:r>
              <a:rPr lang="en-US" dirty="0" smtClean="0"/>
              <a:t>33%</a:t>
            </a:r>
            <a:endParaRPr lang="en-US" dirty="0"/>
          </a:p>
        </p:txBody>
      </p:sp>
    </p:spTree>
    <p:extLst>
      <p:ext uri="{BB962C8B-B14F-4D97-AF65-F5344CB8AC3E}">
        <p14:creationId xmlns:p14="http://schemas.microsoft.com/office/powerpoint/2010/main" val="2542751667"/>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Motion vector rounding</a:t>
            </a:r>
            <a:endParaRPr lang="en-US" dirty="0"/>
          </a:p>
        </p:txBody>
      </p:sp>
      <p:sp>
        <p:nvSpPr>
          <p:cNvPr id="243714" name="Rectangle 2"/>
          <p:cNvSpPr>
            <a:spLocks noGrp="1" noChangeArrowheads="1"/>
          </p:cNvSpPr>
          <p:nvPr>
            <p:ph idx="1"/>
          </p:nvPr>
        </p:nvSpPr>
        <p:spPr>
          <a:xfrm>
            <a:off x="163512" y="904108"/>
            <a:ext cx="8821461" cy="5314950"/>
          </a:xfrm>
        </p:spPr>
        <p:txBody>
          <a:bodyPr/>
          <a:lstStyle/>
          <a:p>
            <a:r>
              <a:rPr lang="en-US" dirty="0" smtClean="0"/>
              <a:t>Applied for 8x4, 4x8 and 8x8 bi-predicted PUs</a:t>
            </a:r>
          </a:p>
          <a:p>
            <a:pPr lvl="1"/>
            <a:r>
              <a:rPr lang="en-US" dirty="0" smtClean="0"/>
              <a:t>For 8x4 and 4x8 PUs</a:t>
            </a:r>
          </a:p>
          <a:p>
            <a:pPr lvl="2"/>
            <a:r>
              <a:rPr lang="en-US" dirty="0" smtClean="0"/>
              <a:t>Round both MVs</a:t>
            </a:r>
          </a:p>
          <a:p>
            <a:pPr lvl="1"/>
            <a:r>
              <a:rPr lang="en-US" dirty="0" smtClean="0"/>
              <a:t>For 8x8 PU</a:t>
            </a:r>
          </a:p>
          <a:p>
            <a:pPr lvl="2"/>
            <a:r>
              <a:rPr lang="en-US" dirty="0"/>
              <a:t>Round </a:t>
            </a:r>
            <a:r>
              <a:rPr lang="en-US"/>
              <a:t>vertical </a:t>
            </a:r>
            <a:r>
              <a:rPr lang="en-US" smtClean="0"/>
              <a:t>component for </a:t>
            </a:r>
            <a:r>
              <a:rPr lang="en-US" dirty="0"/>
              <a:t>both MVs</a:t>
            </a:r>
          </a:p>
          <a:p>
            <a:pPr lvl="1"/>
            <a:r>
              <a:rPr lang="en-US" dirty="0" smtClean="0"/>
              <a:t>Signal </a:t>
            </a:r>
            <a:r>
              <a:rPr lang="en-US" dirty="0"/>
              <a:t>corresponding MVD = MVD &gt;&gt; 2</a:t>
            </a:r>
          </a:p>
          <a:p>
            <a:pPr lvl="1"/>
            <a:endParaRPr lang="en-US" dirty="0" smtClean="0"/>
          </a:p>
          <a:p>
            <a:endParaRPr lang="en-US" dirty="0" smtClean="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796352950"/>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Bandwidth reduction</a:t>
            </a:r>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2095329487"/>
              </p:ext>
            </p:extLst>
          </p:nvPr>
        </p:nvGraphicFramePr>
        <p:xfrm>
          <a:off x="566738" y="971552"/>
          <a:ext cx="8010524" cy="1466848"/>
        </p:xfrm>
        <a:graphic>
          <a:graphicData uri="http://schemas.openxmlformats.org/drawingml/2006/table">
            <a:tbl>
              <a:tblPr firstRow="1" firstCol="1" bandRow="1"/>
              <a:tblGrid>
                <a:gridCol w="2582537"/>
                <a:gridCol w="1347845"/>
                <a:gridCol w="1422725"/>
                <a:gridCol w="1422725"/>
                <a:gridCol w="1234692"/>
              </a:tblGrid>
              <a:tr h="248583">
                <a:tc>
                  <a:txBody>
                    <a:bodyPr/>
                    <a:lstStyle/>
                    <a:p>
                      <a:pPr marL="0" marR="0" algn="just" hangingPunct="0">
                        <a:spcBef>
                          <a:spcPts val="680"/>
                        </a:spcBef>
                        <a:spcAft>
                          <a:spcPts val="0"/>
                        </a:spcAft>
                        <a:tabLst>
                          <a:tab pos="228600" algn="l"/>
                          <a:tab pos="457200" algn="l"/>
                          <a:tab pos="685800" algn="l"/>
                          <a:tab pos="914400" algn="l"/>
                        </a:tabLst>
                      </a:pPr>
                      <a:r>
                        <a:rPr lang="en-CA" sz="1600" dirty="0">
                          <a:effectLst/>
                          <a:latin typeface="Times New Roman"/>
                          <a:ea typeface="Calibri"/>
                        </a:rPr>
                        <a:t> </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a:effectLst/>
                          <a:latin typeface="Times New Roman"/>
                          <a:ea typeface="Calibri"/>
                        </a:rPr>
                        <a:t>RA-Main</a:t>
                      </a:r>
                      <a:endParaRPr lang="en-US" sz="16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a:effectLst/>
                          <a:latin typeface="Times New Roman"/>
                          <a:ea typeface="Calibri"/>
                        </a:rPr>
                        <a:t>RA-HE10</a:t>
                      </a:r>
                      <a:endParaRPr lang="en-US" sz="16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a:effectLst/>
                          <a:latin typeface="Times New Roman"/>
                          <a:ea typeface="Calibri"/>
                        </a:rPr>
                        <a:t>LB-Main</a:t>
                      </a:r>
                      <a:endParaRPr lang="en-US" sz="16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a:effectLst/>
                          <a:latin typeface="Times New Roman"/>
                          <a:ea typeface="Calibri"/>
                        </a:rPr>
                        <a:t>LB-HE10</a:t>
                      </a:r>
                      <a:endParaRPr lang="en-US" sz="16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6003">
                <a:tc>
                  <a:txBody>
                    <a:bodyPr/>
                    <a:lstStyle/>
                    <a:p>
                      <a:pPr marL="0" marR="0" algn="just" hangingPunct="0">
                        <a:spcBef>
                          <a:spcPts val="680"/>
                        </a:spcBef>
                        <a:spcAft>
                          <a:spcPts val="0"/>
                        </a:spcAft>
                        <a:tabLst>
                          <a:tab pos="228600" algn="l"/>
                          <a:tab pos="457200" algn="l"/>
                          <a:tab pos="685800" algn="l"/>
                          <a:tab pos="914400" algn="l"/>
                        </a:tabLst>
                      </a:pPr>
                      <a:r>
                        <a:rPr lang="en-US" sz="1600" dirty="0">
                          <a:effectLst/>
                          <a:latin typeface="Times New Roman"/>
                          <a:ea typeface="Times New Roman"/>
                        </a:rPr>
                        <a:t>Case 1. </a:t>
                      </a:r>
                      <a:r>
                        <a:rPr lang="en-US" sz="1600" dirty="0" smtClean="0">
                          <a:effectLst/>
                          <a:latin typeface="Times New Roman"/>
                          <a:ea typeface="Times New Roman"/>
                        </a:rPr>
                        <a:t>Rounding </a:t>
                      </a:r>
                      <a:r>
                        <a:rPr lang="en-US" sz="1600" dirty="0">
                          <a:effectLst/>
                          <a:latin typeface="Times New Roman"/>
                          <a:ea typeface="Times New Roman"/>
                        </a:rPr>
                        <a:t>for 8x4 and 4x8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dirty="0">
                          <a:effectLst/>
                          <a:latin typeface="Times New Roman"/>
                          <a:ea typeface="Calibri"/>
                        </a:rPr>
                        <a:t>0.1</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dirty="0">
                          <a:effectLst/>
                          <a:latin typeface="Times New Roman"/>
                          <a:ea typeface="Calibri"/>
                        </a:rPr>
                        <a:t>0.1</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dirty="0">
                          <a:effectLst/>
                          <a:latin typeface="Times New Roman"/>
                          <a:ea typeface="Calibri"/>
                        </a:rPr>
                        <a:t>0.1</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dirty="0">
                          <a:effectLst/>
                          <a:latin typeface="Times New Roman"/>
                          <a:ea typeface="Calibri"/>
                        </a:rPr>
                        <a:t>0.1</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2262">
                <a:tc>
                  <a:txBody>
                    <a:bodyPr/>
                    <a:lstStyle/>
                    <a:p>
                      <a:pPr marL="0" marR="0" algn="just" hangingPunct="0">
                        <a:spcBef>
                          <a:spcPts val="680"/>
                        </a:spcBef>
                        <a:spcAft>
                          <a:spcPts val="0"/>
                        </a:spcAft>
                        <a:tabLst>
                          <a:tab pos="228600" algn="l"/>
                          <a:tab pos="457200" algn="l"/>
                          <a:tab pos="685800" algn="l"/>
                          <a:tab pos="914400" algn="l"/>
                        </a:tabLst>
                      </a:pPr>
                      <a:r>
                        <a:rPr lang="en-US" sz="1600" dirty="0">
                          <a:effectLst/>
                          <a:latin typeface="Times New Roman"/>
                          <a:ea typeface="Times New Roman"/>
                        </a:rPr>
                        <a:t>Case 2. </a:t>
                      </a:r>
                      <a:r>
                        <a:rPr lang="en-US" sz="1600" dirty="0" smtClean="0">
                          <a:effectLst/>
                          <a:latin typeface="Times New Roman"/>
                          <a:ea typeface="Times New Roman"/>
                        </a:rPr>
                        <a:t>Rounding for 8x4, 4x8 and 8x8</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dirty="0">
                          <a:effectLst/>
                          <a:latin typeface="Times New Roman"/>
                          <a:ea typeface="Calibri"/>
                        </a:rPr>
                        <a:t>0.4</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dirty="0">
                          <a:effectLst/>
                          <a:latin typeface="Times New Roman"/>
                          <a:ea typeface="Calibri"/>
                        </a:rPr>
                        <a:t>0.3</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dirty="0">
                          <a:effectLst/>
                          <a:latin typeface="Times New Roman"/>
                          <a:ea typeface="Calibri"/>
                        </a:rPr>
                        <a:t>0.5</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dirty="0">
                          <a:effectLst/>
                          <a:latin typeface="Times New Roman"/>
                          <a:ea typeface="Calibri"/>
                        </a:rPr>
                        <a:t>0.4</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Chart 5"/>
          <p:cNvGraphicFramePr>
            <a:graphicFrameLocks/>
          </p:cNvGraphicFramePr>
          <p:nvPr>
            <p:extLst>
              <p:ext uri="{D42A27DB-BD31-4B8C-83A1-F6EECF244321}">
                <p14:modId xmlns:p14="http://schemas.microsoft.com/office/powerpoint/2010/main" val="4094004372"/>
              </p:ext>
            </p:extLst>
          </p:nvPr>
        </p:nvGraphicFramePr>
        <p:xfrm>
          <a:off x="1000126" y="2828925"/>
          <a:ext cx="6696074" cy="3362325"/>
        </p:xfrm>
        <a:graphic>
          <a:graphicData uri="http://schemas.openxmlformats.org/drawingml/2006/chart">
            <c:chart xmlns:c="http://schemas.openxmlformats.org/drawingml/2006/chart" xmlns:r="http://schemas.openxmlformats.org/officeDocument/2006/relationships" r:id="rId2"/>
          </a:graphicData>
        </a:graphic>
      </p:graphicFrame>
      <p:cxnSp>
        <p:nvCxnSpPr>
          <p:cNvPr id="7" name="Straight Connector 6"/>
          <p:cNvCxnSpPr/>
          <p:nvPr/>
        </p:nvCxnSpPr>
        <p:spPr bwMode="auto">
          <a:xfrm>
            <a:off x="1323975" y="3209925"/>
            <a:ext cx="4629150" cy="0"/>
          </a:xfrm>
          <a:prstGeom prst="line">
            <a:avLst/>
          </a:prstGeom>
          <a:ln>
            <a:headEnd type="non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14" name="Straight Arrow Connector 13"/>
          <p:cNvCxnSpPr/>
          <p:nvPr/>
        </p:nvCxnSpPr>
        <p:spPr bwMode="auto">
          <a:xfrm>
            <a:off x="3743325" y="3209925"/>
            <a:ext cx="0" cy="828675"/>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cxnSp>
        <p:nvCxnSpPr>
          <p:cNvPr id="18" name="Straight Arrow Connector 17"/>
          <p:cNvCxnSpPr/>
          <p:nvPr/>
        </p:nvCxnSpPr>
        <p:spPr bwMode="auto">
          <a:xfrm>
            <a:off x="5553075" y="3209925"/>
            <a:ext cx="0" cy="1247775"/>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19" name="TextBox 18"/>
          <p:cNvSpPr txBox="1"/>
          <p:nvPr/>
        </p:nvSpPr>
        <p:spPr>
          <a:xfrm>
            <a:off x="3848100" y="3439596"/>
            <a:ext cx="723900" cy="369332"/>
          </a:xfrm>
          <a:prstGeom prst="rect">
            <a:avLst/>
          </a:prstGeom>
          <a:noFill/>
        </p:spPr>
        <p:txBody>
          <a:bodyPr wrap="square" rtlCol="0">
            <a:spAutoFit/>
          </a:bodyPr>
          <a:lstStyle/>
          <a:p>
            <a:r>
              <a:rPr lang="en-US" dirty="0" smtClean="0"/>
              <a:t>33%</a:t>
            </a:r>
            <a:endParaRPr lang="en-US" dirty="0"/>
          </a:p>
        </p:txBody>
      </p:sp>
      <p:sp>
        <p:nvSpPr>
          <p:cNvPr id="23" name="TextBox 22"/>
          <p:cNvSpPr txBox="1"/>
          <p:nvPr/>
        </p:nvSpPr>
        <p:spPr>
          <a:xfrm>
            <a:off x="5695950" y="3683555"/>
            <a:ext cx="723900" cy="369332"/>
          </a:xfrm>
          <a:prstGeom prst="rect">
            <a:avLst/>
          </a:prstGeom>
          <a:noFill/>
        </p:spPr>
        <p:txBody>
          <a:bodyPr wrap="square" rtlCol="0">
            <a:spAutoFit/>
          </a:bodyPr>
          <a:lstStyle/>
          <a:p>
            <a:r>
              <a:rPr lang="en-US" dirty="0" smtClean="0"/>
              <a:t>54%</a:t>
            </a:r>
            <a:endParaRPr lang="en-US" dirty="0"/>
          </a:p>
        </p:txBody>
      </p:sp>
    </p:spTree>
    <p:extLst>
      <p:ext uri="{BB962C8B-B14F-4D97-AF65-F5344CB8AC3E}">
        <p14:creationId xmlns:p14="http://schemas.microsoft.com/office/powerpoint/2010/main" val="1736387458"/>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JCTVC-D257</Template>
  <TotalTime>25137</TotalTime>
  <Words>192</Words>
  <Application>Microsoft Office PowerPoint</Application>
  <PresentationFormat>On-screen Show (4:3)</PresentationFormat>
  <Paragraphs>62</Paragraphs>
  <Slides>6</Slides>
  <Notes>2</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JCTVC-D257</vt:lpstr>
      <vt:lpstr>AHG7: Motion vector rounding for the worst case bandwidth reduction   Vadim Seregin, Xianglin Wang, Jianle Chen and Marta Karczewicz</vt:lpstr>
      <vt:lpstr>Introduction</vt:lpstr>
      <vt:lpstr>Motion vector rounding</vt:lpstr>
      <vt:lpstr>Motion vector rounding</vt:lpstr>
      <vt:lpstr>Bandwidth reduction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JCTVC-G323 Non-CE11: Diagonal sub-block scan for HE residual coding</dc:title>
  <dc:creator>Qualcomm User</dc:creator>
  <cp:lastModifiedBy>Vadim Seregin</cp:lastModifiedBy>
  <cp:revision>235</cp:revision>
  <cp:lastPrinted>2005-08-27T17:58:21Z</cp:lastPrinted>
  <dcterms:created xsi:type="dcterms:W3CDTF">2011-01-18T01:05:45Z</dcterms:created>
  <dcterms:modified xsi:type="dcterms:W3CDTF">2012-04-27T14:10:08Z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-1606569852</vt:i4>
  </property>
  <property fmtid="{D5CDD505-2E9C-101B-9397-08002B2CF9AE}" pid="3" name="_NewReviewCycle">
    <vt:lpwstr/>
  </property>
  <property fmtid="{D5CDD505-2E9C-101B-9397-08002B2CF9AE}" pid="4" name="_EmailSubject">
    <vt:lpwstr>Slides for H0429 abd 431</vt:lpwstr>
  </property>
  <property fmtid="{D5CDD505-2E9C-101B-9397-08002B2CF9AE}" pid="5" name="_AuthorEmail">
    <vt:lpwstr>cjianle@qualcomm.com</vt:lpwstr>
  </property>
  <property fmtid="{D5CDD505-2E9C-101B-9397-08002B2CF9AE}" pid="6" name="_AuthorEmailDisplayName">
    <vt:lpwstr>Chen, Jianle</vt:lpwstr>
  </property>
  <property fmtid="{D5CDD505-2E9C-101B-9397-08002B2CF9AE}" pid="7" name="_PreviousAdHocReviewCycleID">
    <vt:i4>-2039787293</vt:i4>
  </property>
</Properties>
</file>