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8"/>
  </p:notesMasterIdLst>
  <p:handoutMasterIdLst>
    <p:handoutMasterId r:id="rId9"/>
  </p:handoutMasterIdLst>
  <p:sldIdLst>
    <p:sldId id="350" r:id="rId2"/>
    <p:sldId id="376" r:id="rId3"/>
    <p:sldId id="378" r:id="rId4"/>
    <p:sldId id="388" r:id="rId5"/>
    <p:sldId id="380" r:id="rId6"/>
    <p:sldId id="290" r:id="rId7"/>
  </p:sldIdLst>
  <p:sldSz cx="9144000" cy="6858000" type="screen4x3"/>
  <p:notesSz cx="6997700" cy="9283700"/>
  <p:defaultTextStyle>
    <a:defPPr>
      <a:defRPr lang="en-US"/>
    </a:defPPr>
    <a:lvl1pPr algn="l" rtl="0" eaLnBrk="0" fontAlgn="base" hangingPunct="0">
      <a:spcBef>
        <a:spcPct val="0"/>
      </a:spcBef>
      <a:spcAft>
        <a:spcPct val="0"/>
      </a:spcAft>
      <a:defRPr kern="1200">
        <a:solidFill>
          <a:schemeClr val="tx1"/>
        </a:solidFill>
        <a:latin typeface="Arial" charset="0"/>
        <a:ea typeface="+mn-ea"/>
        <a:cs typeface="Arial" charset="0"/>
      </a:defRPr>
    </a:lvl1pPr>
    <a:lvl2pPr marL="457200" algn="l" rtl="0" eaLnBrk="0" fontAlgn="base" hangingPunct="0">
      <a:spcBef>
        <a:spcPct val="0"/>
      </a:spcBef>
      <a:spcAft>
        <a:spcPct val="0"/>
      </a:spcAft>
      <a:defRPr kern="1200">
        <a:solidFill>
          <a:schemeClr val="tx1"/>
        </a:solidFill>
        <a:latin typeface="Arial" charset="0"/>
        <a:ea typeface="+mn-ea"/>
        <a:cs typeface="Arial" charset="0"/>
      </a:defRPr>
    </a:lvl2pPr>
    <a:lvl3pPr marL="914400" algn="l" rtl="0" eaLnBrk="0" fontAlgn="base" hangingPunct="0">
      <a:spcBef>
        <a:spcPct val="0"/>
      </a:spcBef>
      <a:spcAft>
        <a:spcPct val="0"/>
      </a:spcAft>
      <a:defRPr kern="1200">
        <a:solidFill>
          <a:schemeClr val="tx1"/>
        </a:solidFill>
        <a:latin typeface="Arial" charset="0"/>
        <a:ea typeface="+mn-ea"/>
        <a:cs typeface="Arial" charset="0"/>
      </a:defRPr>
    </a:lvl3pPr>
    <a:lvl4pPr marL="1371600" algn="l" rtl="0" eaLnBrk="0" fontAlgn="base" hangingPunct="0">
      <a:spcBef>
        <a:spcPct val="0"/>
      </a:spcBef>
      <a:spcAft>
        <a:spcPct val="0"/>
      </a:spcAft>
      <a:defRPr kern="1200">
        <a:solidFill>
          <a:schemeClr val="tx1"/>
        </a:solidFill>
        <a:latin typeface="Arial" charset="0"/>
        <a:ea typeface="+mn-ea"/>
        <a:cs typeface="Arial" charset="0"/>
      </a:defRPr>
    </a:lvl4pPr>
    <a:lvl5pPr marL="1828800" algn="l" rtl="0" eaLnBrk="0" fontAlgn="base" hangingPunct="0">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c_sperki" initials="c"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592C3"/>
    <a:srgbClr val="A2A2A2"/>
    <a:srgbClr val="BC443A"/>
    <a:srgbClr val="C13535"/>
    <a:srgbClr val="3E3233"/>
    <a:srgbClr val="333333"/>
    <a:srgbClr val="7C7570"/>
    <a:srgbClr val="678D32"/>
    <a:srgbClr val="89B259"/>
    <a:srgbClr val="97C06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808" autoAdjust="0"/>
    <p:restoredTop sz="97266" autoAdjust="0"/>
  </p:normalViewPr>
  <p:slideViewPr>
    <p:cSldViewPr snapToGrid="0">
      <p:cViewPr>
        <p:scale>
          <a:sx n="100" d="100"/>
          <a:sy n="100" d="100"/>
        </p:scale>
        <p:origin x="-1098" y="216"/>
      </p:cViewPr>
      <p:guideLst>
        <p:guide orient="horz" pos="4031"/>
        <p:guide pos="171"/>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75" d="100"/>
        <a:sy n="75" d="100"/>
      </p:scale>
      <p:origin x="0" y="0"/>
    </p:cViewPr>
  </p:sorterViewPr>
  <p:notesViewPr>
    <p:cSldViewPr snapToGrid="0">
      <p:cViewPr varScale="1">
        <p:scale>
          <a:sx n="79" d="100"/>
          <a:sy n="79" d="100"/>
        </p:scale>
        <p:origin x="-2010" y="-84"/>
      </p:cViewPr>
      <p:guideLst>
        <p:guide orient="horz" pos="2924"/>
        <p:guide pos="2204"/>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handoutMaster" Target="handoutMasters/handoutMaster1.xml"/><Relationship Id="rId14"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oleObject" Target="file:///H:\I-April_2012-Geneva\Contributions\I0351%20-%20Bandwidth%20reduction%20by%20MV%20rounding\Bandwidth.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H:\I-April_2012-Geneva\Contributions\I0351%20-%20Bandwidth%20reduction%20by%20MV%20rounding\Bandwidth.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7.8405074365704291E-2"/>
          <c:y val="5.0925925925925923E-2"/>
          <c:w val="0.71026859142607179"/>
          <c:h val="0.83929753572470112"/>
        </c:manualLayout>
      </c:layout>
      <c:barChart>
        <c:barDir val="col"/>
        <c:grouping val="clustered"/>
        <c:varyColors val="0"/>
        <c:ser>
          <c:idx val="0"/>
          <c:order val="0"/>
          <c:tx>
            <c:v>Anchor</c:v>
          </c:tx>
          <c:invertIfNegative val="0"/>
          <c:cat>
            <c:strRef>
              <c:f>Sheet1!$A$1:$A$2</c:f>
              <c:strCache>
                <c:ptCount val="2"/>
                <c:pt idx="0">
                  <c:v>8x4</c:v>
                </c:pt>
                <c:pt idx="1">
                  <c:v>8x8</c:v>
                </c:pt>
              </c:strCache>
            </c:strRef>
          </c:cat>
          <c:val>
            <c:numRef>
              <c:f>Sheet1!$B$1:$B$2</c:f>
              <c:numCache>
                <c:formatCode>General</c:formatCode>
                <c:ptCount val="2"/>
                <c:pt idx="0">
                  <c:v>14.7</c:v>
                </c:pt>
                <c:pt idx="1">
                  <c:v>10.1</c:v>
                </c:pt>
              </c:numCache>
            </c:numRef>
          </c:val>
        </c:ser>
        <c:ser>
          <c:idx val="1"/>
          <c:order val="1"/>
          <c:tx>
            <c:v>Reduction</c:v>
          </c:tx>
          <c:invertIfNegative val="0"/>
          <c:val>
            <c:numRef>
              <c:f>Sheet1!$B$4</c:f>
              <c:numCache>
                <c:formatCode>General</c:formatCode>
                <c:ptCount val="1"/>
                <c:pt idx="0">
                  <c:v>9.9</c:v>
                </c:pt>
              </c:numCache>
            </c:numRef>
          </c:val>
        </c:ser>
        <c:dLbls>
          <c:showLegendKey val="0"/>
          <c:showVal val="0"/>
          <c:showCatName val="0"/>
          <c:showSerName val="0"/>
          <c:showPercent val="0"/>
          <c:showBubbleSize val="0"/>
        </c:dLbls>
        <c:gapWidth val="150"/>
        <c:axId val="127483904"/>
        <c:axId val="127485440"/>
      </c:barChart>
      <c:catAx>
        <c:axId val="127483904"/>
        <c:scaling>
          <c:orientation val="minMax"/>
        </c:scaling>
        <c:delete val="0"/>
        <c:axPos val="b"/>
        <c:majorTickMark val="out"/>
        <c:minorTickMark val="none"/>
        <c:tickLblPos val="nextTo"/>
        <c:crossAx val="127485440"/>
        <c:crosses val="autoZero"/>
        <c:auto val="1"/>
        <c:lblAlgn val="ctr"/>
        <c:lblOffset val="100"/>
        <c:noMultiLvlLbl val="0"/>
      </c:catAx>
      <c:valAx>
        <c:axId val="127485440"/>
        <c:scaling>
          <c:orientation val="minMax"/>
        </c:scaling>
        <c:delete val="0"/>
        <c:axPos val="l"/>
        <c:majorGridlines/>
        <c:numFmt formatCode="General" sourceLinked="1"/>
        <c:majorTickMark val="out"/>
        <c:minorTickMark val="none"/>
        <c:tickLblPos val="nextTo"/>
        <c:crossAx val="127483904"/>
        <c:crosses val="autoZero"/>
        <c:crossBetween val="between"/>
      </c:valAx>
    </c:plotArea>
    <c:legend>
      <c:legendPos val="r"/>
      <c:layout/>
      <c:overlay val="0"/>
    </c:legend>
    <c:plotVisOnly val="1"/>
    <c:dispBlanksAs val="gap"/>
    <c:showDLblsOverMax val="0"/>
  </c:chart>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tx>
            <c:v>Anchor</c:v>
          </c:tx>
          <c:invertIfNegative val="0"/>
          <c:cat>
            <c:strRef>
              <c:f>Sheet1!$A$1:$A$3</c:f>
              <c:strCache>
                <c:ptCount val="3"/>
                <c:pt idx="0">
                  <c:v>8x4</c:v>
                </c:pt>
                <c:pt idx="1">
                  <c:v>8x8</c:v>
                </c:pt>
                <c:pt idx="2">
                  <c:v>16x8</c:v>
                </c:pt>
              </c:strCache>
            </c:strRef>
          </c:cat>
          <c:val>
            <c:numRef>
              <c:f>Sheet1!$B$1:$B$3</c:f>
              <c:numCache>
                <c:formatCode>General</c:formatCode>
                <c:ptCount val="3"/>
                <c:pt idx="0">
                  <c:v>14.7</c:v>
                </c:pt>
                <c:pt idx="1">
                  <c:v>10.1</c:v>
                </c:pt>
                <c:pt idx="2">
                  <c:v>7.8</c:v>
                </c:pt>
              </c:numCache>
            </c:numRef>
          </c:val>
        </c:ser>
        <c:ser>
          <c:idx val="1"/>
          <c:order val="1"/>
          <c:tx>
            <c:v>Reduction</c:v>
          </c:tx>
          <c:invertIfNegative val="0"/>
          <c:val>
            <c:numRef>
              <c:f>Sheet1!$B$4:$B$5</c:f>
              <c:numCache>
                <c:formatCode>General</c:formatCode>
                <c:ptCount val="2"/>
                <c:pt idx="0">
                  <c:v>9.9</c:v>
                </c:pt>
                <c:pt idx="1">
                  <c:v>6.8</c:v>
                </c:pt>
              </c:numCache>
            </c:numRef>
          </c:val>
        </c:ser>
        <c:dLbls>
          <c:showLegendKey val="0"/>
          <c:showVal val="0"/>
          <c:showCatName val="0"/>
          <c:showSerName val="0"/>
          <c:showPercent val="0"/>
          <c:showBubbleSize val="0"/>
        </c:dLbls>
        <c:gapWidth val="150"/>
        <c:axId val="127943808"/>
        <c:axId val="127945344"/>
      </c:barChart>
      <c:catAx>
        <c:axId val="127943808"/>
        <c:scaling>
          <c:orientation val="minMax"/>
        </c:scaling>
        <c:delete val="0"/>
        <c:axPos val="b"/>
        <c:majorTickMark val="out"/>
        <c:minorTickMark val="none"/>
        <c:tickLblPos val="nextTo"/>
        <c:crossAx val="127945344"/>
        <c:crosses val="autoZero"/>
        <c:auto val="1"/>
        <c:lblAlgn val="ctr"/>
        <c:lblOffset val="100"/>
        <c:noMultiLvlLbl val="0"/>
      </c:catAx>
      <c:valAx>
        <c:axId val="127945344"/>
        <c:scaling>
          <c:orientation val="minMax"/>
        </c:scaling>
        <c:delete val="0"/>
        <c:axPos val="l"/>
        <c:majorGridlines/>
        <c:numFmt formatCode="General" sourceLinked="1"/>
        <c:majorTickMark val="out"/>
        <c:minorTickMark val="none"/>
        <c:tickLblPos val="nextTo"/>
        <c:crossAx val="127943808"/>
        <c:crosses val="autoZero"/>
        <c:crossBetween val="between"/>
      </c:valAx>
    </c:plotArea>
    <c:legend>
      <c:legendPos val="r"/>
      <c:layout/>
      <c:overlay val="0"/>
    </c:legend>
    <c:plotVisOnly val="1"/>
    <c:dispBlanksAs val="gap"/>
    <c:showDLblsOverMax val="0"/>
  </c:chart>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hdr" sz="quarter"/>
          </p:nvPr>
        </p:nvSpPr>
        <p:spPr bwMode="auto">
          <a:xfrm>
            <a:off x="0" y="0"/>
            <a:ext cx="3032125" cy="463550"/>
          </a:xfrm>
          <a:prstGeom prst="rect">
            <a:avLst/>
          </a:prstGeom>
          <a:noFill/>
          <a:ln w="9525">
            <a:noFill/>
            <a:miter lim="800000"/>
            <a:headEnd/>
            <a:tailEnd/>
          </a:ln>
        </p:spPr>
        <p:txBody>
          <a:bodyPr vert="horz" wrap="square" lIns="93031" tIns="46516" rIns="93031" bIns="46516" numCol="1" anchor="t" anchorCtr="0" compatLnSpc="1">
            <a:prstTxWarp prst="textNoShape">
              <a:avLst/>
            </a:prstTxWarp>
          </a:bodyPr>
          <a:lstStyle>
            <a:lvl1pPr defTabSz="930275">
              <a:defRPr sz="1200"/>
            </a:lvl1pPr>
          </a:lstStyle>
          <a:p>
            <a:endParaRPr lang="en-US"/>
          </a:p>
        </p:txBody>
      </p:sp>
      <p:sp>
        <p:nvSpPr>
          <p:cNvPr id="8195" name="Rectangle 3"/>
          <p:cNvSpPr>
            <a:spLocks noGrp="1" noChangeArrowheads="1"/>
          </p:cNvSpPr>
          <p:nvPr>
            <p:ph type="dt" sz="quarter" idx="1"/>
          </p:nvPr>
        </p:nvSpPr>
        <p:spPr bwMode="auto">
          <a:xfrm>
            <a:off x="3965575" y="0"/>
            <a:ext cx="3032125" cy="463550"/>
          </a:xfrm>
          <a:prstGeom prst="rect">
            <a:avLst/>
          </a:prstGeom>
          <a:noFill/>
          <a:ln w="9525">
            <a:noFill/>
            <a:miter lim="800000"/>
            <a:headEnd/>
            <a:tailEnd/>
          </a:ln>
        </p:spPr>
        <p:txBody>
          <a:bodyPr vert="horz" wrap="square" lIns="93031" tIns="46516" rIns="93031" bIns="46516" numCol="1" anchor="t" anchorCtr="0" compatLnSpc="1">
            <a:prstTxWarp prst="textNoShape">
              <a:avLst/>
            </a:prstTxWarp>
          </a:bodyPr>
          <a:lstStyle>
            <a:lvl1pPr algn="r" defTabSz="930275">
              <a:defRPr sz="1200"/>
            </a:lvl1pPr>
          </a:lstStyle>
          <a:p>
            <a:endParaRPr lang="en-US"/>
          </a:p>
        </p:txBody>
      </p:sp>
      <p:sp>
        <p:nvSpPr>
          <p:cNvPr id="8196" name="Rectangle 4"/>
          <p:cNvSpPr>
            <a:spLocks noGrp="1" noChangeArrowheads="1"/>
          </p:cNvSpPr>
          <p:nvPr>
            <p:ph type="ftr" sz="quarter" idx="2"/>
          </p:nvPr>
        </p:nvSpPr>
        <p:spPr bwMode="auto">
          <a:xfrm>
            <a:off x="0" y="8820150"/>
            <a:ext cx="3032125" cy="463550"/>
          </a:xfrm>
          <a:prstGeom prst="rect">
            <a:avLst/>
          </a:prstGeom>
          <a:noFill/>
          <a:ln w="9525">
            <a:noFill/>
            <a:miter lim="800000"/>
            <a:headEnd/>
            <a:tailEnd/>
          </a:ln>
        </p:spPr>
        <p:txBody>
          <a:bodyPr vert="horz" wrap="square" lIns="93031" tIns="46516" rIns="93031" bIns="46516" numCol="1" anchor="b" anchorCtr="0" compatLnSpc="1">
            <a:prstTxWarp prst="textNoShape">
              <a:avLst/>
            </a:prstTxWarp>
          </a:bodyPr>
          <a:lstStyle>
            <a:lvl1pPr defTabSz="930275">
              <a:defRPr sz="1200"/>
            </a:lvl1pPr>
          </a:lstStyle>
          <a:p>
            <a:endParaRPr lang="en-US"/>
          </a:p>
        </p:txBody>
      </p:sp>
      <p:sp>
        <p:nvSpPr>
          <p:cNvPr id="8197" name="Rectangle 5"/>
          <p:cNvSpPr>
            <a:spLocks noGrp="1" noChangeArrowheads="1"/>
          </p:cNvSpPr>
          <p:nvPr>
            <p:ph type="sldNum" sz="quarter" idx="3"/>
          </p:nvPr>
        </p:nvSpPr>
        <p:spPr bwMode="auto">
          <a:xfrm>
            <a:off x="3965575" y="8820150"/>
            <a:ext cx="3032125" cy="463550"/>
          </a:xfrm>
          <a:prstGeom prst="rect">
            <a:avLst/>
          </a:prstGeom>
          <a:noFill/>
          <a:ln w="9525">
            <a:noFill/>
            <a:miter lim="800000"/>
            <a:headEnd/>
            <a:tailEnd/>
          </a:ln>
        </p:spPr>
        <p:txBody>
          <a:bodyPr vert="horz" wrap="square" lIns="93031" tIns="46516" rIns="93031" bIns="46516" numCol="1" anchor="b" anchorCtr="0" compatLnSpc="1">
            <a:prstTxWarp prst="textNoShape">
              <a:avLst/>
            </a:prstTxWarp>
          </a:bodyPr>
          <a:lstStyle>
            <a:lvl1pPr algn="r" defTabSz="930275">
              <a:defRPr sz="1200"/>
            </a:lvl1pPr>
          </a:lstStyle>
          <a:p>
            <a:fld id="{89E858B9-9622-41D4-B86C-CC604D6D2293}" type="slidenum">
              <a:rPr lang="en-US"/>
              <a:pPr/>
              <a:t>‹#›</a:t>
            </a:fld>
            <a:endParaRPr lang="en-US"/>
          </a:p>
        </p:txBody>
      </p:sp>
    </p:spTree>
    <p:extLst>
      <p:ext uri="{BB962C8B-B14F-4D97-AF65-F5344CB8AC3E}">
        <p14:creationId xmlns:p14="http://schemas.microsoft.com/office/powerpoint/2010/main" val="60258402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314" name="Rectangle 2"/>
          <p:cNvSpPr>
            <a:spLocks noGrp="1" noChangeArrowheads="1"/>
          </p:cNvSpPr>
          <p:nvPr>
            <p:ph type="hdr" sz="quarter"/>
          </p:nvPr>
        </p:nvSpPr>
        <p:spPr bwMode="auto">
          <a:xfrm>
            <a:off x="0" y="0"/>
            <a:ext cx="3032125" cy="463550"/>
          </a:xfrm>
          <a:prstGeom prst="rect">
            <a:avLst/>
          </a:prstGeom>
          <a:noFill/>
          <a:ln w="9525">
            <a:noFill/>
            <a:miter lim="800000"/>
            <a:headEnd/>
            <a:tailEnd/>
          </a:ln>
        </p:spPr>
        <p:txBody>
          <a:bodyPr vert="horz" wrap="square" lIns="93031" tIns="46516" rIns="93031" bIns="46516" numCol="1" anchor="t" anchorCtr="0" compatLnSpc="1">
            <a:prstTxWarp prst="textNoShape">
              <a:avLst/>
            </a:prstTxWarp>
          </a:bodyPr>
          <a:lstStyle>
            <a:lvl1pPr defTabSz="930275">
              <a:defRPr sz="1200"/>
            </a:lvl1pPr>
          </a:lstStyle>
          <a:p>
            <a:endParaRPr lang="en-US"/>
          </a:p>
        </p:txBody>
      </p:sp>
      <p:sp>
        <p:nvSpPr>
          <p:cNvPr id="13315" name="Rectangle 3"/>
          <p:cNvSpPr>
            <a:spLocks noGrp="1" noChangeArrowheads="1"/>
          </p:cNvSpPr>
          <p:nvPr>
            <p:ph type="dt" idx="1"/>
          </p:nvPr>
        </p:nvSpPr>
        <p:spPr bwMode="auto">
          <a:xfrm>
            <a:off x="3965575" y="0"/>
            <a:ext cx="3032125" cy="463550"/>
          </a:xfrm>
          <a:prstGeom prst="rect">
            <a:avLst/>
          </a:prstGeom>
          <a:noFill/>
          <a:ln w="9525">
            <a:noFill/>
            <a:miter lim="800000"/>
            <a:headEnd/>
            <a:tailEnd/>
          </a:ln>
        </p:spPr>
        <p:txBody>
          <a:bodyPr vert="horz" wrap="square" lIns="93031" tIns="46516" rIns="93031" bIns="46516" numCol="1" anchor="t" anchorCtr="0" compatLnSpc="1">
            <a:prstTxWarp prst="textNoShape">
              <a:avLst/>
            </a:prstTxWarp>
          </a:bodyPr>
          <a:lstStyle>
            <a:lvl1pPr algn="r" defTabSz="930275">
              <a:defRPr sz="1200"/>
            </a:lvl1pPr>
          </a:lstStyle>
          <a:p>
            <a:endParaRPr lang="en-US"/>
          </a:p>
        </p:txBody>
      </p:sp>
      <p:sp>
        <p:nvSpPr>
          <p:cNvPr id="13316" name="Rectangle 4"/>
          <p:cNvSpPr>
            <a:spLocks noGrp="1" noRot="1" noChangeAspect="1" noChangeArrowheads="1" noTextEdit="1"/>
          </p:cNvSpPr>
          <p:nvPr>
            <p:ph type="sldImg" idx="2"/>
          </p:nvPr>
        </p:nvSpPr>
        <p:spPr bwMode="auto">
          <a:xfrm>
            <a:off x="1177925" y="696913"/>
            <a:ext cx="4641850" cy="3481387"/>
          </a:xfrm>
          <a:prstGeom prst="rect">
            <a:avLst/>
          </a:prstGeom>
          <a:noFill/>
          <a:ln w="9525">
            <a:solidFill>
              <a:srgbClr val="000000"/>
            </a:solidFill>
            <a:miter lim="800000"/>
            <a:headEnd/>
            <a:tailEnd/>
          </a:ln>
          <a:effectLst/>
        </p:spPr>
      </p:sp>
      <p:sp>
        <p:nvSpPr>
          <p:cNvPr id="13317" name="Rectangle 5"/>
          <p:cNvSpPr>
            <a:spLocks noGrp="1" noChangeArrowheads="1"/>
          </p:cNvSpPr>
          <p:nvPr>
            <p:ph type="body" sz="quarter" idx="3"/>
          </p:nvPr>
        </p:nvSpPr>
        <p:spPr bwMode="auto">
          <a:xfrm>
            <a:off x="933450" y="4410075"/>
            <a:ext cx="5130800" cy="4176713"/>
          </a:xfrm>
          <a:prstGeom prst="rect">
            <a:avLst/>
          </a:prstGeom>
          <a:noFill/>
          <a:ln w="9525">
            <a:noFill/>
            <a:miter lim="800000"/>
            <a:headEnd/>
            <a:tailEnd/>
          </a:ln>
        </p:spPr>
        <p:txBody>
          <a:bodyPr vert="horz" wrap="square" lIns="93031" tIns="46516" rIns="93031" bIns="46516"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3318" name="Rectangle 6"/>
          <p:cNvSpPr>
            <a:spLocks noGrp="1" noChangeArrowheads="1"/>
          </p:cNvSpPr>
          <p:nvPr>
            <p:ph type="ftr" sz="quarter" idx="4"/>
          </p:nvPr>
        </p:nvSpPr>
        <p:spPr bwMode="auto">
          <a:xfrm>
            <a:off x="0" y="8820150"/>
            <a:ext cx="3032125" cy="463550"/>
          </a:xfrm>
          <a:prstGeom prst="rect">
            <a:avLst/>
          </a:prstGeom>
          <a:noFill/>
          <a:ln w="9525">
            <a:noFill/>
            <a:miter lim="800000"/>
            <a:headEnd/>
            <a:tailEnd/>
          </a:ln>
        </p:spPr>
        <p:txBody>
          <a:bodyPr vert="horz" wrap="square" lIns="93031" tIns="46516" rIns="93031" bIns="46516" numCol="1" anchor="b" anchorCtr="0" compatLnSpc="1">
            <a:prstTxWarp prst="textNoShape">
              <a:avLst/>
            </a:prstTxWarp>
          </a:bodyPr>
          <a:lstStyle>
            <a:lvl1pPr defTabSz="930275">
              <a:defRPr sz="1200"/>
            </a:lvl1pPr>
          </a:lstStyle>
          <a:p>
            <a:endParaRPr lang="en-US"/>
          </a:p>
        </p:txBody>
      </p:sp>
      <p:sp>
        <p:nvSpPr>
          <p:cNvPr id="13319" name="Rectangle 7"/>
          <p:cNvSpPr>
            <a:spLocks noGrp="1" noChangeArrowheads="1"/>
          </p:cNvSpPr>
          <p:nvPr>
            <p:ph type="sldNum" sz="quarter" idx="5"/>
          </p:nvPr>
        </p:nvSpPr>
        <p:spPr bwMode="auto">
          <a:xfrm>
            <a:off x="3965575" y="8820150"/>
            <a:ext cx="3032125" cy="463550"/>
          </a:xfrm>
          <a:prstGeom prst="rect">
            <a:avLst/>
          </a:prstGeom>
          <a:noFill/>
          <a:ln w="9525">
            <a:noFill/>
            <a:miter lim="800000"/>
            <a:headEnd/>
            <a:tailEnd/>
          </a:ln>
        </p:spPr>
        <p:txBody>
          <a:bodyPr vert="horz" wrap="square" lIns="93031" tIns="46516" rIns="93031" bIns="46516" numCol="1" anchor="b" anchorCtr="0" compatLnSpc="1">
            <a:prstTxWarp prst="textNoShape">
              <a:avLst/>
            </a:prstTxWarp>
          </a:bodyPr>
          <a:lstStyle>
            <a:lvl1pPr algn="r" defTabSz="930275">
              <a:defRPr sz="1200"/>
            </a:lvl1pPr>
          </a:lstStyle>
          <a:p>
            <a:fld id="{E391298E-09D2-4F98-B954-86421036320A}" type="slidenum">
              <a:rPr lang="en-US"/>
              <a:pPr/>
              <a:t>‹#›</a:t>
            </a:fld>
            <a:endParaRPr lang="en-US"/>
          </a:p>
        </p:txBody>
      </p:sp>
    </p:spTree>
    <p:extLst>
      <p:ext uri="{BB962C8B-B14F-4D97-AF65-F5344CB8AC3E}">
        <p14:creationId xmlns:p14="http://schemas.microsoft.com/office/powerpoint/2010/main" val="387364287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Arial" charset="0"/>
      </a:defRPr>
    </a:lvl1pPr>
    <a:lvl2pPr marL="457200" algn="l" rtl="0" fontAlgn="base">
      <a:spcBef>
        <a:spcPct val="30000"/>
      </a:spcBef>
      <a:spcAft>
        <a:spcPct val="0"/>
      </a:spcAft>
      <a:defRPr sz="1200" kern="1200">
        <a:solidFill>
          <a:schemeClr val="tx1"/>
        </a:solidFill>
        <a:latin typeface="Arial" charset="0"/>
        <a:ea typeface="+mn-ea"/>
        <a:cs typeface="Arial" charset="0"/>
      </a:defRPr>
    </a:lvl2pPr>
    <a:lvl3pPr marL="914400" algn="l" rtl="0" fontAlgn="base">
      <a:spcBef>
        <a:spcPct val="30000"/>
      </a:spcBef>
      <a:spcAft>
        <a:spcPct val="0"/>
      </a:spcAft>
      <a:defRPr sz="1200" kern="1200">
        <a:solidFill>
          <a:schemeClr val="tx1"/>
        </a:solidFill>
        <a:latin typeface="Arial" charset="0"/>
        <a:ea typeface="+mn-ea"/>
        <a:cs typeface="Arial" charset="0"/>
      </a:defRPr>
    </a:lvl3pPr>
    <a:lvl4pPr marL="1371600" algn="l" rtl="0" fontAlgn="base">
      <a:spcBef>
        <a:spcPct val="30000"/>
      </a:spcBef>
      <a:spcAft>
        <a:spcPct val="0"/>
      </a:spcAft>
      <a:defRPr sz="1200" kern="1200">
        <a:solidFill>
          <a:schemeClr val="tx1"/>
        </a:solidFill>
        <a:latin typeface="Arial" charset="0"/>
        <a:ea typeface="+mn-ea"/>
        <a:cs typeface="Arial" charset="0"/>
      </a:defRPr>
    </a:lvl4pPr>
    <a:lvl5pPr marL="1828800" algn="l" rtl="0" fontAlgn="base">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Preparation for the 8-th JCT-VC</a:t>
            </a:r>
            <a:r>
              <a:rPr lang="en-US" baseline="0" dirty="0" smtClean="0"/>
              <a:t> meeting</a:t>
            </a:r>
          </a:p>
          <a:p>
            <a:r>
              <a:rPr lang="en-US" baseline="0" dirty="0" smtClean="0"/>
              <a:t>Possible topics to look into (JS)</a:t>
            </a:r>
            <a:endParaRPr lang="en-US" dirty="0"/>
          </a:p>
        </p:txBody>
      </p:sp>
      <p:sp>
        <p:nvSpPr>
          <p:cNvPr id="4" name="Slide Number Placeholder 3"/>
          <p:cNvSpPr>
            <a:spLocks noGrp="1"/>
          </p:cNvSpPr>
          <p:nvPr>
            <p:ph type="sldNum" sz="quarter" idx="10"/>
          </p:nvPr>
        </p:nvSpPr>
        <p:spPr/>
        <p:txBody>
          <a:bodyPr/>
          <a:lstStyle/>
          <a:p>
            <a:fld id="{E391298E-09D2-4F98-B954-86421036320A}" type="slidenum">
              <a:rPr lang="en-US" smtClean="0"/>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F262E76-295F-4020-AD0F-06FBFB2822AA}" type="slidenum">
              <a:rPr lang="en-US"/>
              <a:pPr/>
              <a:t>6</a:t>
            </a:fld>
            <a:endParaRPr lang="en-US"/>
          </a:p>
        </p:txBody>
      </p:sp>
      <p:sp>
        <p:nvSpPr>
          <p:cNvPr id="75778" name="Rectangle 2"/>
          <p:cNvSpPr>
            <a:spLocks noGrp="1" noRot="1" noChangeAspect="1" noChangeArrowheads="1"/>
          </p:cNvSpPr>
          <p:nvPr>
            <p:ph type="sldImg"/>
          </p:nvPr>
        </p:nvSpPr>
        <p:spPr bwMode="auto">
          <a:xfrm>
            <a:off x="1208088" y="677863"/>
            <a:ext cx="4632325" cy="3473450"/>
          </a:xfrm>
          <a:prstGeom prst="rect">
            <a:avLst/>
          </a:prstGeom>
          <a:solidFill>
            <a:srgbClr val="FFFFFF"/>
          </a:solidFill>
          <a:ln>
            <a:solidFill>
              <a:srgbClr val="000000"/>
            </a:solidFill>
            <a:miter lim="800000"/>
            <a:headEnd/>
            <a:tailEnd/>
          </a:ln>
        </p:spPr>
      </p:sp>
      <p:sp>
        <p:nvSpPr>
          <p:cNvPr id="75779" name="Rectangle 3"/>
          <p:cNvSpPr>
            <a:spLocks noGrp="1" noChangeArrowheads="1"/>
          </p:cNvSpPr>
          <p:nvPr>
            <p:ph type="body" idx="1"/>
          </p:nvPr>
        </p:nvSpPr>
        <p:spPr bwMode="auto">
          <a:xfrm>
            <a:off x="898525" y="4376738"/>
            <a:ext cx="5173663" cy="4229100"/>
          </a:xfrm>
          <a:prstGeom prst="rect">
            <a:avLst/>
          </a:prstGeom>
          <a:solidFill>
            <a:srgbClr val="FFFFFF"/>
          </a:solidFill>
          <a:ln>
            <a:solidFill>
              <a:srgbClr val="000000"/>
            </a:solidFill>
            <a:miter lim="800000"/>
            <a:headEnd/>
            <a:tailEnd/>
          </a:ln>
        </p:spPr>
        <p:txBody>
          <a:bodyPr lIns="90305" tIns="45152" rIns="90305" bIns="45152"/>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pic>
        <p:nvPicPr>
          <p:cNvPr id="6" name="Picture 5" descr="QCT_PPT_collage_7b.jpg"/>
          <p:cNvPicPr>
            <a:picLocks noChangeAspect="1"/>
          </p:cNvPicPr>
          <p:nvPr userDrawn="1"/>
        </p:nvPicPr>
        <p:blipFill>
          <a:blip r:embed="rId2" cstate="print"/>
          <a:stretch>
            <a:fillRect/>
          </a:stretch>
        </p:blipFill>
        <p:spPr>
          <a:xfrm>
            <a:off x="-1" y="78291"/>
            <a:ext cx="9144001" cy="4452890"/>
          </a:xfrm>
          <a:prstGeom prst="rect">
            <a:avLst/>
          </a:prstGeom>
        </p:spPr>
      </p:pic>
      <p:pic>
        <p:nvPicPr>
          <p:cNvPr id="9" name="Picture 8" descr="Stacked_Chips_022309.png"/>
          <p:cNvPicPr>
            <a:picLocks noChangeAspect="1"/>
          </p:cNvPicPr>
          <p:nvPr userDrawn="1"/>
        </p:nvPicPr>
        <p:blipFill>
          <a:blip r:embed="rId3" cstate="print"/>
          <a:stretch>
            <a:fillRect/>
          </a:stretch>
        </p:blipFill>
        <p:spPr>
          <a:xfrm>
            <a:off x="8124057" y="2945578"/>
            <a:ext cx="798210" cy="762025"/>
          </a:xfrm>
          <a:prstGeom prst="rect">
            <a:avLst/>
          </a:prstGeom>
        </p:spPr>
      </p:pic>
      <p:pic>
        <p:nvPicPr>
          <p:cNvPr id="10" name="Picture 9" descr="qlogo.eps"/>
          <p:cNvPicPr>
            <a:picLocks noChangeAspect="1"/>
          </p:cNvPicPr>
          <p:nvPr userDrawn="1"/>
        </p:nvPicPr>
        <p:blipFill>
          <a:blip r:embed="rId4" cstate="print"/>
          <a:stretch>
            <a:fillRect/>
          </a:stretch>
        </p:blipFill>
        <p:spPr>
          <a:xfrm>
            <a:off x="280962" y="3244230"/>
            <a:ext cx="1545840" cy="349364"/>
          </a:xfrm>
          <a:prstGeom prst="rect">
            <a:avLst/>
          </a:prstGeom>
        </p:spPr>
      </p:pic>
      <p:sp>
        <p:nvSpPr>
          <p:cNvPr id="12" name="Rectangle 11"/>
          <p:cNvSpPr/>
          <p:nvPr userDrawn="1"/>
        </p:nvSpPr>
        <p:spPr bwMode="auto">
          <a:xfrm>
            <a:off x="0" y="6418812"/>
            <a:ext cx="9144000" cy="439188"/>
          </a:xfrm>
          <a:prstGeom prst="rect">
            <a:avLst/>
          </a:prstGeom>
          <a:solidFill>
            <a:srgbClr val="333333"/>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cs typeface="Arial" charset="0"/>
            </a:endParaRPr>
          </a:p>
        </p:txBody>
      </p:sp>
      <p:sp>
        <p:nvSpPr>
          <p:cNvPr id="14" name="TextBox 13"/>
          <p:cNvSpPr txBox="1"/>
          <p:nvPr userDrawn="1"/>
        </p:nvSpPr>
        <p:spPr>
          <a:xfrm>
            <a:off x="188183" y="201945"/>
            <a:ext cx="3140233" cy="215444"/>
          </a:xfrm>
          <a:prstGeom prst="rect">
            <a:avLst/>
          </a:prstGeom>
          <a:noFill/>
        </p:spPr>
        <p:txBody>
          <a:bodyPr wrap="square" anchor="b">
            <a:spAutoFit/>
          </a:bodyPr>
          <a:lstStyle/>
          <a:p>
            <a:pPr fontAlgn="auto">
              <a:spcBef>
                <a:spcPts val="0"/>
              </a:spcBef>
              <a:spcAft>
                <a:spcPts val="0"/>
              </a:spcAft>
              <a:defRPr/>
            </a:pPr>
            <a:r>
              <a:rPr lang="en-US" sz="800" b="1" u="none" kern="1200" spc="30" baseline="0" dirty="0" smtClean="0">
                <a:solidFill>
                  <a:schemeClr val="tx2"/>
                </a:solidFill>
                <a:latin typeface="Arial" charset="0"/>
                <a:ea typeface="+mn-ea"/>
                <a:cs typeface="Arial" charset="0"/>
              </a:rPr>
              <a:t>www.qualcomm.com/qct</a:t>
            </a:r>
            <a:endParaRPr lang="en-US" sz="800" b="1" u="none" spc="30" baseline="0" dirty="0">
              <a:solidFill>
                <a:schemeClr val="tx2"/>
              </a:solidFill>
              <a:latin typeface="Arial"/>
              <a:cs typeface="Arial"/>
            </a:endParaRPr>
          </a:p>
        </p:txBody>
      </p:sp>
      <p:sp>
        <p:nvSpPr>
          <p:cNvPr id="2" name="Title 1"/>
          <p:cNvSpPr>
            <a:spLocks noGrp="1"/>
          </p:cNvSpPr>
          <p:nvPr>
            <p:ph type="ctrTitle"/>
          </p:nvPr>
        </p:nvSpPr>
        <p:spPr>
          <a:xfrm>
            <a:off x="2093485" y="3601821"/>
            <a:ext cx="6927070" cy="1470025"/>
          </a:xfrm>
        </p:spPr>
        <p:txBody>
          <a:bodyPr anchor="b"/>
          <a:lstStyle>
            <a:lvl1pPr algn="l">
              <a:defRPr sz="2800" baseline="0">
                <a:solidFill>
                  <a:srgbClr val="333333"/>
                </a:solidFill>
              </a:defRPr>
            </a:lvl1pPr>
          </a:lstStyle>
          <a:p>
            <a:endParaRPr lang="en-US" dirty="0"/>
          </a:p>
        </p:txBody>
      </p:sp>
      <p:sp>
        <p:nvSpPr>
          <p:cNvPr id="3" name="Subtitle 2"/>
          <p:cNvSpPr>
            <a:spLocks noGrp="1"/>
          </p:cNvSpPr>
          <p:nvPr>
            <p:ph type="subTitle" idx="1"/>
          </p:nvPr>
        </p:nvSpPr>
        <p:spPr>
          <a:xfrm>
            <a:off x="2093485" y="5085081"/>
            <a:ext cx="5704646" cy="364390"/>
          </a:xfrm>
        </p:spPr>
        <p:txBody>
          <a:bodyPr/>
          <a:lstStyle>
            <a:lvl1pPr marL="0" indent="0" algn="l">
              <a:lnSpc>
                <a:spcPct val="100000"/>
              </a:lnSpc>
              <a:spcBef>
                <a:spcPts val="0"/>
              </a:spcBef>
              <a:buNone/>
              <a:defRPr sz="1600" baseline="0">
                <a:solidFill>
                  <a:srgbClr val="333333"/>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endParaRPr lang="en-US" dirty="0"/>
          </a:p>
        </p:txBody>
      </p:sp>
      <p:pic>
        <p:nvPicPr>
          <p:cNvPr id="11" name="Picture 10" descr="RedefiningMobility_cover.png"/>
          <p:cNvPicPr>
            <a:picLocks noChangeAspect="1"/>
          </p:cNvPicPr>
          <p:nvPr userDrawn="1"/>
        </p:nvPicPr>
        <p:blipFill>
          <a:blip r:embed="rId5" cstate="print"/>
          <a:stretch>
            <a:fillRect/>
          </a:stretch>
        </p:blipFill>
        <p:spPr>
          <a:xfrm>
            <a:off x="5054768" y="3070129"/>
            <a:ext cx="3136731" cy="549371"/>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isclaimer Slide">
    <p:spTree>
      <p:nvGrpSpPr>
        <p:cNvPr id="1" name=""/>
        <p:cNvGrpSpPr/>
        <p:nvPr/>
      </p:nvGrpSpPr>
      <p:grpSpPr>
        <a:xfrm>
          <a:off x="0" y="0"/>
          <a:ext cx="0" cy="0"/>
          <a:chOff x="0" y="0"/>
          <a:chExt cx="0" cy="0"/>
        </a:xfrm>
      </p:grpSpPr>
      <p:sp>
        <p:nvSpPr>
          <p:cNvPr id="4" name="Text Box 6"/>
          <p:cNvSpPr txBox="1">
            <a:spLocks noChangeArrowheads="1"/>
          </p:cNvSpPr>
          <p:nvPr userDrawn="1"/>
        </p:nvSpPr>
        <p:spPr bwMode="auto">
          <a:xfrm>
            <a:off x="188184" y="1389063"/>
            <a:ext cx="8782080" cy="1026563"/>
          </a:xfrm>
          <a:prstGeom prst="rect">
            <a:avLst/>
          </a:prstGeom>
          <a:noFill/>
          <a:ln w="9525">
            <a:noFill/>
            <a:miter lim="800000"/>
            <a:headEnd/>
            <a:tailEnd/>
          </a:ln>
          <a:effectLst/>
        </p:spPr>
        <p:txBody>
          <a:bodyPr wrap="square">
            <a:spAutoFit/>
          </a:bodyPr>
          <a:lstStyle/>
          <a:p>
            <a:pPr>
              <a:lnSpc>
                <a:spcPts val="2520"/>
              </a:lnSpc>
            </a:pPr>
            <a:r>
              <a:rPr lang="en-US" sz="1600" dirty="0" smtClean="0">
                <a:solidFill>
                  <a:schemeClr val="tx2"/>
                </a:solidFill>
              </a:rPr>
              <a:t>Nothing in these materials is an offer to sell any of the components or devices referenced herein. Certain components for use in the U.S. are available only through licensed suppliers.  Some components are not available for use in the U.S.</a:t>
            </a:r>
          </a:p>
        </p:txBody>
      </p:sp>
      <p:sp>
        <p:nvSpPr>
          <p:cNvPr id="5" name="Rectangle 2"/>
          <p:cNvSpPr>
            <a:spLocks noGrp="1" noChangeArrowheads="1"/>
          </p:cNvSpPr>
          <p:nvPr userDrawn="1">
            <p:ph type="title" hasCustomPrompt="1"/>
          </p:nvPr>
        </p:nvSpPr>
        <p:spPr>
          <a:xfrm>
            <a:off x="176779" y="273050"/>
            <a:ext cx="8729663" cy="561975"/>
          </a:xfrm>
        </p:spPr>
        <p:txBody>
          <a:bodyPr/>
          <a:lstStyle>
            <a:lvl1pPr>
              <a:defRPr/>
            </a:lvl1pPr>
          </a:lstStyle>
          <a:p>
            <a:r>
              <a:rPr lang="en-US" dirty="0" smtClean="0"/>
              <a:t>Disclaimer</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Divider Slide">
    <p:spTree>
      <p:nvGrpSpPr>
        <p:cNvPr id="1" name=""/>
        <p:cNvGrpSpPr/>
        <p:nvPr/>
      </p:nvGrpSpPr>
      <p:grpSpPr>
        <a:xfrm>
          <a:off x="0" y="0"/>
          <a:ext cx="0" cy="0"/>
          <a:chOff x="0" y="0"/>
          <a:chExt cx="0" cy="0"/>
        </a:xfrm>
      </p:grpSpPr>
      <p:sp>
        <p:nvSpPr>
          <p:cNvPr id="3128" name="Rectangle 56"/>
          <p:cNvSpPr>
            <a:spLocks noChangeArrowheads="1"/>
          </p:cNvSpPr>
          <p:nvPr userDrawn="1"/>
        </p:nvSpPr>
        <p:spPr bwMode="auto">
          <a:xfrm>
            <a:off x="0" y="6284913"/>
            <a:ext cx="9144000" cy="573087"/>
          </a:xfrm>
          <a:prstGeom prst="rect">
            <a:avLst/>
          </a:prstGeom>
          <a:solidFill>
            <a:schemeClr val="bg1"/>
          </a:solidFill>
          <a:ln w="9525">
            <a:noFill/>
            <a:miter lim="800000"/>
            <a:headEnd/>
            <a:tailEnd/>
          </a:ln>
          <a:effectLst/>
        </p:spPr>
        <p:txBody>
          <a:bodyPr wrap="none" anchor="ctr"/>
          <a:lstStyle/>
          <a:p>
            <a:endParaRPr lang="en-US"/>
          </a:p>
        </p:txBody>
      </p:sp>
      <p:pic>
        <p:nvPicPr>
          <p:cNvPr id="8" name="Picture 7" descr="Final_Divider.png"/>
          <p:cNvPicPr>
            <a:picLocks noChangeAspect="1"/>
          </p:cNvPicPr>
          <p:nvPr userDrawn="1"/>
        </p:nvPicPr>
        <p:blipFill>
          <a:blip r:embed="rId2" cstate="print"/>
          <a:stretch>
            <a:fillRect/>
          </a:stretch>
        </p:blipFill>
        <p:spPr>
          <a:xfrm>
            <a:off x="377" y="1143189"/>
            <a:ext cx="9143245" cy="4571622"/>
          </a:xfrm>
          <a:prstGeom prst="rect">
            <a:avLst/>
          </a:prstGeom>
        </p:spPr>
      </p:pic>
      <p:sp>
        <p:nvSpPr>
          <p:cNvPr id="7" name="Content Placeholder 2"/>
          <p:cNvSpPr>
            <a:spLocks noGrp="1"/>
          </p:cNvSpPr>
          <p:nvPr userDrawn="1">
            <p:ph idx="1" hasCustomPrompt="1"/>
          </p:nvPr>
        </p:nvSpPr>
        <p:spPr>
          <a:xfrm>
            <a:off x="2438400" y="2057400"/>
            <a:ext cx="4800600" cy="1219200"/>
          </a:xfrm>
        </p:spPr>
        <p:txBody>
          <a:bodyPr/>
          <a:lstStyle>
            <a:lvl1pPr>
              <a:buClr>
                <a:schemeClr val="accent6"/>
              </a:buClr>
              <a:defRPr sz="2800" baseline="0"/>
            </a:lvl1pPr>
          </a:lstStyle>
          <a:p>
            <a:pPr eaLnBrk="1" hangingPunct="1">
              <a:buFont typeface="Wingdings" pitchFamily="1" charset="2"/>
              <a:buNone/>
            </a:pPr>
            <a:r>
              <a:rPr lang="en-US" dirty="0" smtClean="0">
                <a:solidFill>
                  <a:schemeClr val="bg1"/>
                </a:solidFill>
              </a:rPr>
              <a:t>Low-complexity 32x32 transform by partial frequency transform</a:t>
            </a:r>
          </a:p>
        </p:txBody>
      </p:sp>
      <p:sp>
        <p:nvSpPr>
          <p:cNvPr id="20" name="Text Box 49"/>
          <p:cNvSpPr txBox="1">
            <a:spLocks noChangeArrowheads="1"/>
          </p:cNvSpPr>
          <p:nvPr userDrawn="1"/>
        </p:nvSpPr>
        <p:spPr bwMode="auto">
          <a:xfrm>
            <a:off x="180975" y="6626493"/>
            <a:ext cx="577850" cy="184666"/>
          </a:xfrm>
          <a:prstGeom prst="rect">
            <a:avLst/>
          </a:prstGeom>
          <a:noFill/>
          <a:ln w="9525">
            <a:noFill/>
            <a:miter lim="800000"/>
            <a:headEnd/>
            <a:tailEnd/>
          </a:ln>
        </p:spPr>
        <p:txBody>
          <a:bodyPr anchor="ctr">
            <a:spAutoFit/>
          </a:bodyPr>
          <a:lstStyle/>
          <a:p>
            <a:r>
              <a:rPr lang="en-US" sz="600" dirty="0">
                <a:solidFill>
                  <a:schemeClr val="tx2"/>
                </a:solidFill>
              </a:rPr>
              <a:t>PAGE</a:t>
            </a:r>
            <a:r>
              <a:rPr lang="en-US" sz="600" dirty="0" smtClean="0">
                <a:solidFill>
                  <a:schemeClr val="tx2"/>
                </a:solidFill>
              </a:rPr>
              <a:t>  </a:t>
            </a:r>
            <a:fld id="{DF573F04-0965-4020-B5B5-991C2993D9D9}" type="slidenum">
              <a:rPr lang="en-US" sz="600" smtClean="0">
                <a:solidFill>
                  <a:schemeClr val="tx2"/>
                </a:solidFill>
              </a:rPr>
              <a:pPr/>
              <a:t>‹#›</a:t>
            </a:fld>
            <a:endParaRPr lang="en-US" sz="600" dirty="0">
              <a:solidFill>
                <a:schemeClr val="tx2"/>
              </a:solidFill>
            </a:endParaRPr>
          </a:p>
        </p:txBody>
      </p:sp>
      <p:pic>
        <p:nvPicPr>
          <p:cNvPr id="22" name="Picture 21" descr="q_white.png"/>
          <p:cNvPicPr>
            <a:picLocks noChangeAspect="1"/>
          </p:cNvPicPr>
          <p:nvPr userDrawn="1"/>
        </p:nvPicPr>
        <p:blipFill>
          <a:blip r:embed="rId3" cstate="print">
            <a:lum bright="-100000"/>
          </a:blip>
          <a:srcRect/>
          <a:stretch>
            <a:fillRect/>
          </a:stretch>
        </p:blipFill>
        <p:spPr bwMode="auto">
          <a:xfrm>
            <a:off x="7790688" y="6451900"/>
            <a:ext cx="1216152" cy="338186"/>
          </a:xfrm>
          <a:prstGeom prst="rect">
            <a:avLst/>
          </a:prstGeom>
          <a:noFill/>
          <a:ln w="9525">
            <a:noFill/>
            <a:miter lim="800000"/>
            <a:headEnd/>
            <a:tailEnd/>
          </a:ln>
        </p:spPr>
      </p:pic>
      <p:pic>
        <p:nvPicPr>
          <p:cNvPr id="10" name="Picture 9" descr="RedefiningMobility_3.png"/>
          <p:cNvPicPr>
            <a:picLocks noChangeAspect="1"/>
          </p:cNvPicPr>
          <p:nvPr userDrawn="1"/>
        </p:nvPicPr>
        <p:blipFill>
          <a:blip r:embed="rId4" cstate="print"/>
          <a:stretch>
            <a:fillRect/>
          </a:stretch>
        </p:blipFill>
        <p:spPr>
          <a:xfrm>
            <a:off x="185619" y="6393484"/>
            <a:ext cx="2045517" cy="298215"/>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729663" cy="561975"/>
          </a:xfrm>
        </p:spPr>
        <p:txBody>
          <a:bodyPr/>
          <a:lstStyle>
            <a:lvl1pPr>
              <a:defRPr>
                <a:solidFill>
                  <a:schemeClr val="tx2"/>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1pPr>
              <a:buClr>
                <a:schemeClr val="accent2"/>
              </a:buClr>
              <a:defRPr>
                <a:solidFill>
                  <a:srgbClr val="333333"/>
                </a:solidFill>
              </a:defRPr>
            </a:lvl1pPr>
            <a:lvl2pPr>
              <a:buClr>
                <a:schemeClr val="accent1"/>
              </a:buClr>
              <a:defRPr>
                <a:solidFill>
                  <a:srgbClr val="333333"/>
                </a:solidFill>
              </a:defRPr>
            </a:lvl2pPr>
            <a:lvl3pPr>
              <a:buClr>
                <a:schemeClr val="tx2"/>
              </a:buClr>
              <a:defRPr>
                <a:solidFill>
                  <a:srgbClr val="333333"/>
                </a:solidFill>
              </a:defRPr>
            </a:lvl3pPr>
            <a:lvl4pPr>
              <a:buClr>
                <a:schemeClr val="accent1"/>
              </a:buClr>
              <a:buFont typeface="Lucida Grande"/>
              <a:buChar char="»"/>
              <a:defRPr>
                <a:solidFill>
                  <a:srgbClr val="333333"/>
                </a:solidFill>
              </a:defRPr>
            </a:lvl4pPr>
            <a:lvl5pPr>
              <a:buClr>
                <a:schemeClr val="tx2"/>
              </a:buClr>
              <a:defRPr>
                <a:solidFill>
                  <a:srgbClr val="333333"/>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729663" cy="561975"/>
          </a:xfrm>
        </p:spPr>
        <p:txBody>
          <a:bodyPr/>
          <a:lstStyle>
            <a:lvl1pPr>
              <a:defRPr>
                <a:solidFill>
                  <a:srgbClr val="636568"/>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163513" y="904108"/>
            <a:ext cx="4279900" cy="5314950"/>
          </a:xfrm>
        </p:spPr>
        <p:txBody>
          <a:bodyPr/>
          <a:lstStyle>
            <a:lvl1pPr>
              <a:defRPr sz="2000">
                <a:solidFill>
                  <a:srgbClr val="333333"/>
                </a:solidFill>
              </a:defRPr>
            </a:lvl1pPr>
            <a:lvl2pPr>
              <a:defRPr sz="1800">
                <a:solidFill>
                  <a:srgbClr val="333333"/>
                </a:solidFill>
              </a:defRPr>
            </a:lvl2pPr>
            <a:lvl3pPr>
              <a:defRPr sz="1600">
                <a:solidFill>
                  <a:srgbClr val="333333"/>
                </a:solidFill>
              </a:defRPr>
            </a:lvl3pPr>
            <a:lvl4pPr>
              <a:defRPr sz="1400">
                <a:solidFill>
                  <a:srgbClr val="333333"/>
                </a:solidFill>
              </a:defRPr>
            </a:lvl4pPr>
            <a:lvl5pPr>
              <a:defRPr sz="1400">
                <a:solidFill>
                  <a:srgbClr val="333333"/>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595813" y="904108"/>
            <a:ext cx="4279900" cy="5314950"/>
          </a:xfrm>
        </p:spPr>
        <p:txBody>
          <a:bodyPr/>
          <a:lstStyle>
            <a:lvl1pPr>
              <a:defRPr sz="2000">
                <a:solidFill>
                  <a:srgbClr val="333333"/>
                </a:solidFill>
              </a:defRPr>
            </a:lvl1pPr>
            <a:lvl2pPr>
              <a:defRPr sz="1800">
                <a:solidFill>
                  <a:srgbClr val="333333"/>
                </a:solidFill>
              </a:defRPr>
            </a:lvl2pPr>
            <a:lvl3pPr>
              <a:defRPr sz="1600">
                <a:solidFill>
                  <a:srgbClr val="333333"/>
                </a:solidFill>
              </a:defRPr>
            </a:lvl3pPr>
            <a:lvl4pPr>
              <a:defRPr sz="1400">
                <a:solidFill>
                  <a:srgbClr val="333333"/>
                </a:solidFill>
              </a:defRPr>
            </a:lvl4pPr>
            <a:lvl5pPr>
              <a:defRPr sz="1400">
                <a:solidFill>
                  <a:srgbClr val="333333"/>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729663" cy="561975"/>
          </a:xfrm>
        </p:spPr>
        <p:txBody>
          <a:bodyPr/>
          <a:lstStyle>
            <a:lvl1pPr>
              <a:defRPr>
                <a:solidFill>
                  <a:srgbClr val="636568"/>
                </a:solidFill>
              </a:defRPr>
            </a:lvl1pPr>
          </a:lstStyle>
          <a:p>
            <a:r>
              <a:rPr lang="en-US" smtClean="0"/>
              <a:t>Click to edit Master title style</a:t>
            </a:r>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p:cNvSpPr>
            <a:spLocks noChangeArrowheads="1"/>
          </p:cNvSpPr>
          <p:nvPr/>
        </p:nvSpPr>
        <p:spPr bwMode="auto">
          <a:xfrm>
            <a:off x="0" y="6400800"/>
            <a:ext cx="9144000" cy="457200"/>
          </a:xfrm>
          <a:prstGeom prst="rect">
            <a:avLst/>
          </a:prstGeom>
          <a:solidFill>
            <a:srgbClr val="333333"/>
          </a:solidFill>
          <a:ln w="9525" algn="ctr">
            <a:noFill/>
            <a:miter lim="800000"/>
            <a:headEnd/>
            <a:tailEnd/>
          </a:ln>
          <a:effectLst>
            <a:outerShdw dist="23000" dir="5400000" rotWithShape="0">
              <a:srgbClr val="808080">
                <a:alpha val="34999"/>
              </a:srgbClr>
            </a:outerShdw>
          </a:effectLst>
        </p:spPr>
        <p:txBody>
          <a:bodyPr anchor="ctr"/>
          <a:lstStyle/>
          <a:p>
            <a:pPr algn="ctr" fontAlgn="auto">
              <a:spcBef>
                <a:spcPts val="0"/>
              </a:spcBef>
              <a:spcAft>
                <a:spcPts val="0"/>
              </a:spcAft>
              <a:defRPr/>
            </a:pPr>
            <a:endParaRPr lang="en-US" baseline="0">
              <a:solidFill>
                <a:schemeClr val="lt1"/>
              </a:solidFill>
              <a:latin typeface="+mn-lt"/>
            </a:endParaRPr>
          </a:p>
        </p:txBody>
      </p:sp>
      <p:sp>
        <p:nvSpPr>
          <p:cNvPr id="1071" name="Rectangle 47"/>
          <p:cNvSpPr>
            <a:spLocks noGrp="1" noChangeArrowheads="1"/>
          </p:cNvSpPr>
          <p:nvPr>
            <p:ph type="title"/>
          </p:nvPr>
        </p:nvSpPr>
        <p:spPr bwMode="auto">
          <a:xfrm>
            <a:off x="176779" y="273050"/>
            <a:ext cx="8729663" cy="5619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US" dirty="0" smtClean="0"/>
          </a:p>
        </p:txBody>
      </p:sp>
      <p:sp>
        <p:nvSpPr>
          <p:cNvPr id="1076" name="Rectangle 52"/>
          <p:cNvSpPr>
            <a:spLocks noGrp="1" noChangeArrowheads="1"/>
          </p:cNvSpPr>
          <p:nvPr>
            <p:ph type="body" idx="1"/>
          </p:nvPr>
        </p:nvSpPr>
        <p:spPr bwMode="auto">
          <a:xfrm>
            <a:off x="163513" y="904108"/>
            <a:ext cx="8712200" cy="53149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ext Box 49"/>
          <p:cNvSpPr txBox="1">
            <a:spLocks noChangeArrowheads="1"/>
          </p:cNvSpPr>
          <p:nvPr/>
        </p:nvSpPr>
        <p:spPr bwMode="auto">
          <a:xfrm>
            <a:off x="180975" y="6626493"/>
            <a:ext cx="577850" cy="184666"/>
          </a:xfrm>
          <a:prstGeom prst="rect">
            <a:avLst/>
          </a:prstGeom>
          <a:noFill/>
          <a:ln w="9525">
            <a:noFill/>
            <a:miter lim="800000"/>
            <a:headEnd/>
            <a:tailEnd/>
          </a:ln>
        </p:spPr>
        <p:txBody>
          <a:bodyPr anchor="ctr">
            <a:spAutoFit/>
          </a:bodyPr>
          <a:lstStyle/>
          <a:p>
            <a:r>
              <a:rPr lang="en-US" sz="600" dirty="0">
                <a:solidFill>
                  <a:schemeClr val="bg1"/>
                </a:solidFill>
              </a:rPr>
              <a:t>PAGE</a:t>
            </a:r>
            <a:r>
              <a:rPr lang="en-US" sz="600" dirty="0" smtClean="0">
                <a:solidFill>
                  <a:schemeClr val="bg1"/>
                </a:solidFill>
              </a:rPr>
              <a:t>  </a:t>
            </a:r>
            <a:fld id="{DF573F04-0965-4020-B5B5-991C2993D9D9}" type="slidenum">
              <a:rPr lang="en-US" sz="600" smtClean="0">
                <a:solidFill>
                  <a:schemeClr val="bg1"/>
                </a:solidFill>
              </a:rPr>
              <a:pPr/>
              <a:t>‹#›</a:t>
            </a:fld>
            <a:endParaRPr lang="en-US" sz="600" dirty="0">
              <a:solidFill>
                <a:schemeClr val="bg1"/>
              </a:solidFill>
            </a:endParaRPr>
          </a:p>
        </p:txBody>
      </p:sp>
      <p:pic>
        <p:nvPicPr>
          <p:cNvPr id="10" name="Picture 9" descr="q_white.png"/>
          <p:cNvPicPr>
            <a:picLocks noChangeAspect="1"/>
          </p:cNvPicPr>
          <p:nvPr/>
        </p:nvPicPr>
        <p:blipFill>
          <a:blip r:embed="rId9" cstate="print"/>
          <a:srcRect/>
          <a:stretch>
            <a:fillRect/>
          </a:stretch>
        </p:blipFill>
        <p:spPr bwMode="auto">
          <a:xfrm>
            <a:off x="7790688" y="6451900"/>
            <a:ext cx="1216152" cy="338186"/>
          </a:xfrm>
          <a:prstGeom prst="rect">
            <a:avLst/>
          </a:prstGeom>
          <a:noFill/>
          <a:ln w="9525">
            <a:noFill/>
            <a:miter lim="800000"/>
            <a:headEnd/>
            <a:tailEnd/>
          </a:ln>
        </p:spPr>
      </p:pic>
      <p:pic>
        <p:nvPicPr>
          <p:cNvPr id="14" name="Picture 13" descr="RedefiningMobility_black.png"/>
          <p:cNvPicPr>
            <a:picLocks noChangeAspect="1"/>
          </p:cNvPicPr>
          <p:nvPr/>
        </p:nvPicPr>
        <p:blipFill>
          <a:blip r:embed="rId10" cstate="print"/>
          <a:stretch>
            <a:fillRect/>
          </a:stretch>
        </p:blipFill>
        <p:spPr>
          <a:xfrm>
            <a:off x="186482" y="6391656"/>
            <a:ext cx="2081230" cy="303423"/>
          </a:xfrm>
          <a:prstGeom prst="rect">
            <a:avLst/>
          </a:prstGeom>
        </p:spPr>
      </p:pic>
    </p:spTree>
  </p:cSld>
  <p:clrMap bg1="lt1" tx1="dk1" bg2="lt2" tx2="dk2" accent1="accent1" accent2="accent2" accent3="accent3" accent4="accent4" accent5="accent5" accent6="accent6" hlink="hlink" folHlink="folHlink"/>
  <p:sldLayoutIdLst>
    <p:sldLayoutId id="2147483659" r:id="rId1"/>
    <p:sldLayoutId id="2147483651" r:id="rId2"/>
    <p:sldLayoutId id="2147483649" r:id="rId3"/>
    <p:sldLayoutId id="2147483650" r:id="rId4"/>
    <p:sldLayoutId id="2147483653" r:id="rId5"/>
    <p:sldLayoutId id="2147483655" r:id="rId6"/>
    <p:sldLayoutId id="2147483656" r:id="rId7"/>
  </p:sldLayoutIdLst>
  <p:txStyles>
    <p:titleStyle>
      <a:lvl1pPr algn="l" rtl="0" eaLnBrk="1" fontAlgn="base" hangingPunct="1">
        <a:lnSpc>
          <a:spcPct val="80000"/>
        </a:lnSpc>
        <a:spcBef>
          <a:spcPct val="0"/>
        </a:spcBef>
        <a:spcAft>
          <a:spcPct val="0"/>
        </a:spcAft>
        <a:defRPr sz="2800">
          <a:solidFill>
            <a:schemeClr val="tx2"/>
          </a:solidFill>
          <a:latin typeface="+mj-lt"/>
          <a:ea typeface="+mj-ea"/>
          <a:cs typeface="+mj-cs"/>
        </a:defRPr>
      </a:lvl1pPr>
      <a:lvl2pPr algn="l" rtl="0" eaLnBrk="1" fontAlgn="base" hangingPunct="1">
        <a:lnSpc>
          <a:spcPct val="80000"/>
        </a:lnSpc>
        <a:spcBef>
          <a:spcPct val="0"/>
        </a:spcBef>
        <a:spcAft>
          <a:spcPct val="0"/>
        </a:spcAft>
        <a:defRPr sz="2400">
          <a:solidFill>
            <a:schemeClr val="accent1"/>
          </a:solidFill>
          <a:latin typeface="Arial" charset="0"/>
          <a:cs typeface="Arial" charset="0"/>
        </a:defRPr>
      </a:lvl2pPr>
      <a:lvl3pPr algn="l" rtl="0" eaLnBrk="1" fontAlgn="base" hangingPunct="1">
        <a:lnSpc>
          <a:spcPct val="80000"/>
        </a:lnSpc>
        <a:spcBef>
          <a:spcPct val="0"/>
        </a:spcBef>
        <a:spcAft>
          <a:spcPct val="0"/>
        </a:spcAft>
        <a:defRPr sz="2400">
          <a:solidFill>
            <a:schemeClr val="accent1"/>
          </a:solidFill>
          <a:latin typeface="Arial" charset="0"/>
          <a:cs typeface="Arial" charset="0"/>
        </a:defRPr>
      </a:lvl3pPr>
      <a:lvl4pPr algn="l" rtl="0" eaLnBrk="1" fontAlgn="base" hangingPunct="1">
        <a:lnSpc>
          <a:spcPct val="80000"/>
        </a:lnSpc>
        <a:spcBef>
          <a:spcPct val="0"/>
        </a:spcBef>
        <a:spcAft>
          <a:spcPct val="0"/>
        </a:spcAft>
        <a:defRPr sz="2400">
          <a:solidFill>
            <a:schemeClr val="accent1"/>
          </a:solidFill>
          <a:latin typeface="Arial" charset="0"/>
          <a:cs typeface="Arial" charset="0"/>
        </a:defRPr>
      </a:lvl4pPr>
      <a:lvl5pPr algn="l" rtl="0" eaLnBrk="1" fontAlgn="base" hangingPunct="1">
        <a:lnSpc>
          <a:spcPct val="80000"/>
        </a:lnSpc>
        <a:spcBef>
          <a:spcPct val="0"/>
        </a:spcBef>
        <a:spcAft>
          <a:spcPct val="0"/>
        </a:spcAft>
        <a:defRPr sz="2400">
          <a:solidFill>
            <a:schemeClr val="accent1"/>
          </a:solidFill>
          <a:latin typeface="Arial" charset="0"/>
          <a:cs typeface="Arial" charset="0"/>
        </a:defRPr>
      </a:lvl5pPr>
      <a:lvl6pPr marL="457200" algn="l" rtl="0" eaLnBrk="1" fontAlgn="base" hangingPunct="1">
        <a:lnSpc>
          <a:spcPct val="80000"/>
        </a:lnSpc>
        <a:spcBef>
          <a:spcPct val="0"/>
        </a:spcBef>
        <a:spcAft>
          <a:spcPct val="0"/>
        </a:spcAft>
        <a:defRPr sz="2400">
          <a:solidFill>
            <a:schemeClr val="accent1"/>
          </a:solidFill>
          <a:latin typeface="Arial" charset="0"/>
          <a:cs typeface="Arial" charset="0"/>
        </a:defRPr>
      </a:lvl6pPr>
      <a:lvl7pPr marL="914400" algn="l" rtl="0" eaLnBrk="1" fontAlgn="base" hangingPunct="1">
        <a:lnSpc>
          <a:spcPct val="80000"/>
        </a:lnSpc>
        <a:spcBef>
          <a:spcPct val="0"/>
        </a:spcBef>
        <a:spcAft>
          <a:spcPct val="0"/>
        </a:spcAft>
        <a:defRPr sz="2400">
          <a:solidFill>
            <a:schemeClr val="accent1"/>
          </a:solidFill>
          <a:latin typeface="Arial" charset="0"/>
          <a:cs typeface="Arial" charset="0"/>
        </a:defRPr>
      </a:lvl7pPr>
      <a:lvl8pPr marL="1371600" algn="l" rtl="0" eaLnBrk="1" fontAlgn="base" hangingPunct="1">
        <a:lnSpc>
          <a:spcPct val="80000"/>
        </a:lnSpc>
        <a:spcBef>
          <a:spcPct val="0"/>
        </a:spcBef>
        <a:spcAft>
          <a:spcPct val="0"/>
        </a:spcAft>
        <a:defRPr sz="2400">
          <a:solidFill>
            <a:schemeClr val="accent1"/>
          </a:solidFill>
          <a:latin typeface="Arial" charset="0"/>
          <a:cs typeface="Arial" charset="0"/>
        </a:defRPr>
      </a:lvl8pPr>
      <a:lvl9pPr marL="1828800" algn="l" rtl="0" eaLnBrk="1" fontAlgn="base" hangingPunct="1">
        <a:lnSpc>
          <a:spcPct val="80000"/>
        </a:lnSpc>
        <a:spcBef>
          <a:spcPct val="0"/>
        </a:spcBef>
        <a:spcAft>
          <a:spcPct val="0"/>
        </a:spcAft>
        <a:defRPr sz="2400">
          <a:solidFill>
            <a:schemeClr val="accent1"/>
          </a:solidFill>
          <a:latin typeface="Arial" charset="0"/>
          <a:cs typeface="Arial" charset="0"/>
        </a:defRPr>
      </a:lvl9pPr>
    </p:titleStyle>
    <p:bodyStyle>
      <a:lvl1pPr marL="173038" indent="-173038" algn="l" rtl="0" eaLnBrk="1" fontAlgn="base" hangingPunct="1">
        <a:lnSpc>
          <a:spcPct val="95000"/>
        </a:lnSpc>
        <a:spcBef>
          <a:spcPct val="35000"/>
        </a:spcBef>
        <a:spcAft>
          <a:spcPct val="0"/>
        </a:spcAft>
        <a:buClr>
          <a:schemeClr val="accent2"/>
        </a:buClr>
        <a:buFont typeface="Wingdings" pitchFamily="2" charset="2"/>
        <a:buChar char="§"/>
        <a:defRPr sz="2000">
          <a:solidFill>
            <a:srgbClr val="333333"/>
          </a:solidFill>
          <a:latin typeface="+mn-lt"/>
          <a:ea typeface="+mn-ea"/>
          <a:cs typeface="+mn-cs"/>
        </a:defRPr>
      </a:lvl1pPr>
      <a:lvl2pPr marL="460375" indent="-173038" algn="l" rtl="0" eaLnBrk="1" fontAlgn="base" hangingPunct="1">
        <a:lnSpc>
          <a:spcPct val="95000"/>
        </a:lnSpc>
        <a:spcBef>
          <a:spcPct val="35000"/>
        </a:spcBef>
        <a:spcAft>
          <a:spcPct val="0"/>
        </a:spcAft>
        <a:buClr>
          <a:schemeClr val="accent1"/>
        </a:buClr>
        <a:buFont typeface="Wingdings" pitchFamily="2" charset="2"/>
        <a:buChar char="§"/>
        <a:defRPr>
          <a:solidFill>
            <a:srgbClr val="333333"/>
          </a:solidFill>
          <a:latin typeface="+mn-lt"/>
          <a:cs typeface="+mn-cs"/>
        </a:defRPr>
      </a:lvl2pPr>
      <a:lvl3pPr marL="798513" indent="-223838" algn="l" rtl="0" eaLnBrk="1" fontAlgn="base" hangingPunct="1">
        <a:lnSpc>
          <a:spcPct val="95000"/>
        </a:lnSpc>
        <a:spcBef>
          <a:spcPct val="35000"/>
        </a:spcBef>
        <a:spcAft>
          <a:spcPct val="0"/>
        </a:spcAft>
        <a:buClr>
          <a:schemeClr val="tx2"/>
        </a:buClr>
        <a:buSzPct val="125000"/>
        <a:buFont typeface="Arial" charset="0"/>
        <a:buChar char="–"/>
        <a:defRPr sz="1600">
          <a:solidFill>
            <a:srgbClr val="333333"/>
          </a:solidFill>
          <a:latin typeface="+mn-lt"/>
          <a:cs typeface="+mn-cs"/>
        </a:defRPr>
      </a:lvl3pPr>
      <a:lvl4pPr marL="1087438" indent="-174625" algn="l" rtl="0" eaLnBrk="1" fontAlgn="base" hangingPunct="1">
        <a:lnSpc>
          <a:spcPct val="95000"/>
        </a:lnSpc>
        <a:spcBef>
          <a:spcPct val="35000"/>
        </a:spcBef>
        <a:spcAft>
          <a:spcPct val="0"/>
        </a:spcAft>
        <a:buClr>
          <a:schemeClr val="accent1"/>
        </a:buClr>
        <a:buSzPct val="125000"/>
        <a:buFont typeface="Lucida Grande"/>
        <a:buChar char="»"/>
        <a:defRPr sz="1400">
          <a:solidFill>
            <a:srgbClr val="333333"/>
          </a:solidFill>
          <a:latin typeface="+mn-lt"/>
          <a:cs typeface="+mn-cs"/>
        </a:defRPr>
      </a:lvl4pPr>
      <a:lvl5pPr marL="1316038" indent="-114300" algn="l" rtl="0" eaLnBrk="1" fontAlgn="base" hangingPunct="1">
        <a:lnSpc>
          <a:spcPct val="95000"/>
        </a:lnSpc>
        <a:spcBef>
          <a:spcPct val="35000"/>
        </a:spcBef>
        <a:spcAft>
          <a:spcPct val="0"/>
        </a:spcAft>
        <a:buClr>
          <a:schemeClr val="tx2"/>
        </a:buClr>
        <a:buChar char="•"/>
        <a:defRPr sz="1200">
          <a:solidFill>
            <a:srgbClr val="333333"/>
          </a:solidFill>
          <a:latin typeface="+mn-lt"/>
          <a:cs typeface="+mn-cs"/>
        </a:defRPr>
      </a:lvl5pPr>
      <a:lvl6pPr marL="17732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6pPr>
      <a:lvl7pPr marL="22304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7pPr>
      <a:lvl8pPr marL="26876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8pPr>
      <a:lvl9pPr marL="31448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17"/>
          <p:cNvSpPr>
            <a:spLocks noGrp="1"/>
          </p:cNvSpPr>
          <p:nvPr>
            <p:ph type="ctrTitle"/>
          </p:nvPr>
        </p:nvSpPr>
        <p:spPr>
          <a:xfrm>
            <a:off x="762000" y="4094903"/>
            <a:ext cx="7489308" cy="1540334"/>
          </a:xfrm>
        </p:spPr>
        <p:txBody>
          <a:bodyPr/>
          <a:lstStyle/>
          <a:p>
            <a:pPr algn="ctr"/>
            <a:r>
              <a:rPr lang="en-CA" b="1" dirty="0"/>
              <a:t>AHG7: Motion vector rounding for the worst case bandwidth reduction</a:t>
            </a:r>
            <a:r>
              <a:rPr lang="en-US" b="1" dirty="0" smtClean="0"/>
              <a:t/>
            </a:r>
            <a:br>
              <a:rPr lang="en-US" b="1" dirty="0" smtClean="0"/>
            </a:br>
            <a:r>
              <a:rPr lang="en-US" b="1" dirty="0" smtClean="0"/>
              <a:t>	</a:t>
            </a:r>
            <a:br>
              <a:rPr lang="en-US" b="1" dirty="0" smtClean="0"/>
            </a:br>
            <a:r>
              <a:rPr lang="en-US" sz="1800" u="sng" dirty="0" smtClean="0"/>
              <a:t>Vadim Seregin</a:t>
            </a:r>
            <a:r>
              <a:rPr lang="en-US" sz="1800" dirty="0" smtClean="0"/>
              <a:t>, </a:t>
            </a:r>
            <a:r>
              <a:rPr lang="en-US" sz="1800" dirty="0" err="1"/>
              <a:t>Xianglin</a:t>
            </a:r>
            <a:r>
              <a:rPr lang="en-US" sz="1800" dirty="0"/>
              <a:t> </a:t>
            </a:r>
            <a:r>
              <a:rPr lang="en-US" sz="1800" dirty="0" smtClean="0"/>
              <a:t>Wang, </a:t>
            </a:r>
            <a:r>
              <a:rPr lang="en-US" sz="1800" dirty="0" err="1"/>
              <a:t>Jianle</a:t>
            </a:r>
            <a:r>
              <a:rPr lang="en-US" sz="1800" dirty="0"/>
              <a:t> </a:t>
            </a:r>
            <a:r>
              <a:rPr lang="en-US" sz="1800" dirty="0" smtClean="0"/>
              <a:t>Chen and </a:t>
            </a:r>
            <a:r>
              <a:rPr lang="en-US" sz="1800" dirty="0"/>
              <a:t>Marta </a:t>
            </a:r>
            <a:r>
              <a:rPr lang="en-US" sz="1800" dirty="0" smtClean="0"/>
              <a:t>Karczewicz</a:t>
            </a:r>
            <a:endParaRPr lang="en-US" sz="1800" dirty="0"/>
          </a:p>
        </p:txBody>
      </p:sp>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3715" name="Rectangle 3"/>
          <p:cNvSpPr>
            <a:spLocks noGrp="1" noChangeArrowheads="1"/>
          </p:cNvSpPr>
          <p:nvPr>
            <p:ph type="title"/>
          </p:nvPr>
        </p:nvSpPr>
        <p:spPr/>
        <p:txBody>
          <a:bodyPr/>
          <a:lstStyle/>
          <a:p>
            <a:r>
              <a:rPr lang="en-US" dirty="0" smtClean="0"/>
              <a:t>Introduction</a:t>
            </a:r>
            <a:endParaRPr lang="en-US" dirty="0"/>
          </a:p>
        </p:txBody>
      </p:sp>
      <p:sp>
        <p:nvSpPr>
          <p:cNvPr id="243714" name="Rectangle 2"/>
          <p:cNvSpPr>
            <a:spLocks noGrp="1" noChangeArrowheads="1"/>
          </p:cNvSpPr>
          <p:nvPr>
            <p:ph idx="1"/>
          </p:nvPr>
        </p:nvSpPr>
        <p:spPr>
          <a:xfrm>
            <a:off x="163512" y="904108"/>
            <a:ext cx="8821461" cy="5314950"/>
          </a:xfrm>
        </p:spPr>
        <p:txBody>
          <a:bodyPr/>
          <a:lstStyle/>
          <a:p>
            <a:r>
              <a:rPr lang="en-US" dirty="0" smtClean="0"/>
              <a:t>Reference pixels for 2D interpolation in MC</a:t>
            </a:r>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r>
              <a:rPr lang="en-US" dirty="0" smtClean="0"/>
              <a:t>Issue: High bandwidth requirement, especially for small blocks</a:t>
            </a:r>
          </a:p>
          <a:p>
            <a:r>
              <a:rPr lang="en-US" dirty="0" smtClean="0"/>
              <a:t>Solution: MV rounding to integer </a:t>
            </a:r>
            <a:r>
              <a:rPr lang="en-US" dirty="0" err="1" smtClean="0"/>
              <a:t>pel</a:t>
            </a:r>
            <a:r>
              <a:rPr lang="en-US" dirty="0" smtClean="0"/>
              <a:t> position</a:t>
            </a:r>
            <a:endParaRPr lang="en-US" dirty="0"/>
          </a:p>
          <a:p>
            <a:endParaRPr lang="en-US" dirty="0"/>
          </a:p>
        </p:txBody>
      </p:sp>
      <p:sp>
        <p:nvSpPr>
          <p:cNvPr id="102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030"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0988" y="1524000"/>
            <a:ext cx="8582025" cy="3448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01067288"/>
      </p:ext>
    </p:extLst>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3715" name="Rectangle 3"/>
          <p:cNvSpPr>
            <a:spLocks noGrp="1" noChangeArrowheads="1"/>
          </p:cNvSpPr>
          <p:nvPr>
            <p:ph type="title"/>
          </p:nvPr>
        </p:nvSpPr>
        <p:spPr/>
        <p:txBody>
          <a:bodyPr/>
          <a:lstStyle/>
          <a:p>
            <a:r>
              <a:rPr lang="en-US" dirty="0" smtClean="0"/>
              <a:t>Motion vector rounding</a:t>
            </a:r>
            <a:endParaRPr lang="en-US" dirty="0"/>
          </a:p>
        </p:txBody>
      </p:sp>
      <p:sp>
        <p:nvSpPr>
          <p:cNvPr id="243714" name="Rectangle 2"/>
          <p:cNvSpPr>
            <a:spLocks noGrp="1" noChangeArrowheads="1"/>
          </p:cNvSpPr>
          <p:nvPr>
            <p:ph idx="1"/>
          </p:nvPr>
        </p:nvSpPr>
        <p:spPr>
          <a:xfrm>
            <a:off x="163512" y="904108"/>
            <a:ext cx="8821461" cy="5314950"/>
          </a:xfrm>
        </p:spPr>
        <p:txBody>
          <a:bodyPr/>
          <a:lstStyle/>
          <a:p>
            <a:r>
              <a:rPr lang="en-US" dirty="0" smtClean="0"/>
              <a:t>Rounding is done to nearest integer</a:t>
            </a:r>
          </a:p>
          <a:p>
            <a:pPr lvl="1"/>
            <a:r>
              <a:rPr lang="en-US" dirty="0"/>
              <a:t>MV = ( Sign(MV) ∙ ( abs( MV ) + 1 ) &gt;&gt; 2 </a:t>
            </a:r>
            <a:r>
              <a:rPr lang="en-US" dirty="0" smtClean="0"/>
              <a:t>)</a:t>
            </a:r>
          </a:p>
          <a:p>
            <a:r>
              <a:rPr lang="en-US" dirty="0" smtClean="0"/>
              <a:t>Applied to 8x4 and 4x8 bi-predicted PUs</a:t>
            </a:r>
          </a:p>
          <a:p>
            <a:pPr lvl="1"/>
            <a:r>
              <a:rPr lang="en-US" dirty="0" smtClean="0"/>
              <a:t>Round vertical component, </a:t>
            </a:r>
            <a:r>
              <a:rPr lang="en-US" dirty="0" err="1" smtClean="0"/>
              <a:t>MVy</a:t>
            </a:r>
            <a:r>
              <a:rPr lang="en-US" dirty="0" smtClean="0"/>
              <a:t>, for both MVs</a:t>
            </a:r>
          </a:p>
          <a:p>
            <a:pPr lvl="1"/>
            <a:r>
              <a:rPr lang="en-US" dirty="0" smtClean="0"/>
              <a:t>Signal corresponding MVD = MVD &gt;&gt; 2</a:t>
            </a:r>
          </a:p>
          <a:p>
            <a:pPr lvl="1"/>
            <a:endParaRPr lang="en-US" dirty="0" smtClean="0"/>
          </a:p>
          <a:p>
            <a:endParaRPr lang="en-US" dirty="0" smtClean="0"/>
          </a:p>
        </p:txBody>
      </p:sp>
      <p:sp>
        <p:nvSpPr>
          <p:cNvPr id="102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2" name="Table 1"/>
          <p:cNvGraphicFramePr>
            <a:graphicFrameLocks noGrp="1"/>
          </p:cNvGraphicFramePr>
          <p:nvPr>
            <p:extLst>
              <p:ext uri="{D42A27DB-BD31-4B8C-83A1-F6EECF244321}">
                <p14:modId xmlns:p14="http://schemas.microsoft.com/office/powerpoint/2010/main" val="1341752372"/>
              </p:ext>
            </p:extLst>
          </p:nvPr>
        </p:nvGraphicFramePr>
        <p:xfrm>
          <a:off x="363538" y="2886075"/>
          <a:ext cx="8010524" cy="581025"/>
        </p:xfrm>
        <a:graphic>
          <a:graphicData uri="http://schemas.openxmlformats.org/drawingml/2006/table">
            <a:tbl>
              <a:tblPr firstRow="1" firstCol="1" bandRow="1"/>
              <a:tblGrid>
                <a:gridCol w="2582537"/>
                <a:gridCol w="1347845"/>
                <a:gridCol w="1422725"/>
                <a:gridCol w="1422725"/>
                <a:gridCol w="1234692"/>
              </a:tblGrid>
              <a:tr h="248583">
                <a:tc>
                  <a:txBody>
                    <a:bodyPr/>
                    <a:lstStyle/>
                    <a:p>
                      <a:pPr marL="0" marR="0" algn="just" hangingPunct="0">
                        <a:spcBef>
                          <a:spcPts val="680"/>
                        </a:spcBef>
                        <a:spcAft>
                          <a:spcPts val="0"/>
                        </a:spcAft>
                        <a:tabLst>
                          <a:tab pos="228600" algn="l"/>
                          <a:tab pos="457200" algn="l"/>
                          <a:tab pos="685800" algn="l"/>
                          <a:tab pos="914400" algn="l"/>
                        </a:tabLst>
                      </a:pPr>
                      <a:r>
                        <a:rPr lang="en-CA" sz="1600" dirty="0">
                          <a:effectLst/>
                          <a:latin typeface="Times New Roman"/>
                          <a:ea typeface="Calibri"/>
                        </a:rPr>
                        <a:t> </a:t>
                      </a:r>
                      <a:endParaRPr lang="en-US" sz="1600" dirty="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CA" sz="1600">
                          <a:effectLst/>
                          <a:latin typeface="Times New Roman"/>
                          <a:ea typeface="Calibri"/>
                        </a:rPr>
                        <a:t>RA-Main</a:t>
                      </a:r>
                      <a:endParaRPr lang="en-US" sz="1600">
                        <a:effectLst/>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CA" sz="1600">
                          <a:effectLst/>
                          <a:latin typeface="Times New Roman"/>
                          <a:ea typeface="Calibri"/>
                        </a:rPr>
                        <a:t>RA-HE10</a:t>
                      </a:r>
                      <a:endParaRPr lang="en-US" sz="1600">
                        <a:effectLst/>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CA" sz="1600">
                          <a:effectLst/>
                          <a:latin typeface="Times New Roman"/>
                          <a:ea typeface="Calibri"/>
                        </a:rPr>
                        <a:t>LB-Main</a:t>
                      </a:r>
                      <a:endParaRPr lang="en-US" sz="1600">
                        <a:effectLst/>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CA" sz="1600">
                          <a:effectLst/>
                          <a:latin typeface="Times New Roman"/>
                          <a:ea typeface="Calibri"/>
                        </a:rPr>
                        <a:t>LB-HE10</a:t>
                      </a:r>
                      <a:endParaRPr lang="en-US" sz="1600">
                        <a:effectLst/>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32442">
                <a:tc>
                  <a:txBody>
                    <a:bodyPr/>
                    <a:lstStyle/>
                    <a:p>
                      <a:pPr marL="0" marR="0" algn="just" hangingPunct="0">
                        <a:spcBef>
                          <a:spcPts val="680"/>
                        </a:spcBef>
                        <a:spcAft>
                          <a:spcPts val="0"/>
                        </a:spcAft>
                        <a:tabLst>
                          <a:tab pos="228600" algn="l"/>
                          <a:tab pos="457200" algn="l"/>
                          <a:tab pos="685800" algn="l"/>
                          <a:tab pos="914400" algn="l"/>
                        </a:tabLst>
                      </a:pPr>
                      <a:r>
                        <a:rPr lang="en-US" sz="1600" dirty="0" smtClean="0">
                          <a:effectLst/>
                          <a:latin typeface="Times New Roman"/>
                          <a:ea typeface="Times New Roman"/>
                        </a:rPr>
                        <a:t>Rounding </a:t>
                      </a:r>
                      <a:r>
                        <a:rPr lang="en-US" sz="1600" dirty="0">
                          <a:effectLst/>
                          <a:latin typeface="Times New Roman"/>
                          <a:ea typeface="Times New Roman"/>
                        </a:rPr>
                        <a:t>for 8x4 and 4x8</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CA" sz="1600" dirty="0">
                          <a:effectLst/>
                          <a:latin typeface="Times New Roman"/>
                          <a:ea typeface="Calibri"/>
                        </a:rPr>
                        <a:t>0.1</a:t>
                      </a:r>
                      <a:endParaRPr lang="en-US" sz="1600" dirty="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CA" sz="1600" dirty="0">
                          <a:effectLst/>
                          <a:latin typeface="Times New Roman"/>
                          <a:ea typeface="Calibri"/>
                        </a:rPr>
                        <a:t>0.1</a:t>
                      </a:r>
                      <a:endParaRPr lang="en-US" sz="1600" dirty="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CA" sz="1600" dirty="0" smtClean="0">
                          <a:effectLst/>
                          <a:latin typeface="Times New Roman"/>
                          <a:ea typeface="Calibri"/>
                        </a:rPr>
                        <a:t>0.1/0.2</a:t>
                      </a:r>
                      <a:endParaRPr lang="en-US" sz="1600" dirty="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CA" sz="1600" smtClean="0">
                          <a:effectLst/>
                          <a:latin typeface="Times New Roman"/>
                          <a:ea typeface="Calibri"/>
                        </a:rPr>
                        <a:t>0.1/0.2</a:t>
                      </a:r>
                      <a:endParaRPr lang="en-US" sz="1600" dirty="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graphicFrame>
        <p:nvGraphicFramePr>
          <p:cNvPr id="6" name="Chart 5"/>
          <p:cNvGraphicFramePr>
            <a:graphicFrameLocks/>
          </p:cNvGraphicFramePr>
          <p:nvPr>
            <p:extLst>
              <p:ext uri="{D42A27DB-BD31-4B8C-83A1-F6EECF244321}">
                <p14:modId xmlns:p14="http://schemas.microsoft.com/office/powerpoint/2010/main" val="3876041794"/>
              </p:ext>
            </p:extLst>
          </p:nvPr>
        </p:nvGraphicFramePr>
        <p:xfrm>
          <a:off x="2085975" y="3571874"/>
          <a:ext cx="4581525" cy="2819401"/>
        </p:xfrm>
        <a:graphic>
          <a:graphicData uri="http://schemas.openxmlformats.org/drawingml/2006/chart">
            <c:chart xmlns:c="http://schemas.openxmlformats.org/drawingml/2006/chart" xmlns:r="http://schemas.openxmlformats.org/officeDocument/2006/relationships" r:id="rId2"/>
          </a:graphicData>
        </a:graphic>
      </p:graphicFrame>
      <p:cxnSp>
        <p:nvCxnSpPr>
          <p:cNvPr id="7" name="Straight Connector 6"/>
          <p:cNvCxnSpPr/>
          <p:nvPr/>
        </p:nvCxnSpPr>
        <p:spPr bwMode="auto">
          <a:xfrm>
            <a:off x="2447925" y="3905250"/>
            <a:ext cx="2876550" cy="0"/>
          </a:xfrm>
          <a:prstGeom prst="line">
            <a:avLst/>
          </a:prstGeom>
          <a:ln>
            <a:headEnd type="none" w="med" len="med"/>
            <a:tailEnd type="none" w="med" len="med"/>
          </a:ln>
        </p:spPr>
        <p:style>
          <a:lnRef idx="2">
            <a:schemeClr val="accent2"/>
          </a:lnRef>
          <a:fillRef idx="0">
            <a:schemeClr val="accent2"/>
          </a:fillRef>
          <a:effectRef idx="1">
            <a:schemeClr val="accent2"/>
          </a:effectRef>
          <a:fontRef idx="minor">
            <a:schemeClr val="tx1"/>
          </a:fontRef>
        </p:style>
      </p:cxnSp>
      <p:cxnSp>
        <p:nvCxnSpPr>
          <p:cNvPr id="8" name="Straight Arrow Connector 7"/>
          <p:cNvCxnSpPr/>
          <p:nvPr/>
        </p:nvCxnSpPr>
        <p:spPr bwMode="auto">
          <a:xfrm>
            <a:off x="4657725" y="3883343"/>
            <a:ext cx="0" cy="691515"/>
          </a:xfrm>
          <a:prstGeom prst="straightConnector1">
            <a:avLst/>
          </a:prstGeom>
          <a:ln>
            <a:headEnd type="arrow"/>
            <a:tailEnd type="arrow"/>
          </a:ln>
        </p:spPr>
        <p:style>
          <a:lnRef idx="2">
            <a:schemeClr val="dk1"/>
          </a:lnRef>
          <a:fillRef idx="0">
            <a:schemeClr val="dk1"/>
          </a:fillRef>
          <a:effectRef idx="1">
            <a:schemeClr val="dk1"/>
          </a:effectRef>
          <a:fontRef idx="minor">
            <a:schemeClr val="tx1"/>
          </a:fontRef>
        </p:style>
      </p:cxnSp>
      <p:sp>
        <p:nvSpPr>
          <p:cNvPr id="9" name="TextBox 8"/>
          <p:cNvSpPr txBox="1"/>
          <p:nvPr/>
        </p:nvSpPr>
        <p:spPr>
          <a:xfrm>
            <a:off x="4686300" y="4058721"/>
            <a:ext cx="723900" cy="369332"/>
          </a:xfrm>
          <a:prstGeom prst="rect">
            <a:avLst/>
          </a:prstGeom>
          <a:noFill/>
        </p:spPr>
        <p:txBody>
          <a:bodyPr wrap="square" rtlCol="0">
            <a:spAutoFit/>
          </a:bodyPr>
          <a:lstStyle/>
          <a:p>
            <a:r>
              <a:rPr lang="en-US" dirty="0" smtClean="0"/>
              <a:t>33%</a:t>
            </a:r>
            <a:endParaRPr lang="en-US" dirty="0"/>
          </a:p>
        </p:txBody>
      </p:sp>
    </p:spTree>
    <p:extLst>
      <p:ext uri="{BB962C8B-B14F-4D97-AF65-F5344CB8AC3E}">
        <p14:creationId xmlns:p14="http://schemas.microsoft.com/office/powerpoint/2010/main" val="2542751667"/>
      </p:ext>
    </p:extLst>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3715" name="Rectangle 3"/>
          <p:cNvSpPr>
            <a:spLocks noGrp="1" noChangeArrowheads="1"/>
          </p:cNvSpPr>
          <p:nvPr>
            <p:ph type="title"/>
          </p:nvPr>
        </p:nvSpPr>
        <p:spPr/>
        <p:txBody>
          <a:bodyPr/>
          <a:lstStyle/>
          <a:p>
            <a:r>
              <a:rPr lang="en-US" dirty="0" smtClean="0"/>
              <a:t>Motion vector rounding</a:t>
            </a:r>
            <a:endParaRPr lang="en-US" dirty="0"/>
          </a:p>
        </p:txBody>
      </p:sp>
      <p:sp>
        <p:nvSpPr>
          <p:cNvPr id="243714" name="Rectangle 2"/>
          <p:cNvSpPr>
            <a:spLocks noGrp="1" noChangeArrowheads="1"/>
          </p:cNvSpPr>
          <p:nvPr>
            <p:ph idx="1"/>
          </p:nvPr>
        </p:nvSpPr>
        <p:spPr>
          <a:xfrm>
            <a:off x="163512" y="904108"/>
            <a:ext cx="8821461" cy="5314950"/>
          </a:xfrm>
        </p:spPr>
        <p:txBody>
          <a:bodyPr/>
          <a:lstStyle/>
          <a:p>
            <a:r>
              <a:rPr lang="en-US" dirty="0" smtClean="0"/>
              <a:t>Applied for 8x4, 4x8 and 8x8 bi-predicted PUs</a:t>
            </a:r>
          </a:p>
          <a:p>
            <a:pPr lvl="1"/>
            <a:r>
              <a:rPr lang="en-US" dirty="0" smtClean="0"/>
              <a:t>For 8x4 and 4x8 PUs</a:t>
            </a:r>
          </a:p>
          <a:p>
            <a:pPr lvl="2"/>
            <a:r>
              <a:rPr lang="en-US" dirty="0" smtClean="0"/>
              <a:t>Round both MVs</a:t>
            </a:r>
          </a:p>
          <a:p>
            <a:pPr lvl="1"/>
            <a:r>
              <a:rPr lang="en-US" dirty="0" smtClean="0"/>
              <a:t>For 8x8 PU</a:t>
            </a:r>
          </a:p>
          <a:p>
            <a:pPr lvl="2"/>
            <a:r>
              <a:rPr lang="en-US" dirty="0"/>
              <a:t>Round </a:t>
            </a:r>
            <a:r>
              <a:rPr lang="en-US"/>
              <a:t>vertical </a:t>
            </a:r>
            <a:r>
              <a:rPr lang="en-US" smtClean="0"/>
              <a:t>component for </a:t>
            </a:r>
            <a:r>
              <a:rPr lang="en-US" dirty="0"/>
              <a:t>both MVs</a:t>
            </a:r>
          </a:p>
          <a:p>
            <a:pPr lvl="1"/>
            <a:r>
              <a:rPr lang="en-US" dirty="0" smtClean="0"/>
              <a:t>Signal </a:t>
            </a:r>
            <a:r>
              <a:rPr lang="en-US" dirty="0"/>
              <a:t>corresponding MVD = MVD &gt;&gt; 2</a:t>
            </a:r>
          </a:p>
          <a:p>
            <a:pPr lvl="1"/>
            <a:endParaRPr lang="en-US" dirty="0" smtClean="0"/>
          </a:p>
          <a:p>
            <a:endParaRPr lang="en-US" dirty="0" smtClean="0"/>
          </a:p>
        </p:txBody>
      </p:sp>
      <p:sp>
        <p:nvSpPr>
          <p:cNvPr id="102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Tree>
    <p:extLst>
      <p:ext uri="{BB962C8B-B14F-4D97-AF65-F5344CB8AC3E}">
        <p14:creationId xmlns:p14="http://schemas.microsoft.com/office/powerpoint/2010/main" val="796352950"/>
      </p:ext>
    </p:extLst>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3715" name="Rectangle 3"/>
          <p:cNvSpPr>
            <a:spLocks noGrp="1" noChangeArrowheads="1"/>
          </p:cNvSpPr>
          <p:nvPr>
            <p:ph type="title"/>
          </p:nvPr>
        </p:nvSpPr>
        <p:spPr/>
        <p:txBody>
          <a:bodyPr/>
          <a:lstStyle/>
          <a:p>
            <a:r>
              <a:rPr lang="en-US" dirty="0" smtClean="0"/>
              <a:t>Bandwidth reduction</a:t>
            </a:r>
            <a:endParaRPr lang="en-US" dirty="0"/>
          </a:p>
        </p:txBody>
      </p:sp>
      <p:graphicFrame>
        <p:nvGraphicFramePr>
          <p:cNvPr id="3" name="Content Placeholder 2"/>
          <p:cNvGraphicFramePr>
            <a:graphicFrameLocks noGrp="1"/>
          </p:cNvGraphicFramePr>
          <p:nvPr>
            <p:ph idx="1"/>
            <p:extLst>
              <p:ext uri="{D42A27DB-BD31-4B8C-83A1-F6EECF244321}">
                <p14:modId xmlns:p14="http://schemas.microsoft.com/office/powerpoint/2010/main" val="2095329487"/>
              </p:ext>
            </p:extLst>
          </p:nvPr>
        </p:nvGraphicFramePr>
        <p:xfrm>
          <a:off x="566738" y="971552"/>
          <a:ext cx="8010524" cy="1466848"/>
        </p:xfrm>
        <a:graphic>
          <a:graphicData uri="http://schemas.openxmlformats.org/drawingml/2006/table">
            <a:tbl>
              <a:tblPr firstRow="1" firstCol="1" bandRow="1"/>
              <a:tblGrid>
                <a:gridCol w="2582537"/>
                <a:gridCol w="1347845"/>
                <a:gridCol w="1422725"/>
                <a:gridCol w="1422725"/>
                <a:gridCol w="1234692"/>
              </a:tblGrid>
              <a:tr h="248583">
                <a:tc>
                  <a:txBody>
                    <a:bodyPr/>
                    <a:lstStyle/>
                    <a:p>
                      <a:pPr marL="0" marR="0" algn="just" hangingPunct="0">
                        <a:spcBef>
                          <a:spcPts val="680"/>
                        </a:spcBef>
                        <a:spcAft>
                          <a:spcPts val="0"/>
                        </a:spcAft>
                        <a:tabLst>
                          <a:tab pos="228600" algn="l"/>
                          <a:tab pos="457200" algn="l"/>
                          <a:tab pos="685800" algn="l"/>
                          <a:tab pos="914400" algn="l"/>
                        </a:tabLst>
                      </a:pPr>
                      <a:r>
                        <a:rPr lang="en-CA" sz="1600" dirty="0">
                          <a:effectLst/>
                          <a:latin typeface="Times New Roman"/>
                          <a:ea typeface="Calibri"/>
                        </a:rPr>
                        <a:t> </a:t>
                      </a:r>
                      <a:endParaRPr lang="en-US" sz="1600" dirty="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CA" sz="1600">
                          <a:effectLst/>
                          <a:latin typeface="Times New Roman"/>
                          <a:ea typeface="Calibri"/>
                        </a:rPr>
                        <a:t>RA-Main</a:t>
                      </a:r>
                      <a:endParaRPr lang="en-US" sz="1600">
                        <a:effectLst/>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CA" sz="1600">
                          <a:effectLst/>
                          <a:latin typeface="Times New Roman"/>
                          <a:ea typeface="Calibri"/>
                        </a:rPr>
                        <a:t>RA-HE10</a:t>
                      </a:r>
                      <a:endParaRPr lang="en-US" sz="1600">
                        <a:effectLst/>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CA" sz="1600">
                          <a:effectLst/>
                          <a:latin typeface="Times New Roman"/>
                          <a:ea typeface="Calibri"/>
                        </a:rPr>
                        <a:t>LB-Main</a:t>
                      </a:r>
                      <a:endParaRPr lang="en-US" sz="1600">
                        <a:effectLst/>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CA" sz="1600">
                          <a:effectLst/>
                          <a:latin typeface="Times New Roman"/>
                          <a:ea typeface="Calibri"/>
                        </a:rPr>
                        <a:t>LB-HE10</a:t>
                      </a:r>
                      <a:endParaRPr lang="en-US" sz="1600">
                        <a:effectLst/>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16003">
                <a:tc>
                  <a:txBody>
                    <a:bodyPr/>
                    <a:lstStyle/>
                    <a:p>
                      <a:pPr marL="0" marR="0" algn="just" hangingPunct="0">
                        <a:spcBef>
                          <a:spcPts val="680"/>
                        </a:spcBef>
                        <a:spcAft>
                          <a:spcPts val="0"/>
                        </a:spcAft>
                        <a:tabLst>
                          <a:tab pos="228600" algn="l"/>
                          <a:tab pos="457200" algn="l"/>
                          <a:tab pos="685800" algn="l"/>
                          <a:tab pos="914400" algn="l"/>
                        </a:tabLst>
                      </a:pPr>
                      <a:r>
                        <a:rPr lang="en-US" sz="1600" dirty="0">
                          <a:effectLst/>
                          <a:latin typeface="Times New Roman"/>
                          <a:ea typeface="Times New Roman"/>
                        </a:rPr>
                        <a:t>Case 1. </a:t>
                      </a:r>
                      <a:r>
                        <a:rPr lang="en-US" sz="1600" dirty="0" smtClean="0">
                          <a:effectLst/>
                          <a:latin typeface="Times New Roman"/>
                          <a:ea typeface="Times New Roman"/>
                        </a:rPr>
                        <a:t>Rounding </a:t>
                      </a:r>
                      <a:r>
                        <a:rPr lang="en-US" sz="1600" dirty="0">
                          <a:effectLst/>
                          <a:latin typeface="Times New Roman"/>
                          <a:ea typeface="Times New Roman"/>
                        </a:rPr>
                        <a:t>for 8x4 and 4x8</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CA" sz="1600" dirty="0">
                          <a:effectLst/>
                          <a:latin typeface="Times New Roman"/>
                          <a:ea typeface="Calibri"/>
                        </a:rPr>
                        <a:t>0.1</a:t>
                      </a:r>
                      <a:endParaRPr lang="en-US" sz="1600" dirty="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CA" sz="1600" dirty="0">
                          <a:effectLst/>
                          <a:latin typeface="Times New Roman"/>
                          <a:ea typeface="Calibri"/>
                        </a:rPr>
                        <a:t>0.1</a:t>
                      </a:r>
                      <a:endParaRPr lang="en-US" sz="1600" dirty="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CA" sz="1600" dirty="0">
                          <a:effectLst/>
                          <a:latin typeface="Times New Roman"/>
                          <a:ea typeface="Calibri"/>
                        </a:rPr>
                        <a:t>0.1</a:t>
                      </a:r>
                      <a:endParaRPr lang="en-US" sz="1600" dirty="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CA" sz="1600" dirty="0">
                          <a:effectLst/>
                          <a:latin typeface="Times New Roman"/>
                          <a:ea typeface="Calibri"/>
                        </a:rPr>
                        <a:t>0.1</a:t>
                      </a:r>
                      <a:endParaRPr lang="en-US" sz="1600" dirty="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02262">
                <a:tc>
                  <a:txBody>
                    <a:bodyPr/>
                    <a:lstStyle/>
                    <a:p>
                      <a:pPr marL="0" marR="0" algn="just" hangingPunct="0">
                        <a:spcBef>
                          <a:spcPts val="680"/>
                        </a:spcBef>
                        <a:spcAft>
                          <a:spcPts val="0"/>
                        </a:spcAft>
                        <a:tabLst>
                          <a:tab pos="228600" algn="l"/>
                          <a:tab pos="457200" algn="l"/>
                          <a:tab pos="685800" algn="l"/>
                          <a:tab pos="914400" algn="l"/>
                        </a:tabLst>
                      </a:pPr>
                      <a:r>
                        <a:rPr lang="en-US" sz="1600" dirty="0">
                          <a:effectLst/>
                          <a:latin typeface="Times New Roman"/>
                          <a:ea typeface="Times New Roman"/>
                        </a:rPr>
                        <a:t>Case 2. </a:t>
                      </a:r>
                      <a:r>
                        <a:rPr lang="en-US" sz="1600" dirty="0" smtClean="0">
                          <a:effectLst/>
                          <a:latin typeface="Times New Roman"/>
                          <a:ea typeface="Times New Roman"/>
                        </a:rPr>
                        <a:t>Rounding for 8x4, 4x8 and 8x8</a:t>
                      </a:r>
                      <a:endParaRPr lang="en-US" sz="1600" dirty="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CA" sz="1600" dirty="0">
                          <a:effectLst/>
                          <a:latin typeface="Times New Roman"/>
                          <a:ea typeface="Calibri"/>
                        </a:rPr>
                        <a:t>0.4</a:t>
                      </a:r>
                      <a:endParaRPr lang="en-US" sz="1600" dirty="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CA" sz="1600" dirty="0">
                          <a:effectLst/>
                          <a:latin typeface="Times New Roman"/>
                          <a:ea typeface="Calibri"/>
                        </a:rPr>
                        <a:t>0.3</a:t>
                      </a:r>
                      <a:endParaRPr lang="en-US" sz="1600" dirty="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CA" sz="1600" dirty="0">
                          <a:effectLst/>
                          <a:latin typeface="Times New Roman"/>
                          <a:ea typeface="Calibri"/>
                        </a:rPr>
                        <a:t>0.5</a:t>
                      </a:r>
                      <a:endParaRPr lang="en-US" sz="1600" dirty="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CA" sz="1600" dirty="0">
                          <a:effectLst/>
                          <a:latin typeface="Times New Roman"/>
                          <a:ea typeface="Calibri"/>
                        </a:rPr>
                        <a:t>0.4</a:t>
                      </a:r>
                      <a:endParaRPr lang="en-US" sz="1600" dirty="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102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6" name="Chart 5"/>
          <p:cNvGraphicFramePr>
            <a:graphicFrameLocks/>
          </p:cNvGraphicFramePr>
          <p:nvPr>
            <p:extLst>
              <p:ext uri="{D42A27DB-BD31-4B8C-83A1-F6EECF244321}">
                <p14:modId xmlns:p14="http://schemas.microsoft.com/office/powerpoint/2010/main" val="4094004372"/>
              </p:ext>
            </p:extLst>
          </p:nvPr>
        </p:nvGraphicFramePr>
        <p:xfrm>
          <a:off x="1000126" y="2828925"/>
          <a:ext cx="6696074" cy="3362325"/>
        </p:xfrm>
        <a:graphic>
          <a:graphicData uri="http://schemas.openxmlformats.org/drawingml/2006/chart">
            <c:chart xmlns:c="http://schemas.openxmlformats.org/drawingml/2006/chart" xmlns:r="http://schemas.openxmlformats.org/officeDocument/2006/relationships" r:id="rId2"/>
          </a:graphicData>
        </a:graphic>
      </p:graphicFrame>
      <p:cxnSp>
        <p:nvCxnSpPr>
          <p:cNvPr id="7" name="Straight Connector 6"/>
          <p:cNvCxnSpPr/>
          <p:nvPr/>
        </p:nvCxnSpPr>
        <p:spPr bwMode="auto">
          <a:xfrm>
            <a:off x="1323975" y="3209925"/>
            <a:ext cx="4629150" cy="0"/>
          </a:xfrm>
          <a:prstGeom prst="line">
            <a:avLst/>
          </a:prstGeom>
          <a:ln>
            <a:headEnd type="none" w="med" len="med"/>
            <a:tailEnd type="none" w="med" len="med"/>
          </a:ln>
        </p:spPr>
        <p:style>
          <a:lnRef idx="2">
            <a:schemeClr val="accent2"/>
          </a:lnRef>
          <a:fillRef idx="0">
            <a:schemeClr val="accent2"/>
          </a:fillRef>
          <a:effectRef idx="1">
            <a:schemeClr val="accent2"/>
          </a:effectRef>
          <a:fontRef idx="minor">
            <a:schemeClr val="tx1"/>
          </a:fontRef>
        </p:style>
      </p:cxnSp>
      <p:cxnSp>
        <p:nvCxnSpPr>
          <p:cNvPr id="14" name="Straight Arrow Connector 13"/>
          <p:cNvCxnSpPr/>
          <p:nvPr/>
        </p:nvCxnSpPr>
        <p:spPr bwMode="auto">
          <a:xfrm>
            <a:off x="3743325" y="3209925"/>
            <a:ext cx="0" cy="828675"/>
          </a:xfrm>
          <a:prstGeom prst="straightConnector1">
            <a:avLst/>
          </a:prstGeom>
          <a:ln>
            <a:headEnd type="arrow"/>
            <a:tailEnd type="arrow"/>
          </a:ln>
        </p:spPr>
        <p:style>
          <a:lnRef idx="2">
            <a:schemeClr val="dk1"/>
          </a:lnRef>
          <a:fillRef idx="0">
            <a:schemeClr val="dk1"/>
          </a:fillRef>
          <a:effectRef idx="1">
            <a:schemeClr val="dk1"/>
          </a:effectRef>
          <a:fontRef idx="minor">
            <a:schemeClr val="tx1"/>
          </a:fontRef>
        </p:style>
      </p:cxnSp>
      <p:cxnSp>
        <p:nvCxnSpPr>
          <p:cNvPr id="18" name="Straight Arrow Connector 17"/>
          <p:cNvCxnSpPr/>
          <p:nvPr/>
        </p:nvCxnSpPr>
        <p:spPr bwMode="auto">
          <a:xfrm>
            <a:off x="5553075" y="3209925"/>
            <a:ext cx="0" cy="1247775"/>
          </a:xfrm>
          <a:prstGeom prst="straightConnector1">
            <a:avLst/>
          </a:prstGeom>
          <a:ln>
            <a:headEnd type="arrow"/>
            <a:tailEnd type="arrow"/>
          </a:ln>
        </p:spPr>
        <p:style>
          <a:lnRef idx="2">
            <a:schemeClr val="dk1"/>
          </a:lnRef>
          <a:fillRef idx="0">
            <a:schemeClr val="dk1"/>
          </a:fillRef>
          <a:effectRef idx="1">
            <a:schemeClr val="dk1"/>
          </a:effectRef>
          <a:fontRef idx="minor">
            <a:schemeClr val="tx1"/>
          </a:fontRef>
        </p:style>
      </p:cxnSp>
      <p:sp>
        <p:nvSpPr>
          <p:cNvPr id="19" name="TextBox 18"/>
          <p:cNvSpPr txBox="1"/>
          <p:nvPr/>
        </p:nvSpPr>
        <p:spPr>
          <a:xfrm>
            <a:off x="3848100" y="3439596"/>
            <a:ext cx="723900" cy="369332"/>
          </a:xfrm>
          <a:prstGeom prst="rect">
            <a:avLst/>
          </a:prstGeom>
          <a:noFill/>
        </p:spPr>
        <p:txBody>
          <a:bodyPr wrap="square" rtlCol="0">
            <a:spAutoFit/>
          </a:bodyPr>
          <a:lstStyle/>
          <a:p>
            <a:r>
              <a:rPr lang="en-US" dirty="0" smtClean="0"/>
              <a:t>33%</a:t>
            </a:r>
            <a:endParaRPr lang="en-US" dirty="0"/>
          </a:p>
        </p:txBody>
      </p:sp>
      <p:sp>
        <p:nvSpPr>
          <p:cNvPr id="23" name="TextBox 22"/>
          <p:cNvSpPr txBox="1"/>
          <p:nvPr/>
        </p:nvSpPr>
        <p:spPr>
          <a:xfrm>
            <a:off x="5695950" y="3683555"/>
            <a:ext cx="723900" cy="369332"/>
          </a:xfrm>
          <a:prstGeom prst="rect">
            <a:avLst/>
          </a:prstGeom>
          <a:noFill/>
        </p:spPr>
        <p:txBody>
          <a:bodyPr wrap="square" rtlCol="0">
            <a:spAutoFit/>
          </a:bodyPr>
          <a:lstStyle/>
          <a:p>
            <a:r>
              <a:rPr lang="en-US" dirty="0" smtClean="0"/>
              <a:t>54%</a:t>
            </a:r>
            <a:endParaRPr lang="en-US" dirty="0"/>
          </a:p>
        </p:txBody>
      </p:sp>
    </p:spTree>
    <p:extLst>
      <p:ext uri="{BB962C8B-B14F-4D97-AF65-F5344CB8AC3E}">
        <p14:creationId xmlns:p14="http://schemas.microsoft.com/office/powerpoint/2010/main" val="1736387458"/>
      </p:ext>
    </p:extLst>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438400" y="2057400"/>
            <a:ext cx="4800600" cy="1219200"/>
          </a:xfrm>
        </p:spPr>
        <p:txBody>
          <a:bodyPr/>
          <a:lstStyle>
            <a:lvl1pPr>
              <a:buClr>
                <a:schemeClr val="accent6"/>
              </a:buClr>
              <a:defRPr/>
            </a:lvl1pPr>
          </a:lstStyle>
          <a:p>
            <a:pPr eaLnBrk="1" hangingPunct="1">
              <a:buNone/>
            </a:pPr>
            <a:r>
              <a:rPr lang="en-US" dirty="0" smtClean="0">
                <a:solidFill>
                  <a:schemeClr val="bg1"/>
                </a:solidFill>
              </a:rPr>
              <a:t>Thank you!</a:t>
            </a:r>
          </a:p>
          <a:p>
            <a:pPr eaLnBrk="1" hangingPunct="1">
              <a:buFont typeface="Wingdings" pitchFamily="1" charset="2"/>
              <a:buNone/>
            </a:pPr>
            <a:endParaRPr lang="en-US" sz="3200" dirty="0" smtClean="0">
              <a:solidFill>
                <a:schemeClr val="bg1"/>
              </a:solidFill>
            </a:endParaRPr>
          </a:p>
        </p:txBody>
      </p:sp>
    </p:spTree>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JCTVC-D257">
  <a:themeElements>
    <a:clrScheme name="QCT 2009 Template">
      <a:dk1>
        <a:srgbClr val="000000"/>
      </a:dk1>
      <a:lt1>
        <a:srgbClr val="FFFFFF"/>
      </a:lt1>
      <a:dk2>
        <a:srgbClr val="636568"/>
      </a:dk2>
      <a:lt2>
        <a:srgbClr val="A8A9AC"/>
      </a:lt2>
      <a:accent1>
        <a:srgbClr val="5D6D93"/>
      </a:accent1>
      <a:accent2>
        <a:srgbClr val="911C1F"/>
      </a:accent2>
      <a:accent3>
        <a:srgbClr val="BFAC31"/>
      </a:accent3>
      <a:accent4>
        <a:srgbClr val="C45C04"/>
      </a:accent4>
      <a:accent5>
        <a:srgbClr val="5D8165"/>
      </a:accent5>
      <a:accent6>
        <a:srgbClr val="A8A9AC"/>
      </a:accent6>
      <a:hlink>
        <a:srgbClr val="636568"/>
      </a:hlink>
      <a:folHlink>
        <a:srgbClr val="4C5978"/>
      </a:folHlink>
    </a:clrScheme>
    <a:fontScheme name="QCT_PPT_Master2006_ConfProprietaryRev5.06">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cs typeface="Arial" charset="0"/>
          </a:defRPr>
        </a:defPPr>
      </a:lstStyle>
    </a:lnDef>
  </a:objectDefaults>
  <a:extraClrSchemeLst>
    <a:extraClrScheme>
      <a:clrScheme name="QCT_PPT_Master2006_ConfProprietaryRev5.06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QCT_PPT_Master2006_ConfProprietaryRev5.06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QCT_PPT_Master2006_ConfProprietaryRev5.06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QCT_PPT_Master2006_ConfProprietaryRev5.06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QCT_PPT_Master2006_ConfProprietaryRev5.06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QCT_PPT_Master2006_ConfProprietaryRev5.06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QCT_PPT_Master2006_ConfProprietaryRev5.06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QCT_PPT_Master2006_ConfProprietaryRev5.06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QCT_PPT_Master2006_ConfProprietaryRev5.06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QCT_PPT_Master2006_ConfProprietaryRev5.06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QCT_PPT_Master2006_ConfProprietaryRev5.06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QCT_PPT_Master2006_ConfProprietaryRev5.06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QCT_PPT_Master2006_ConfProprietaryRev5.06 13">
        <a:dk1>
          <a:srgbClr val="000000"/>
        </a:dk1>
        <a:lt1>
          <a:srgbClr val="FFFFFF"/>
        </a:lt1>
        <a:dk2>
          <a:srgbClr val="333333"/>
        </a:dk2>
        <a:lt2>
          <a:srgbClr val="4E677E"/>
        </a:lt2>
        <a:accent1>
          <a:srgbClr val="6685A2"/>
        </a:accent1>
        <a:accent2>
          <a:srgbClr val="7EA446"/>
        </a:accent2>
        <a:accent3>
          <a:srgbClr val="FFFFFF"/>
        </a:accent3>
        <a:accent4>
          <a:srgbClr val="000000"/>
        </a:accent4>
        <a:accent5>
          <a:srgbClr val="B8C2CE"/>
        </a:accent5>
        <a:accent6>
          <a:srgbClr val="72943F"/>
        </a:accent6>
        <a:hlink>
          <a:srgbClr val="B97C3F"/>
        </a:hlink>
        <a:folHlink>
          <a:srgbClr val="51692D"/>
        </a:folHlink>
      </a:clrScheme>
      <a:clrMap bg1="lt1" tx1="dk1" bg2="lt2" tx2="dk2" accent1="accent1" accent2="accent2" accent3="accent3" accent4="accent4" accent5="accent5" accent6="accent6" hlink="hlink" folHlink="folHlink"/>
    </a:extraClrScheme>
    <a:extraClrScheme>
      <a:clrScheme name="QCT_PPT_Master2006_ConfProprietaryRev5.06 14">
        <a:dk1>
          <a:srgbClr val="000000"/>
        </a:dk1>
        <a:lt1>
          <a:srgbClr val="FFFFFF"/>
        </a:lt1>
        <a:dk2>
          <a:srgbClr val="333333"/>
        </a:dk2>
        <a:lt2>
          <a:srgbClr val="B2B2B2"/>
        </a:lt2>
        <a:accent1>
          <a:srgbClr val="6685A2"/>
        </a:accent1>
        <a:accent2>
          <a:srgbClr val="7EA446"/>
        </a:accent2>
        <a:accent3>
          <a:srgbClr val="FFFFFF"/>
        </a:accent3>
        <a:accent4>
          <a:srgbClr val="000000"/>
        </a:accent4>
        <a:accent5>
          <a:srgbClr val="B8C2CE"/>
        </a:accent5>
        <a:accent6>
          <a:srgbClr val="72943F"/>
        </a:accent6>
        <a:hlink>
          <a:srgbClr val="B97C3F"/>
        </a:hlink>
        <a:folHlink>
          <a:srgbClr val="51692D"/>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JCTVC-D257</Template>
  <TotalTime>25137</TotalTime>
  <Words>192</Words>
  <Application>Microsoft Office PowerPoint</Application>
  <PresentationFormat>On-screen Show (4:3)</PresentationFormat>
  <Paragraphs>62</Paragraphs>
  <Slides>6</Slides>
  <Notes>2</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JCTVC-D257</vt:lpstr>
      <vt:lpstr>AHG7: Motion vector rounding for the worst case bandwidth reduction   Vadim Seregin, Xianglin Wang, Jianle Chen and Marta Karczewicz</vt:lpstr>
      <vt:lpstr>Introduction</vt:lpstr>
      <vt:lpstr>Motion vector rounding</vt:lpstr>
      <vt:lpstr>Motion vector rounding</vt:lpstr>
      <vt:lpstr>Bandwidth reduction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JCTVC-G323 Non-CE11: Diagonal sub-block scan for HE residual coding</dc:title>
  <dc:creator>Qualcomm User</dc:creator>
  <cp:lastModifiedBy>Vadim Seregin</cp:lastModifiedBy>
  <cp:revision>236</cp:revision>
  <cp:lastPrinted>2005-08-27T17:58:21Z</cp:lastPrinted>
  <dcterms:created xsi:type="dcterms:W3CDTF">2011-01-18T01:05:45Z</dcterms:created>
  <dcterms:modified xsi:type="dcterms:W3CDTF">2012-04-28T12:48:27Z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-1606569852</vt:i4>
  </property>
  <property fmtid="{D5CDD505-2E9C-101B-9397-08002B2CF9AE}" pid="3" name="_NewReviewCycle">
    <vt:lpwstr/>
  </property>
  <property fmtid="{D5CDD505-2E9C-101B-9397-08002B2CF9AE}" pid="4" name="_EmailSubject">
    <vt:lpwstr>Slides for H0429 abd 431</vt:lpwstr>
  </property>
  <property fmtid="{D5CDD505-2E9C-101B-9397-08002B2CF9AE}" pid="5" name="_AuthorEmail">
    <vt:lpwstr>cjianle@qualcomm.com</vt:lpwstr>
  </property>
  <property fmtid="{D5CDD505-2E9C-101B-9397-08002B2CF9AE}" pid="6" name="_AuthorEmailDisplayName">
    <vt:lpwstr>Chen, Jianle</vt:lpwstr>
  </property>
  <property fmtid="{D5CDD505-2E9C-101B-9397-08002B2CF9AE}" pid="7" name="_PreviousAdHocReviewCycleID">
    <vt:i4>-2039787293</vt:i4>
  </property>
</Properties>
</file>