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350" r:id="rId2"/>
    <p:sldId id="376" r:id="rId3"/>
    <p:sldId id="378" r:id="rId4"/>
    <p:sldId id="379" r:id="rId5"/>
    <p:sldId id="290" r:id="rId6"/>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08" autoAdjust="0"/>
    <p:restoredTop sz="97262" autoAdjust="0"/>
  </p:normalViewPr>
  <p:slideViewPr>
    <p:cSldViewPr snapToGrid="0">
      <p:cViewPr>
        <p:scale>
          <a:sx n="100" d="100"/>
          <a:sy n="100" d="100"/>
        </p:scale>
        <p:origin x="-1086" y="-72"/>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Preparation for the 8-th JCT-VC</a:t>
            </a:r>
            <a:r>
              <a:rPr lang="en-US" baseline="0" dirty="0" smtClean="0"/>
              <a:t> meeting</a:t>
            </a:r>
          </a:p>
          <a:p>
            <a:r>
              <a:rPr lang="en-US" baseline="0" dirty="0" smtClean="0"/>
              <a:t>Possible topics to look into (JS)</a:t>
            </a:r>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5</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762000" y="4094903"/>
            <a:ext cx="7489308" cy="1540334"/>
          </a:xfrm>
        </p:spPr>
        <p:txBody>
          <a:bodyPr/>
          <a:lstStyle/>
          <a:p>
            <a:pPr algn="ctr"/>
            <a:r>
              <a:rPr lang="en-US" b="1" dirty="0" smtClean="0"/>
              <a:t>I0350</a:t>
            </a:r>
            <a:r>
              <a:rPr lang="en-US" b="1" dirty="0"/>
              <a:t>: Splitting contexts for MVD coding</a:t>
            </a:r>
            <a:r>
              <a:rPr lang="en-US" b="1" dirty="0" smtClean="0"/>
              <a:t/>
            </a:r>
            <a:br>
              <a:rPr lang="en-US" b="1" dirty="0" smtClean="0"/>
            </a:br>
            <a:r>
              <a:rPr lang="en-US" b="1" dirty="0" smtClean="0"/>
              <a:t>	</a:t>
            </a:r>
            <a:br>
              <a:rPr lang="en-US" b="1" dirty="0" smtClean="0"/>
            </a:br>
            <a:r>
              <a:rPr lang="en-US" sz="1800" u="sng" dirty="0" smtClean="0"/>
              <a:t>Vadim Seregin</a:t>
            </a:r>
            <a:r>
              <a:rPr lang="en-US" sz="1800" dirty="0" smtClean="0"/>
              <a:t>, </a:t>
            </a:r>
            <a:r>
              <a:rPr lang="en-US" sz="1800" dirty="0" err="1" smtClean="0"/>
              <a:t>Jianle</a:t>
            </a:r>
            <a:r>
              <a:rPr lang="en-US" sz="1800" dirty="0" smtClean="0"/>
              <a:t> Chen, </a:t>
            </a:r>
            <a:r>
              <a:rPr lang="en-US" sz="1800" dirty="0" err="1" smtClean="0"/>
              <a:t>Xianglin</a:t>
            </a:r>
            <a:r>
              <a:rPr lang="en-US" sz="1800" dirty="0" smtClean="0"/>
              <a:t> Wang and </a:t>
            </a:r>
            <a:r>
              <a:rPr lang="en-US" sz="1800" dirty="0"/>
              <a:t>Marta </a:t>
            </a:r>
            <a:r>
              <a:rPr lang="en-US" sz="1800" dirty="0" smtClean="0"/>
              <a:t>Karczewicz</a:t>
            </a:r>
            <a:endParaRPr lang="en-US" sz="18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Background</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MVD </a:t>
            </a:r>
            <a:r>
              <a:rPr lang="en-US" dirty="0"/>
              <a:t>syntax </a:t>
            </a:r>
            <a:r>
              <a:rPr lang="en-US" dirty="0" smtClean="0"/>
              <a:t>coding in current HM</a:t>
            </a:r>
          </a:p>
          <a:p>
            <a:pPr lvl="1"/>
            <a:r>
              <a:rPr lang="en-US" dirty="0" smtClean="0"/>
              <a:t>MVD parsing is skipped for list L1 </a:t>
            </a:r>
            <a:r>
              <a:rPr lang="en-US" dirty="0"/>
              <a:t>if </a:t>
            </a:r>
            <a:r>
              <a:rPr lang="en-US" i="1" dirty="0" smtClean="0"/>
              <a:t>mvd_l1_zero_flag</a:t>
            </a:r>
            <a:r>
              <a:rPr lang="en-US" dirty="0" smtClean="0"/>
              <a:t> is </a:t>
            </a:r>
            <a:r>
              <a:rPr lang="en-US" dirty="0" smtClean="0"/>
              <a:t>enabled</a:t>
            </a:r>
          </a:p>
          <a:p>
            <a:pPr lvl="2"/>
            <a:r>
              <a:rPr lang="en-US" dirty="0" smtClean="0"/>
              <a:t>MVD is set to zero</a:t>
            </a:r>
            <a:endParaRPr lang="en-US" dirty="0" smtClean="0"/>
          </a:p>
          <a:p>
            <a:pPr lvl="1"/>
            <a:r>
              <a:rPr lang="en-US" dirty="0" smtClean="0"/>
              <a:t>For signaled </a:t>
            </a:r>
            <a:r>
              <a:rPr lang="en-US" dirty="0" smtClean="0"/>
              <a:t>MVD, context </a:t>
            </a:r>
            <a:r>
              <a:rPr lang="en-US" dirty="0"/>
              <a:t>models </a:t>
            </a:r>
            <a:r>
              <a:rPr lang="en-US" dirty="0" smtClean="0"/>
              <a:t>are shared </a:t>
            </a:r>
            <a:r>
              <a:rPr lang="en-US" dirty="0" smtClean="0"/>
              <a:t>among</a:t>
            </a:r>
            <a:endParaRPr lang="en-US" dirty="0" smtClean="0"/>
          </a:p>
          <a:p>
            <a:pPr lvl="2"/>
            <a:r>
              <a:rPr lang="en-US" dirty="0" smtClean="0"/>
              <a:t>lists </a:t>
            </a:r>
            <a:r>
              <a:rPr lang="en-US" dirty="0"/>
              <a:t>L0 </a:t>
            </a:r>
            <a:r>
              <a:rPr lang="en-US" dirty="0" smtClean="0"/>
              <a:t>and </a:t>
            </a:r>
            <a:r>
              <a:rPr lang="en-US" dirty="0"/>
              <a:t>L1 </a:t>
            </a:r>
            <a:endParaRPr lang="en-US" dirty="0" smtClean="0"/>
          </a:p>
          <a:p>
            <a:pPr lvl="2"/>
            <a:r>
              <a:rPr lang="en-US" dirty="0" err="1" smtClean="0"/>
              <a:t>Uni</a:t>
            </a:r>
            <a:r>
              <a:rPr lang="en-US" dirty="0" smtClean="0"/>
              <a:t>-predicted </a:t>
            </a:r>
            <a:r>
              <a:rPr lang="en-US" dirty="0"/>
              <a:t>PU </a:t>
            </a:r>
            <a:r>
              <a:rPr lang="en-US" dirty="0" smtClean="0"/>
              <a:t>and bi-predicted </a:t>
            </a:r>
            <a:r>
              <a:rPr lang="en-US" dirty="0" smtClean="0"/>
              <a:t>PU</a:t>
            </a:r>
            <a:endParaRPr lang="en-US" dirty="0" smtClean="0"/>
          </a:p>
          <a:p>
            <a:r>
              <a:rPr lang="en-US" dirty="0" smtClean="0"/>
              <a:t>Problem</a:t>
            </a:r>
          </a:p>
          <a:p>
            <a:pPr lvl="1"/>
            <a:r>
              <a:rPr lang="en-US" dirty="0" smtClean="0"/>
              <a:t>MVD parsing skip can not be applied to L0</a:t>
            </a:r>
            <a:endParaRPr lang="en-US" dirty="0"/>
          </a:p>
          <a:p>
            <a:pPr lvl="1"/>
            <a:r>
              <a:rPr lang="en-US" dirty="0" smtClean="0"/>
              <a:t>Adaptation only at slice level using </a:t>
            </a:r>
            <a:r>
              <a:rPr lang="en-US" i="1" dirty="0" smtClean="0"/>
              <a:t>mvd_l1_zero_flag</a:t>
            </a:r>
            <a:endParaRPr lang="en-US" dirty="0" smtClean="0"/>
          </a:p>
          <a:p>
            <a:pPr lvl="1"/>
            <a:r>
              <a:rPr lang="en-US" dirty="0"/>
              <a:t>MVD </a:t>
            </a:r>
            <a:r>
              <a:rPr lang="en-US" dirty="0" smtClean="0"/>
              <a:t>bins from </a:t>
            </a:r>
            <a:r>
              <a:rPr lang="en-US" dirty="0" smtClean="0"/>
              <a:t>different lists </a:t>
            </a:r>
            <a:r>
              <a:rPr lang="en-US" dirty="0" smtClean="0"/>
              <a:t>may </a:t>
            </a:r>
            <a:r>
              <a:rPr lang="en-US" dirty="0"/>
              <a:t>have </a:t>
            </a:r>
            <a:r>
              <a:rPr lang="en-US" dirty="0" smtClean="0"/>
              <a:t>different </a:t>
            </a:r>
            <a:r>
              <a:rPr lang="en-US" dirty="0"/>
              <a:t>statistical </a:t>
            </a:r>
            <a:r>
              <a:rPr lang="en-US" dirty="0" smtClean="0"/>
              <a:t>properties</a:t>
            </a:r>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70106728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Proposed method</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Separate </a:t>
            </a:r>
            <a:r>
              <a:rPr lang="en-US" dirty="0" smtClean="0"/>
              <a:t>the context model of L0 and L1 MVD of bi-predicted </a:t>
            </a:r>
            <a:r>
              <a:rPr lang="en-US" dirty="0" smtClean="0"/>
              <a:t>PU</a:t>
            </a:r>
          </a:p>
          <a:p>
            <a:pPr lvl="1"/>
            <a:r>
              <a:rPr lang="en-US" dirty="0"/>
              <a:t>O</a:t>
            </a:r>
            <a:r>
              <a:rPr lang="en-US" dirty="0" smtClean="0"/>
              <a:t>ne for </a:t>
            </a:r>
            <a:r>
              <a:rPr lang="en-US" dirty="0" err="1" smtClean="0"/>
              <a:t>uni</a:t>
            </a:r>
            <a:r>
              <a:rPr lang="en-US" dirty="0" smtClean="0"/>
              <a:t>, one for bi-L0 and one for bi-L1 (two contexts added)</a:t>
            </a:r>
            <a:endParaRPr lang="en-US" dirty="0" smtClean="0"/>
          </a:p>
          <a:p>
            <a:r>
              <a:rPr lang="en-US" dirty="0" smtClean="0"/>
              <a:t>Benefits</a:t>
            </a:r>
          </a:p>
          <a:p>
            <a:pPr lvl="1"/>
            <a:r>
              <a:rPr lang="en-US" dirty="0" smtClean="0"/>
              <a:t>No </a:t>
            </a:r>
            <a:r>
              <a:rPr lang="en-US" dirty="0" smtClean="0"/>
              <a:t>high level </a:t>
            </a:r>
            <a:r>
              <a:rPr lang="en-US" dirty="0" smtClean="0"/>
              <a:t>syntax needed</a:t>
            </a:r>
            <a:endParaRPr lang="en-US" dirty="0" smtClean="0"/>
          </a:p>
          <a:p>
            <a:pPr lvl="1"/>
            <a:r>
              <a:rPr lang="en-US" dirty="0" smtClean="0"/>
              <a:t>No change to </a:t>
            </a:r>
            <a:r>
              <a:rPr lang="en-US" dirty="0" smtClean="0"/>
              <a:t>MVD parsing</a:t>
            </a:r>
            <a:endParaRPr lang="en-US" dirty="0" smtClean="0"/>
          </a:p>
          <a:p>
            <a:pPr lvl="1"/>
            <a:r>
              <a:rPr lang="en-US" dirty="0"/>
              <a:t>Automatically accommodate </a:t>
            </a:r>
            <a:r>
              <a:rPr lang="en-US" dirty="0" smtClean="0"/>
              <a:t>different</a:t>
            </a:r>
            <a:r>
              <a:rPr lang="en-US" dirty="0" smtClean="0"/>
              <a:t> </a:t>
            </a:r>
            <a:r>
              <a:rPr lang="en-US" dirty="0" smtClean="0"/>
              <a:t>ME design at encoder </a:t>
            </a:r>
            <a:r>
              <a:rPr lang="en-US" dirty="0" smtClean="0"/>
              <a:t>side</a:t>
            </a:r>
            <a:r>
              <a:rPr lang="en-US" dirty="0" smtClean="0"/>
              <a:t> </a:t>
            </a:r>
            <a:endParaRPr lang="en-US" dirty="0"/>
          </a:p>
          <a:p>
            <a:pPr lvl="1"/>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Table 3"/>
          <p:cNvGraphicFramePr>
            <a:graphicFrameLocks noGrp="1"/>
          </p:cNvGraphicFramePr>
          <p:nvPr>
            <p:extLst>
              <p:ext uri="{D42A27DB-BD31-4B8C-83A1-F6EECF244321}">
                <p14:modId xmlns:p14="http://schemas.microsoft.com/office/powerpoint/2010/main" val="4024492290"/>
              </p:ext>
            </p:extLst>
          </p:nvPr>
        </p:nvGraphicFramePr>
        <p:xfrm>
          <a:off x="819150" y="3616641"/>
          <a:ext cx="6905625" cy="926783"/>
        </p:xfrm>
        <a:graphic>
          <a:graphicData uri="http://schemas.openxmlformats.org/drawingml/2006/table">
            <a:tbl>
              <a:tblPr firstRow="1" firstCol="1" bandRow="1"/>
              <a:tblGrid>
                <a:gridCol w="2226326"/>
                <a:gridCol w="1161935"/>
                <a:gridCol w="1226487"/>
                <a:gridCol w="1226487"/>
                <a:gridCol w="1064390"/>
              </a:tblGrid>
              <a:tr h="617855">
                <a:tc>
                  <a:txBody>
                    <a:bodyPr/>
                    <a:lstStyle/>
                    <a:p>
                      <a:pPr marL="0" marR="0" algn="just" hangingPunct="0">
                        <a:spcBef>
                          <a:spcPts val="680"/>
                        </a:spcBef>
                        <a:spcAft>
                          <a:spcPts val="0"/>
                        </a:spcAft>
                        <a:tabLst>
                          <a:tab pos="228600" algn="l"/>
                          <a:tab pos="457200" algn="l"/>
                          <a:tab pos="685800" algn="l"/>
                          <a:tab pos="914400" algn="l"/>
                        </a:tabLst>
                      </a:pPr>
                      <a:r>
                        <a:rPr lang="en-CA" sz="1800" dirty="0">
                          <a:effectLst/>
                          <a:latin typeface="Times New Roman"/>
                          <a:ea typeface="Calibri"/>
                        </a:rPr>
                        <a:t> </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RA-Main</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RA-HE10</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LB-Main</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LB-HE10</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928">
                <a:tc>
                  <a:txBody>
                    <a:bodyPr/>
                    <a:lstStyle/>
                    <a:p>
                      <a:pPr marL="0" marR="0" algn="just" hangingPunct="0">
                        <a:spcBef>
                          <a:spcPts val="680"/>
                        </a:spcBef>
                        <a:spcAft>
                          <a:spcPts val="0"/>
                        </a:spcAft>
                        <a:tabLst>
                          <a:tab pos="228600" algn="l"/>
                          <a:tab pos="457200" algn="l"/>
                          <a:tab pos="685800" algn="l"/>
                          <a:tab pos="914400" algn="l"/>
                        </a:tabLst>
                      </a:pPr>
                      <a:r>
                        <a:rPr lang="en-US" sz="1800" dirty="0" smtClean="0">
                          <a:effectLst/>
                          <a:latin typeface="Times New Roman"/>
                          <a:ea typeface="Times New Roman"/>
                        </a:rPr>
                        <a:t>Proposed method</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0.06</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0.06</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0.03</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0.00</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4275166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Proposed method with </a:t>
            </a:r>
            <a:r>
              <a:rPr lang="en-US" dirty="0" smtClean="0"/>
              <a:t>adaptation</a:t>
            </a:r>
            <a:endParaRPr lang="en-US" dirty="0"/>
          </a:p>
        </p:txBody>
      </p:sp>
      <p:sp>
        <p:nvSpPr>
          <p:cNvPr id="243714" name="Rectangle 2"/>
          <p:cNvSpPr>
            <a:spLocks noGrp="1" noChangeArrowheads="1"/>
          </p:cNvSpPr>
          <p:nvPr>
            <p:ph idx="1"/>
          </p:nvPr>
        </p:nvSpPr>
        <p:spPr>
          <a:xfrm>
            <a:off x="163512" y="904108"/>
            <a:ext cx="8821461" cy="5314950"/>
          </a:xfrm>
        </p:spPr>
        <p:txBody>
          <a:bodyPr/>
          <a:lstStyle/>
          <a:p>
            <a:pPr marL="0" indent="0">
              <a:buNone/>
            </a:pPr>
            <a:endParaRPr lang="en-US" dirty="0" smtClean="0"/>
          </a:p>
          <a:p>
            <a:r>
              <a:rPr lang="en-US" dirty="0" smtClean="0"/>
              <a:t>CU </a:t>
            </a:r>
            <a:r>
              <a:rPr lang="en-US" dirty="0" smtClean="0"/>
              <a:t>based </a:t>
            </a:r>
            <a:r>
              <a:rPr lang="en-US" dirty="0" smtClean="0"/>
              <a:t>adaptive selection </a:t>
            </a:r>
            <a:r>
              <a:rPr lang="en-US" dirty="0" smtClean="0"/>
              <a:t>between zero and non-zero MVD for list L1</a:t>
            </a:r>
          </a:p>
          <a:p>
            <a:pPr lvl="1"/>
            <a:endParaRPr lang="en-US" dirty="0" smtClean="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Table 3"/>
          <p:cNvGraphicFramePr>
            <a:graphicFrameLocks noGrp="1"/>
          </p:cNvGraphicFramePr>
          <p:nvPr>
            <p:extLst>
              <p:ext uri="{D42A27DB-BD31-4B8C-83A1-F6EECF244321}">
                <p14:modId xmlns:p14="http://schemas.microsoft.com/office/powerpoint/2010/main" val="3770117196"/>
              </p:ext>
            </p:extLst>
          </p:nvPr>
        </p:nvGraphicFramePr>
        <p:xfrm>
          <a:off x="542926" y="2083116"/>
          <a:ext cx="7781924" cy="1715135"/>
        </p:xfrm>
        <a:graphic>
          <a:graphicData uri="http://schemas.openxmlformats.org/drawingml/2006/table">
            <a:tbl>
              <a:tblPr firstRow="1" firstCol="1" bandRow="1"/>
              <a:tblGrid>
                <a:gridCol w="2508839"/>
                <a:gridCol w="1309380"/>
                <a:gridCol w="1382124"/>
                <a:gridCol w="1382124"/>
                <a:gridCol w="1199457"/>
              </a:tblGrid>
              <a:tr h="617855">
                <a:tc>
                  <a:txBody>
                    <a:bodyPr/>
                    <a:lstStyle/>
                    <a:p>
                      <a:pPr marL="0" marR="0" algn="just" hangingPunct="0">
                        <a:spcBef>
                          <a:spcPts val="680"/>
                        </a:spcBef>
                        <a:spcAft>
                          <a:spcPts val="0"/>
                        </a:spcAft>
                        <a:tabLst>
                          <a:tab pos="228600" algn="l"/>
                          <a:tab pos="457200" algn="l"/>
                          <a:tab pos="685800" algn="l"/>
                          <a:tab pos="914400" algn="l"/>
                        </a:tabLst>
                      </a:pPr>
                      <a:r>
                        <a:rPr lang="en-CA" sz="1800" dirty="0">
                          <a:effectLst/>
                          <a:latin typeface="Times New Roman"/>
                          <a:ea typeface="Calibri"/>
                        </a:rPr>
                        <a:t> </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a:effectLst/>
                          <a:latin typeface="Times New Roman"/>
                          <a:ea typeface="Calibri"/>
                        </a:rPr>
                        <a:t>RA-Main</a:t>
                      </a:r>
                      <a:endParaRPr lang="en-US" sz="18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RA-HE10</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LB-Main</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a:effectLst/>
                          <a:latin typeface="Times New Roman"/>
                          <a:ea typeface="Calibri"/>
                        </a:rPr>
                        <a:t>LB-HE10</a:t>
                      </a:r>
                      <a:endParaRPr lang="en-US" sz="18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928">
                <a:tc>
                  <a:txBody>
                    <a:bodyPr/>
                    <a:lstStyle/>
                    <a:p>
                      <a:pPr marL="0" marR="0" algn="just" hangingPunct="0">
                        <a:spcBef>
                          <a:spcPts val="680"/>
                        </a:spcBef>
                        <a:spcAft>
                          <a:spcPts val="0"/>
                        </a:spcAft>
                        <a:tabLst>
                          <a:tab pos="228600" algn="l"/>
                          <a:tab pos="457200" algn="l"/>
                          <a:tab pos="685800" algn="l"/>
                          <a:tab pos="914400" algn="l"/>
                        </a:tabLst>
                      </a:pPr>
                      <a:r>
                        <a:rPr lang="en-US" sz="1800" dirty="0" smtClean="0">
                          <a:effectLst/>
                          <a:latin typeface="Times New Roman"/>
                          <a:ea typeface="Times New Roman"/>
                        </a:rPr>
                        <a:t>Zero/Non-zero L1 MVD with </a:t>
                      </a:r>
                      <a:r>
                        <a:rPr lang="en-US" sz="1800" dirty="0" smtClean="0">
                          <a:effectLst/>
                          <a:latin typeface="Times New Roman"/>
                          <a:ea typeface="Times New Roman"/>
                        </a:rPr>
                        <a:t>separate </a:t>
                      </a:r>
                      <a:r>
                        <a:rPr lang="en-US" sz="1800" dirty="0" smtClean="0">
                          <a:effectLst/>
                          <a:latin typeface="Times New Roman"/>
                          <a:ea typeface="Times New Roman"/>
                        </a:rPr>
                        <a:t>contexts</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-0.06</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-0.05</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-0.29</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-0.28</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928">
                <a:tc>
                  <a:txBody>
                    <a:bodyPr/>
                    <a:lstStyle/>
                    <a:p>
                      <a:pPr marL="0" marR="0" indent="0" algn="just" defTabSz="914400" rtl="0" eaLnBrk="1" fontAlgn="auto" latinLnBrk="0" hangingPunct="0">
                        <a:lnSpc>
                          <a:spcPct val="100000"/>
                        </a:lnSpc>
                        <a:spcBef>
                          <a:spcPts val="680"/>
                        </a:spcBef>
                        <a:spcAft>
                          <a:spcPts val="0"/>
                        </a:spcAft>
                        <a:buClrTx/>
                        <a:buSzTx/>
                        <a:buFontTx/>
                        <a:buNone/>
                        <a:tabLst>
                          <a:tab pos="228600" algn="l"/>
                          <a:tab pos="457200" algn="l"/>
                          <a:tab pos="685800" algn="l"/>
                          <a:tab pos="914400" algn="l"/>
                        </a:tabLst>
                        <a:defRPr/>
                      </a:pPr>
                      <a:r>
                        <a:rPr lang="en-US" sz="1800" dirty="0" smtClean="0">
                          <a:effectLst/>
                          <a:latin typeface="Times New Roman"/>
                          <a:ea typeface="Times New Roman"/>
                        </a:rPr>
                        <a:t>Zero/Non-zero L1 MVD without </a:t>
                      </a:r>
                      <a:r>
                        <a:rPr lang="en-US" sz="1800" dirty="0" smtClean="0">
                          <a:effectLst/>
                          <a:latin typeface="Times New Roman"/>
                          <a:ea typeface="Times New Roman"/>
                        </a:rPr>
                        <a:t>separate </a:t>
                      </a:r>
                      <a:r>
                        <a:rPr lang="en-US" sz="1800" dirty="0" smtClean="0">
                          <a:effectLst/>
                          <a:latin typeface="Times New Roman"/>
                          <a:ea typeface="Times New Roman"/>
                        </a:rPr>
                        <a:t>contexts</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-0.06</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-0.04</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0.04</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hangingPunct="0">
                        <a:spcBef>
                          <a:spcPts val="680"/>
                        </a:spcBef>
                        <a:spcAft>
                          <a:spcPts val="0"/>
                        </a:spcAft>
                        <a:tabLst>
                          <a:tab pos="228600" algn="l"/>
                          <a:tab pos="457200" algn="l"/>
                          <a:tab pos="685800" algn="l"/>
                          <a:tab pos="914400" algn="l"/>
                        </a:tabLst>
                      </a:pPr>
                      <a:r>
                        <a:rPr lang="en-CA" sz="1800" dirty="0" smtClean="0">
                          <a:effectLst/>
                          <a:latin typeface="Times New Roman"/>
                          <a:ea typeface="Calibri"/>
                        </a:rPr>
                        <a:t>0.08</a:t>
                      </a:r>
                      <a:endParaRPr lang="en-US" sz="1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8004183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24765</TotalTime>
  <Words>199</Words>
  <Application>Microsoft Office PowerPoint</Application>
  <PresentationFormat>On-screen Show (4:3)</PresentationFormat>
  <Paragraphs>58</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JCTVC-D257</vt:lpstr>
      <vt:lpstr>I0350: Splitting contexts for MVD coding   Vadim Seregin, Jianle Chen, Xianglin Wang and Marta Karczewicz</vt:lpstr>
      <vt:lpstr>Background</vt:lpstr>
      <vt:lpstr>Proposed method</vt:lpstr>
      <vt:lpstr>Proposed method with adaptation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Vadim Seregin</cp:lastModifiedBy>
  <cp:revision>207</cp:revision>
  <cp:lastPrinted>2005-08-27T17:58:21Z</cp:lastPrinted>
  <dcterms:created xsi:type="dcterms:W3CDTF">2011-01-18T01:05:45Z</dcterms:created>
  <dcterms:modified xsi:type="dcterms:W3CDTF">2012-04-26T04:58:12Z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-1606569852</vt:i4>
  </property>
  <property fmtid="{D5CDD505-2E9C-101B-9397-08002B2CF9AE}" pid="3" name="_NewReviewCycle">
    <vt:lpwstr/>
  </property>
  <property fmtid="{D5CDD505-2E9C-101B-9397-08002B2CF9AE}" pid="4" name="_EmailSubject">
    <vt:lpwstr>Slides for H0429 abd 431</vt:lpwstr>
  </property>
  <property fmtid="{D5CDD505-2E9C-101B-9397-08002B2CF9AE}" pid="5" name="_AuthorEmail">
    <vt:lpwstr>cjianle@qualcomm.com</vt:lpwstr>
  </property>
  <property fmtid="{D5CDD505-2E9C-101B-9397-08002B2CF9AE}" pid="6" name="_AuthorEmailDisplayName">
    <vt:lpwstr>Chen, Jianle</vt:lpwstr>
  </property>
  <property fmtid="{D5CDD505-2E9C-101B-9397-08002B2CF9AE}" pid="7" name="_PreviousAdHocReviewCycleID">
    <vt:i4>-2039787293</vt:i4>
  </property>
</Properties>
</file>