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0"/>
  </p:notesMasterIdLst>
  <p:handoutMasterIdLst>
    <p:handoutMasterId r:id="rId11"/>
  </p:handoutMasterIdLst>
  <p:sldIdLst>
    <p:sldId id="350" r:id="rId2"/>
    <p:sldId id="352" r:id="rId3"/>
    <p:sldId id="395" r:id="rId4"/>
    <p:sldId id="392" r:id="rId5"/>
    <p:sldId id="290" r:id="rId6"/>
    <p:sldId id="387" r:id="rId7"/>
    <p:sldId id="388" r:id="rId8"/>
    <p:sldId id="389" r:id="rId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p:scale>
          <a:sx n="81" d="100"/>
          <a:sy n="81" d="100"/>
        </p:scale>
        <p:origin x="-1638" y="-28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1580423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2347299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5</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a:t>Proposed Fix on CBFY Inference at Minimum TU Size </a:t>
            </a:r>
            <a:r>
              <a:rPr lang="en-US" b="1" dirty="0" smtClean="0"/>
              <a:t>(JCTVC-I0334)</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CBFY inference in HM6 for inter coding</a:t>
            </a:r>
          </a:p>
          <a:p>
            <a:pPr marL="460375" lvl="1" indent="-173038" eaLnBrk="1" hangingPunct="1">
              <a:lnSpc>
                <a:spcPct val="95000"/>
              </a:lnSpc>
              <a:spcBef>
                <a:spcPct val="35000"/>
              </a:spcBef>
              <a:buClr>
                <a:srgbClr val="C00000"/>
              </a:buClr>
              <a:buFont typeface="Wingdings" pitchFamily="2" charset="2"/>
              <a:buChar char="§"/>
            </a:pPr>
            <a:r>
              <a:rPr lang="en-US" kern="0" dirty="0"/>
              <a:t>CBFY3 </a:t>
            </a:r>
            <a:r>
              <a:rPr lang="en-US" kern="0" dirty="0" smtClean="0"/>
              <a:t>is inferred to be 1 when </a:t>
            </a:r>
          </a:p>
          <a:p>
            <a:pPr marL="917575" lvl="2"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CBFU =CBFV =0 and CBFY0=CBFY1=CBFY2=0</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The inference does not cover all cases at </a:t>
            </a:r>
            <a:r>
              <a:rPr lang="en-US" kern="0" dirty="0" err="1" smtClean="0">
                <a:latin typeface="+mn-lt"/>
                <a:cs typeface="+mn-cs"/>
              </a:rPr>
              <a:t>MinTUSize</a:t>
            </a:r>
            <a:endParaRPr lang="en-US" kern="0" dirty="0" smtClean="0">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000" b="0" i="0" u="none" strike="noStrike" kern="0" cap="none" spc="0" normalizeH="0" baseline="0" noProof="0" dirty="0" smtClean="0">
                <a:ln>
                  <a:noFill/>
                </a:ln>
                <a:effectLst/>
                <a:uLnTx/>
                <a:uFillTx/>
                <a:latin typeface="+mn-lt"/>
                <a:cs typeface="+mn-cs"/>
              </a:rPr>
              <a:t>Proposed </a:t>
            </a:r>
            <a:r>
              <a:rPr kumimoji="0" lang="en-US" sz="2000" b="0" i="0" u="none" strike="noStrike" kern="0" cap="none" spc="0" normalizeH="0" noProof="0" dirty="0" smtClean="0">
                <a:ln>
                  <a:noFill/>
                </a:ln>
                <a:effectLst/>
                <a:uLnTx/>
                <a:uFillTx/>
                <a:latin typeface="+mn-lt"/>
                <a:cs typeface="+mn-cs"/>
              </a:rPr>
              <a:t>fix </a:t>
            </a:r>
            <a:r>
              <a:rPr kumimoji="0" lang="en-US" sz="2000" b="0" i="0" u="none" strike="noStrike" kern="0" cap="none" spc="0" normalizeH="0" noProof="0" dirty="0" smtClean="0">
                <a:ln>
                  <a:noFill/>
                </a:ln>
                <a:effectLst/>
                <a:uLnTx/>
                <a:uFillTx/>
                <a:latin typeface="+mn-lt"/>
                <a:cs typeface="+mn-cs"/>
              </a:rPr>
              <a:t>for CBFY inference at </a:t>
            </a:r>
            <a:r>
              <a:rPr kumimoji="0" lang="en-US" sz="2000" b="0" i="0" u="none" strike="noStrike" kern="0" cap="none" spc="0" normalizeH="0" noProof="0" dirty="0" err="1" smtClean="0">
                <a:ln>
                  <a:noFill/>
                </a:ln>
                <a:effectLst/>
                <a:uLnTx/>
                <a:uFillTx/>
                <a:latin typeface="+mn-lt"/>
                <a:cs typeface="+mn-cs"/>
              </a:rPr>
              <a:t>MinTUSize</a:t>
            </a:r>
            <a:endParaRPr kumimoji="0" lang="en-US" sz="2000"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Increase the consistency of CBFY inference</a:t>
            </a:r>
            <a:endParaRPr lang="en-US" sz="2000" kern="0" dirty="0">
              <a:latin typeface="+mn-lt"/>
              <a:cs typeface="+mn-cs"/>
            </a:endParaRPr>
          </a:p>
          <a:p>
            <a:pPr marL="460375" lvl="1" indent="-173038" eaLnBrk="1" hangingPunct="1">
              <a:lnSpc>
                <a:spcPct val="95000"/>
              </a:lnSpc>
              <a:spcBef>
                <a:spcPct val="35000"/>
              </a:spcBef>
              <a:buClr>
                <a:srgbClr val="C00000"/>
              </a:buClr>
              <a:buFont typeface="Wingdings" pitchFamily="2" charset="2"/>
              <a:buChar char="§"/>
            </a:pPr>
            <a:endParaRPr kumimoji="0" lang="en-US" sz="2000" b="0" i="0" u="none" strike="noStrike" kern="0" cap="none" spc="0" normalizeH="0" noProof="0" dirty="0" smtClean="0">
              <a:ln>
                <a:noFill/>
              </a:ln>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Fix</a:t>
            </a:r>
            <a:endParaRPr lang="en-US" dirty="0"/>
          </a:p>
        </p:txBody>
      </p:sp>
      <p:sp>
        <p:nvSpPr>
          <p:cNvPr id="3" name="Content Placeholder 2"/>
          <p:cNvSpPr>
            <a:spLocks noGrp="1"/>
          </p:cNvSpPr>
          <p:nvPr>
            <p:ph idx="1"/>
          </p:nvPr>
        </p:nvSpPr>
        <p:spPr/>
        <p:txBody>
          <a:bodyPr/>
          <a:lstStyle/>
          <a:p>
            <a:r>
              <a:rPr lang="en-US" dirty="0" smtClean="0"/>
              <a:t>We </a:t>
            </a:r>
            <a:r>
              <a:rPr lang="en-US" dirty="0" smtClean="0"/>
              <a:t>use </a:t>
            </a:r>
            <a:r>
              <a:rPr lang="en-US" dirty="0" err="1" smtClean="0"/>
              <a:t>MinTUSize</a:t>
            </a:r>
            <a:r>
              <a:rPr lang="en-US" dirty="0" smtClean="0"/>
              <a:t> </a:t>
            </a:r>
            <a:r>
              <a:rPr lang="en-US" dirty="0" smtClean="0"/>
              <a:t>= </a:t>
            </a:r>
            <a:r>
              <a:rPr lang="en-US" dirty="0" smtClean="0"/>
              <a:t>4x4 as example</a:t>
            </a:r>
            <a:endParaRPr lang="en-US" dirty="0" smtClean="0"/>
          </a:p>
          <a:p>
            <a:r>
              <a:rPr lang="en-US" dirty="0" smtClean="0"/>
              <a:t>If a unit (e.g., 8x8) is further split into </a:t>
            </a:r>
            <a:r>
              <a:rPr lang="en-US" dirty="0" smtClean="0"/>
              <a:t>units of </a:t>
            </a:r>
            <a:r>
              <a:rPr lang="en-US" dirty="0" err="1" smtClean="0"/>
              <a:t>MinTUSize</a:t>
            </a:r>
            <a:r>
              <a:rPr lang="en-US" dirty="0" smtClean="0"/>
              <a:t>, </a:t>
            </a:r>
          </a:p>
          <a:p>
            <a:pPr lvl="1"/>
            <a:r>
              <a:rPr lang="en-US" dirty="0" smtClean="0"/>
              <a:t>Split can only be performed to Y since </a:t>
            </a:r>
            <a:r>
              <a:rPr lang="en-US" dirty="0" smtClean="0"/>
              <a:t>both U </a:t>
            </a:r>
            <a:r>
              <a:rPr lang="en-US" dirty="0" smtClean="0"/>
              <a:t>and V already reach </a:t>
            </a:r>
            <a:r>
              <a:rPr lang="en-US" dirty="0" err="1" smtClean="0"/>
              <a:t>MinTUSize</a:t>
            </a:r>
            <a:endParaRPr lang="en-US" dirty="0" smtClean="0"/>
          </a:p>
          <a:p>
            <a:pPr lvl="1"/>
            <a:r>
              <a:rPr lang="en-US" dirty="0" smtClean="0"/>
              <a:t>There must be at least one non-zero Y coefficient</a:t>
            </a:r>
          </a:p>
          <a:p>
            <a:pPr lvl="2"/>
            <a:r>
              <a:rPr lang="en-US" dirty="0"/>
              <a:t>Y3 </a:t>
            </a:r>
            <a:r>
              <a:rPr lang="en-US" dirty="0" smtClean="0"/>
              <a:t> is referred to be 1 if Y0=Y1=Y2=0, </a:t>
            </a:r>
          </a:p>
          <a:p>
            <a:pPr marL="287337" lvl="1" indent="0">
              <a:buNone/>
            </a:pPr>
            <a:endParaRPr lang="en-US" dirty="0"/>
          </a:p>
        </p:txBody>
      </p:sp>
      <p:sp>
        <p:nvSpPr>
          <p:cNvPr id="4"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5" name="Group 17"/>
          <p:cNvGrpSpPr>
            <a:grpSpLocks/>
          </p:cNvGrpSpPr>
          <p:nvPr/>
        </p:nvGrpSpPr>
        <p:grpSpPr bwMode="auto">
          <a:xfrm>
            <a:off x="1664034" y="3192758"/>
            <a:ext cx="4987925" cy="1582738"/>
            <a:chOff x="0" y="0"/>
            <a:chExt cx="62452" cy="19812"/>
          </a:xfrm>
        </p:grpSpPr>
        <p:sp>
          <p:nvSpPr>
            <p:cNvPr id="6" name="Rectangle 2"/>
            <p:cNvSpPr>
              <a:spLocks noChangeArrowheads="1"/>
            </p:cNvSpPr>
            <p:nvPr/>
          </p:nvSpPr>
          <p:spPr bwMode="auto">
            <a:xfrm>
              <a:off x="7239" y="0"/>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17145" y="0"/>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4"/>
            <p:cNvSpPr>
              <a:spLocks noChangeArrowheads="1"/>
            </p:cNvSpPr>
            <p:nvPr/>
          </p:nvSpPr>
          <p:spPr bwMode="auto">
            <a:xfrm>
              <a:off x="7239" y="9906"/>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5"/>
            <p:cNvSpPr>
              <a:spLocks noChangeArrowheads="1"/>
            </p:cNvSpPr>
            <p:nvPr/>
          </p:nvSpPr>
          <p:spPr bwMode="auto">
            <a:xfrm>
              <a:off x="17145" y="9906"/>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6"/>
            <p:cNvSpPr>
              <a:spLocks noChangeArrowheads="1"/>
            </p:cNvSpPr>
            <p:nvPr/>
          </p:nvSpPr>
          <p:spPr bwMode="auto">
            <a:xfrm>
              <a:off x="38068" y="251"/>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7"/>
            <p:cNvSpPr>
              <a:spLocks noChangeArrowheads="1"/>
            </p:cNvSpPr>
            <p:nvPr/>
          </p:nvSpPr>
          <p:spPr bwMode="auto">
            <a:xfrm>
              <a:off x="52546" y="362"/>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Left Brace 8"/>
            <p:cNvSpPr>
              <a:spLocks/>
            </p:cNvSpPr>
            <p:nvPr/>
          </p:nvSpPr>
          <p:spPr bwMode="auto">
            <a:xfrm>
              <a:off x="3016" y="0"/>
              <a:ext cx="3048" cy="19812"/>
            </a:xfrm>
            <a:prstGeom prst="leftBrace">
              <a:avLst>
                <a:gd name="adj1" fmla="val 8336"/>
                <a:gd name="adj2" fmla="val 50000"/>
              </a:avLst>
            </a:prstGeom>
            <a:noFill/>
            <a:ln w="9525">
              <a:solidFill>
                <a:srgbClr val="4A7EBB"/>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Box 2"/>
            <p:cNvSpPr txBox="1">
              <a:spLocks noChangeArrowheads="1"/>
            </p:cNvSpPr>
            <p:nvPr/>
          </p:nvSpPr>
          <p:spPr bwMode="auto">
            <a:xfrm>
              <a:off x="0" y="8061"/>
              <a:ext cx="3744" cy="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SimSun" pitchFamily="2" charset="-122"/>
                  <a:cs typeface="Calibri" pitchFamily="34"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Box 9"/>
            <p:cNvSpPr txBox="1">
              <a:spLocks noChangeArrowheads="1"/>
            </p:cNvSpPr>
            <p:nvPr/>
          </p:nvSpPr>
          <p:spPr bwMode="auto">
            <a:xfrm>
              <a:off x="9221" y="2035"/>
              <a:ext cx="7417"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SimSun" pitchFamily="2" charset="-122"/>
                  <a:cs typeface="Calibri" pitchFamily="34" charset="0"/>
                </a:rPr>
                <a:t>Y0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TextBox 10"/>
            <p:cNvSpPr txBox="1">
              <a:spLocks noChangeArrowheads="1"/>
            </p:cNvSpPr>
            <p:nvPr/>
          </p:nvSpPr>
          <p:spPr bwMode="auto">
            <a:xfrm>
              <a:off x="19134" y="2035"/>
              <a:ext cx="7418"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SimSun" pitchFamily="2" charset="-122"/>
                  <a:cs typeface="Calibri" pitchFamily="34" charset="0"/>
                </a:rPr>
                <a:t>Y1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TextBox 11"/>
            <p:cNvSpPr txBox="1">
              <a:spLocks noChangeArrowheads="1"/>
            </p:cNvSpPr>
            <p:nvPr/>
          </p:nvSpPr>
          <p:spPr bwMode="auto">
            <a:xfrm>
              <a:off x="9221" y="11941"/>
              <a:ext cx="7417"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rgbClr val="000000"/>
                  </a:solidFill>
                  <a:effectLst/>
                  <a:latin typeface="Calibri" pitchFamily="34" charset="0"/>
                  <a:ea typeface="SimSun" pitchFamily="2" charset="-122"/>
                  <a:cs typeface="Calibri" pitchFamily="34" charset="0"/>
                </a:rPr>
                <a:t>Y2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TextBox 12"/>
            <p:cNvSpPr txBox="1">
              <a:spLocks noChangeArrowheads="1"/>
            </p:cNvSpPr>
            <p:nvPr/>
          </p:nvSpPr>
          <p:spPr bwMode="auto">
            <a:xfrm>
              <a:off x="19548" y="11949"/>
              <a:ext cx="7417"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SimSun" pitchFamily="2" charset="-122"/>
                  <a:cs typeface="Calibri" pitchFamily="34" charset="0"/>
                </a:rPr>
                <a:t>Y3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TextBox 13"/>
            <p:cNvSpPr txBox="1">
              <a:spLocks noChangeArrowheads="1"/>
            </p:cNvSpPr>
            <p:nvPr/>
          </p:nvSpPr>
          <p:spPr bwMode="auto">
            <a:xfrm>
              <a:off x="40289" y="2281"/>
              <a:ext cx="5628" cy="7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rgbClr val="000000"/>
                  </a:solidFill>
                  <a:effectLst/>
                  <a:latin typeface="Calibri" pitchFamily="34" charset="0"/>
                  <a:ea typeface="SimSun" pitchFamily="2" charset="-122"/>
                  <a:cs typeface="Calibri" pitchFamily="34" charset="0"/>
                </a:rPr>
                <a:t>U</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TextBox 14"/>
            <p:cNvSpPr txBox="1">
              <a:spLocks noChangeArrowheads="1"/>
            </p:cNvSpPr>
            <p:nvPr/>
          </p:nvSpPr>
          <p:spPr bwMode="auto">
            <a:xfrm>
              <a:off x="55250" y="2591"/>
              <a:ext cx="5151" cy="7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rgbClr val="000000"/>
                  </a:solidFill>
                  <a:effectLst/>
                  <a:latin typeface="Calibri" pitchFamily="34" charset="0"/>
                  <a:ea typeface="SimSun" pitchFamily="2" charset="-122"/>
                  <a:cs typeface="Calibri" pitchFamily="34" charset="0"/>
                </a:rPr>
                <a:t>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Left Brace 16"/>
            <p:cNvSpPr>
              <a:spLocks/>
            </p:cNvSpPr>
            <p:nvPr/>
          </p:nvSpPr>
          <p:spPr bwMode="auto">
            <a:xfrm>
              <a:off x="35020" y="251"/>
              <a:ext cx="1524" cy="9655"/>
            </a:xfrm>
            <a:prstGeom prst="leftBrace">
              <a:avLst>
                <a:gd name="adj1" fmla="val 8330"/>
                <a:gd name="adj2" fmla="val 50000"/>
              </a:avLst>
            </a:prstGeom>
            <a:noFill/>
            <a:ln w="9525">
              <a:solidFill>
                <a:srgbClr val="4A7EBB"/>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TextBox 16"/>
            <p:cNvSpPr txBox="1">
              <a:spLocks noChangeArrowheads="1"/>
            </p:cNvSpPr>
            <p:nvPr/>
          </p:nvSpPr>
          <p:spPr bwMode="auto">
            <a:xfrm>
              <a:off x="32005" y="3259"/>
              <a:ext cx="3744" cy="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SimSun" pitchFamily="2" charset="-122"/>
                  <a:cs typeface="Calibri"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1740688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a:t>
            </a:r>
            <a:endParaRPr lang="en-US" dirty="0"/>
          </a:p>
        </p:txBody>
      </p:sp>
      <p:sp>
        <p:nvSpPr>
          <p:cNvPr id="7" name="TextBox 6"/>
          <p:cNvSpPr txBox="1"/>
          <p:nvPr/>
        </p:nvSpPr>
        <p:spPr>
          <a:xfrm>
            <a:off x="1323190" y="5420231"/>
            <a:ext cx="6122189" cy="369332"/>
          </a:xfrm>
          <a:prstGeom prst="rect">
            <a:avLst/>
          </a:prstGeom>
          <a:noFill/>
        </p:spPr>
        <p:txBody>
          <a:bodyPr wrap="none" rtlCol="0">
            <a:spAutoFit/>
          </a:bodyPr>
          <a:lstStyle/>
          <a:p>
            <a:r>
              <a:rPr lang="en-US" dirty="0" smtClean="0"/>
              <a:t>No change in encoding time or decoding time is observed.</a:t>
            </a:r>
            <a:endParaRPr lang="en-US" dirty="0"/>
          </a:p>
        </p:txBody>
      </p:sp>
      <p:sp>
        <p:nvSpPr>
          <p:cNvPr id="5" name="TextBox 4"/>
          <p:cNvSpPr txBox="1"/>
          <p:nvPr/>
        </p:nvSpPr>
        <p:spPr>
          <a:xfrm>
            <a:off x="741871" y="957532"/>
            <a:ext cx="5827301" cy="923330"/>
          </a:xfrm>
          <a:prstGeom prst="rect">
            <a:avLst/>
          </a:prstGeom>
          <a:noFill/>
        </p:spPr>
        <p:txBody>
          <a:bodyPr wrap="none" rtlCol="0">
            <a:spAutoFit/>
          </a:bodyPr>
          <a:lstStyle/>
          <a:p>
            <a:r>
              <a:rPr lang="en-US" dirty="0" smtClean="0"/>
              <a:t>Common test condition.</a:t>
            </a:r>
          </a:p>
          <a:p>
            <a:r>
              <a:rPr lang="en-US" dirty="0" smtClean="0"/>
              <a:t>Results averaged over all sequences including Class F.</a:t>
            </a:r>
          </a:p>
          <a:p>
            <a:r>
              <a:rPr lang="en-US" dirty="0" smtClean="0"/>
              <a:t>Cross-checked by </a:t>
            </a:r>
            <a:r>
              <a:rPr lang="en-US" dirty="0" smtClean="0"/>
              <a:t>Microsoft (JCTVC-I0516).</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92719158"/>
              </p:ext>
            </p:extLst>
          </p:nvPr>
        </p:nvGraphicFramePr>
        <p:xfrm>
          <a:off x="1985621" y="2389276"/>
          <a:ext cx="4360812" cy="2382015"/>
        </p:xfrm>
        <a:graphic>
          <a:graphicData uri="http://schemas.openxmlformats.org/drawingml/2006/table">
            <a:tbl>
              <a:tblPr>
                <a:tableStyleId>{5C22544A-7EE6-4342-B048-85BDC9FD1C3A}</a:tableStyleId>
              </a:tblPr>
              <a:tblGrid>
                <a:gridCol w="726802"/>
                <a:gridCol w="726802"/>
                <a:gridCol w="726802"/>
                <a:gridCol w="726802"/>
                <a:gridCol w="726802"/>
                <a:gridCol w="726802"/>
              </a:tblGrid>
              <a:tr h="268740">
                <a:tc gridSpan="3">
                  <a:txBody>
                    <a:bodyPr/>
                    <a:lstStyle/>
                    <a:p>
                      <a:pPr algn="ctr" rtl="0" fontAlgn="b"/>
                      <a:r>
                        <a:rPr lang="en-US" sz="1200" u="none" strike="noStrike" dirty="0">
                          <a:effectLst/>
                        </a:rPr>
                        <a:t>Random Access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Random Access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65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8740">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0.02%</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-0.02%</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874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B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65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8740">
                <a:tc>
                  <a:txBody>
                    <a:bodyPr/>
                    <a:lstStyle/>
                    <a:p>
                      <a:pPr algn="ctr" rtl="0" fontAlgn="b"/>
                      <a:r>
                        <a:rPr lang="en-US" sz="1200" u="none" strike="noStrike">
                          <a:effectLst/>
                        </a:rPr>
                        <a:t>-0.02%</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-0.24%</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-0.04%</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0.04%</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8740">
                <a:tc gridSpan="3">
                  <a:txBody>
                    <a:bodyPr/>
                    <a:lstStyle/>
                    <a:p>
                      <a:pPr algn="ctr" rtl="0" fontAlgn="b"/>
                      <a:r>
                        <a:rPr lang="en-US" sz="1200" u="none" strike="noStrike" dirty="0">
                          <a:effectLst/>
                        </a:rPr>
                        <a:t>Low delay P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P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65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8740">
                <a:tc>
                  <a:txBody>
                    <a:bodyPr/>
                    <a:lstStyle/>
                    <a:p>
                      <a:pPr algn="ctr" rtl="0" fontAlgn="b"/>
                      <a:r>
                        <a:rPr lang="en-US" sz="1200" u="none" strike="noStrike">
                          <a:effectLst/>
                        </a:rPr>
                        <a:t>0.00%</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-0.08%</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-0.21%</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0.36%</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dirty="0">
                          <a:effectLst/>
                        </a:rPr>
                        <a:t>0.11%</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(1)</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86417820"/>
              </p:ext>
            </p:extLst>
          </p:nvPr>
        </p:nvGraphicFramePr>
        <p:xfrm>
          <a:off x="1388854" y="2001330"/>
          <a:ext cx="6047115" cy="2926764"/>
        </p:xfrm>
        <a:graphic>
          <a:graphicData uri="http://schemas.openxmlformats.org/drawingml/2006/table">
            <a:tbl>
              <a:tblPr firstRow="1" firstCol="1" bandRow="1">
                <a:tableStyleId>{5C22544A-7EE6-4342-B048-85BDC9FD1C3A}</a:tableStyleId>
              </a:tblPr>
              <a:tblGrid>
                <a:gridCol w="1026273"/>
                <a:gridCol w="836807"/>
                <a:gridCol w="836807"/>
                <a:gridCol w="836807"/>
                <a:gridCol w="836807"/>
                <a:gridCol w="836807"/>
                <a:gridCol w="836807"/>
              </a:tblGrid>
              <a:tr h="215484">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0.10%</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-0.13%</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-0.02%</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99.64%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100.25%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98.45%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98.58%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(2)</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78122065"/>
              </p:ext>
            </p:extLst>
          </p:nvPr>
        </p:nvGraphicFramePr>
        <p:xfrm>
          <a:off x="1268082" y="1518255"/>
          <a:ext cx="6098877" cy="3079626"/>
        </p:xfrm>
        <a:graphic>
          <a:graphicData uri="http://schemas.openxmlformats.org/drawingml/2006/table">
            <a:tbl>
              <a:tblPr firstRow="1" firstCol="1" bandRow="1">
                <a:tableStyleId>{5C22544A-7EE6-4342-B048-85BDC9FD1C3A}</a:tableStyleId>
              </a:tblPr>
              <a:tblGrid>
                <a:gridCol w="1035057"/>
                <a:gridCol w="843970"/>
                <a:gridCol w="843970"/>
                <a:gridCol w="843970"/>
                <a:gridCol w="843970"/>
                <a:gridCol w="843970"/>
                <a:gridCol w="843970"/>
              </a:tblGrid>
              <a:tr h="219973">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19973">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0.13%</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-0.32%</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0.10%</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0.27%</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0.00%</a:t>
                      </a:r>
                      <a:endParaRPr lang="en-US" sz="1200">
                        <a:effectLst/>
                        <a:latin typeface="Times New Roman"/>
                        <a:ea typeface="SimSun"/>
                      </a:endParaRPr>
                    </a:p>
                  </a:txBody>
                  <a:tcPr marL="68580" marR="68580" marT="0" marB="0" anchor="b"/>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101.47%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99.30%</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100.55%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98.58%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results(3)</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29372793"/>
              </p:ext>
            </p:extLst>
          </p:nvPr>
        </p:nvGraphicFramePr>
        <p:xfrm>
          <a:off x="1354349" y="1725280"/>
          <a:ext cx="5597314" cy="3035575"/>
        </p:xfrm>
        <a:graphic>
          <a:graphicData uri="http://schemas.openxmlformats.org/drawingml/2006/table">
            <a:tbl>
              <a:tblPr firstRow="1" firstCol="1" bandRow="1">
                <a:tableStyleId>{5C22544A-7EE6-4342-B048-85BDC9FD1C3A}</a:tableStyleId>
              </a:tblPr>
              <a:tblGrid>
                <a:gridCol w="949936"/>
                <a:gridCol w="774563"/>
                <a:gridCol w="774563"/>
                <a:gridCol w="774563"/>
                <a:gridCol w="774563"/>
                <a:gridCol w="774563"/>
                <a:gridCol w="774563"/>
              </a:tblGrid>
              <a:tr h="226165">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-0.20%</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-0.18%</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-0.20%</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-0.09%</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1.26%</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0.11%</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0.19%</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99.42%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99.30%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101.99%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98.38%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1225</TotalTime>
  <Words>705</Words>
  <Application>Microsoft Office PowerPoint</Application>
  <PresentationFormat>On-screen Show (4:3)</PresentationFormat>
  <Paragraphs>283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JCTVC-C234-AIS</vt:lpstr>
      <vt:lpstr>Proposed Fix on CBFY Inference at Minimum TU Size (JCTVC-I0334)</vt:lpstr>
      <vt:lpstr>Introduction </vt:lpstr>
      <vt:lpstr>Proposed Fix</vt:lpstr>
      <vt:lpstr>Simulation results </vt:lpstr>
      <vt:lpstr>PowerPoint Presentation</vt:lpstr>
      <vt:lpstr>Detail results (1)</vt:lpstr>
      <vt:lpstr>Detail results (2)</vt:lpstr>
      <vt:lpstr>Detail results(3)</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136</cp:revision>
  <cp:lastPrinted>2005-08-27T17:58:21Z</cp:lastPrinted>
  <dcterms:created xsi:type="dcterms:W3CDTF">2010-10-01T23:19:22Z</dcterms:created>
  <dcterms:modified xsi:type="dcterms:W3CDTF">2012-04-27T07:22:36Z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