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8">
  <p:sldMasterIdLst>
    <p:sldMasterId id="2147483648" r:id="rId1"/>
  </p:sldMasterIdLst>
  <p:notesMasterIdLst>
    <p:notesMasterId r:id="rId11"/>
  </p:notesMasterIdLst>
  <p:handoutMasterIdLst>
    <p:handoutMasterId r:id="rId12"/>
  </p:handoutMasterIdLst>
  <p:sldIdLst>
    <p:sldId id="350" r:id="rId2"/>
    <p:sldId id="352" r:id="rId3"/>
    <p:sldId id="395" r:id="rId4"/>
    <p:sldId id="392" r:id="rId5"/>
    <p:sldId id="393" r:id="rId6"/>
    <p:sldId id="387" r:id="rId7"/>
    <p:sldId id="388" r:id="rId8"/>
    <p:sldId id="389" r:id="rId9"/>
    <p:sldId id="290" r:id="rId10"/>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13535"/>
    <a:srgbClr val="7592C3"/>
    <a:srgbClr val="97C067"/>
    <a:srgbClr val="A2A2A2"/>
    <a:srgbClr val="BC443A"/>
    <a:srgbClr val="3E3233"/>
    <a:srgbClr val="333333"/>
    <a:srgbClr val="7C7570"/>
    <a:srgbClr val="678D32"/>
    <a:srgbClr val="89B2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869" autoAdjust="0"/>
  </p:normalViewPr>
  <p:slideViewPr>
    <p:cSldViewPr snapToGrid="0">
      <p:cViewPr varScale="1">
        <p:scale>
          <a:sx n="110" d="100"/>
          <a:sy n="110" d="100"/>
        </p:scale>
        <p:origin x="-1008" y="-96"/>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dirty="0"/>
          </a:p>
        </p:txBody>
      </p:sp>
    </p:spTree>
    <p:extLst>
      <p:ext uri="{BB962C8B-B14F-4D97-AF65-F5344CB8AC3E}">
        <p14:creationId xmlns:p14="http://schemas.microsoft.com/office/powerpoint/2010/main" val="15804231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dirty="0"/>
          </a:p>
        </p:txBody>
      </p:sp>
    </p:spTree>
    <p:extLst>
      <p:ext uri="{BB962C8B-B14F-4D97-AF65-F5344CB8AC3E}">
        <p14:creationId xmlns:p14="http://schemas.microsoft.com/office/powerpoint/2010/main" val="323472993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9</a:t>
            </a:fld>
            <a:endParaRPr lang="en-US" dirty="0"/>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a:lvl1pPr>
          </a:lstStyle>
          <a:p>
            <a:pPr eaLnBrk="1" hangingPunct="1">
              <a:buFont typeface="Wingdings" pitchFamily="1" charset="2"/>
              <a:buNone/>
            </a:pPr>
            <a:r>
              <a:rPr lang="en-US" dirty="0" smtClean="0">
                <a:solidFill>
                  <a:schemeClr val="bg1"/>
                </a:solidFill>
              </a:rPr>
              <a:t>Text</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Simplified Intra Smoothing</a:t>
            </a:r>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3" r:id="rId4"/>
    <p:sldLayoutId id="2147483655" r:id="rId5"/>
    <p:sldLayoutId id="2147483656" r:id="rId6"/>
    <p:sldLayoutId id="2147483659"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1337094" y="3593195"/>
            <a:ext cx="7666208" cy="1470025"/>
          </a:xfrm>
        </p:spPr>
        <p:txBody>
          <a:bodyPr/>
          <a:lstStyle/>
          <a:p>
            <a:r>
              <a:rPr lang="en-US" b="1" dirty="0"/>
              <a:t>Proposed Fix on CBFY Inference at Minimum TU Size </a:t>
            </a:r>
            <a:r>
              <a:rPr lang="en-US" b="1" dirty="0" smtClean="0"/>
              <a:t>(JCTVC-I0334)</a:t>
            </a:r>
            <a:endParaRPr lang="en-US" dirty="0"/>
          </a:p>
        </p:txBody>
      </p:sp>
      <p:sp>
        <p:nvSpPr>
          <p:cNvPr id="20" name="Subtitle 19"/>
          <p:cNvSpPr>
            <a:spLocks noGrp="1"/>
          </p:cNvSpPr>
          <p:nvPr>
            <p:ph type="subTitle" idx="1"/>
          </p:nvPr>
        </p:nvSpPr>
        <p:spPr>
          <a:xfrm>
            <a:off x="2093485" y="5085081"/>
            <a:ext cx="6075730" cy="616472"/>
          </a:xfrm>
        </p:spPr>
        <p:txBody>
          <a:bodyPr/>
          <a:lstStyle/>
          <a:p>
            <a:pPr algn="r"/>
            <a:r>
              <a:rPr lang="en-US" dirty="0" smtClean="0"/>
              <a:t>Liwei Guo, </a:t>
            </a:r>
            <a:r>
              <a:rPr lang="en-US" dirty="0" smtClean="0"/>
              <a:t>Marta </a:t>
            </a:r>
            <a:r>
              <a:rPr lang="en-US" dirty="0" smtClean="0"/>
              <a:t>Karczewicz</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Introduction </a:t>
            </a:r>
            <a:endParaRPr lang="en-US" dirty="0"/>
          </a:p>
        </p:txBody>
      </p:sp>
      <p:sp>
        <p:nvSpPr>
          <p:cNvPr id="6" name="Rectangle 2"/>
          <p:cNvSpPr txBox="1">
            <a:spLocks noChangeArrowheads="1"/>
          </p:cNvSpPr>
          <p:nvPr/>
        </p:nvSpPr>
        <p:spPr bwMode="auto">
          <a:xfrm>
            <a:off x="163513" y="1069676"/>
            <a:ext cx="8712200" cy="514938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75" indent="-173038" eaLnBrk="1" hangingPunct="1">
              <a:lnSpc>
                <a:spcPct val="95000"/>
              </a:lnSpc>
              <a:spcBef>
                <a:spcPct val="35000"/>
              </a:spcBef>
              <a:buClr>
                <a:srgbClr val="C00000"/>
              </a:buClr>
              <a:buFont typeface="Wingdings" pitchFamily="2" charset="2"/>
              <a:buChar char="§"/>
            </a:pPr>
            <a:r>
              <a:rPr lang="en-US" sz="2000" kern="0" dirty="0" smtClean="0">
                <a:latin typeface="+mn-lt"/>
                <a:cs typeface="+mn-cs"/>
              </a:rPr>
              <a:t>CBFY inference in HM6 for inter coding</a:t>
            </a:r>
            <a:endParaRPr lang="en-US" sz="2000" kern="0" dirty="0" smtClean="0">
              <a:latin typeface="+mn-lt"/>
              <a:cs typeface="+mn-cs"/>
            </a:endParaRPr>
          </a:p>
          <a:p>
            <a:pPr marL="460375" lvl="1" indent="-173038" eaLnBrk="1" hangingPunct="1">
              <a:lnSpc>
                <a:spcPct val="95000"/>
              </a:lnSpc>
              <a:spcBef>
                <a:spcPct val="35000"/>
              </a:spcBef>
              <a:buClr>
                <a:srgbClr val="C00000"/>
              </a:buClr>
              <a:buFont typeface="Wingdings" pitchFamily="2" charset="2"/>
              <a:buChar char="§"/>
            </a:pPr>
            <a:r>
              <a:rPr lang="en-US" kern="0" dirty="0"/>
              <a:t>CBFY3 </a:t>
            </a:r>
            <a:r>
              <a:rPr lang="en-US" kern="0" dirty="0" smtClean="0"/>
              <a:t>is inferred to be 1 when </a:t>
            </a:r>
          </a:p>
          <a:p>
            <a:pPr marL="917575" lvl="2" indent="-173038" eaLnBrk="1" hangingPunct="1">
              <a:lnSpc>
                <a:spcPct val="95000"/>
              </a:lnSpc>
              <a:spcBef>
                <a:spcPct val="35000"/>
              </a:spcBef>
              <a:buClr>
                <a:srgbClr val="C00000"/>
              </a:buClr>
              <a:buFont typeface="Wingdings" pitchFamily="2" charset="2"/>
              <a:buChar char="§"/>
            </a:pPr>
            <a:r>
              <a:rPr lang="en-US" kern="0" dirty="0" smtClean="0">
                <a:latin typeface="+mn-lt"/>
                <a:cs typeface="+mn-cs"/>
              </a:rPr>
              <a:t>CBFU =CBFV =0 and CBFY0=CBFY1=CBFY2=0</a:t>
            </a:r>
          </a:p>
          <a:p>
            <a:pPr marL="460375" lvl="1" indent="-173038" eaLnBrk="1" hangingPunct="1">
              <a:lnSpc>
                <a:spcPct val="95000"/>
              </a:lnSpc>
              <a:spcBef>
                <a:spcPct val="35000"/>
              </a:spcBef>
              <a:buClr>
                <a:srgbClr val="C00000"/>
              </a:buClr>
              <a:buFont typeface="Wingdings" pitchFamily="2" charset="2"/>
              <a:buChar char="§"/>
            </a:pPr>
            <a:r>
              <a:rPr lang="en-US" kern="0" dirty="0" smtClean="0">
                <a:latin typeface="+mn-lt"/>
                <a:cs typeface="+mn-cs"/>
              </a:rPr>
              <a:t>The inference does not cover all cases at </a:t>
            </a:r>
            <a:r>
              <a:rPr lang="en-US" kern="0" dirty="0" err="1" smtClean="0">
                <a:latin typeface="+mn-lt"/>
                <a:cs typeface="+mn-cs"/>
              </a:rPr>
              <a:t>MinTUSize</a:t>
            </a:r>
            <a:endParaRPr lang="en-US" kern="0" dirty="0" smtClean="0">
              <a:latin typeface="+mn-lt"/>
              <a:cs typeface="+mn-cs"/>
            </a:endParaRPr>
          </a:p>
          <a:p>
            <a:pPr marL="3175" indent="-173038" eaLnBrk="1" hangingPunct="1">
              <a:lnSpc>
                <a:spcPct val="95000"/>
              </a:lnSpc>
              <a:spcBef>
                <a:spcPct val="35000"/>
              </a:spcBef>
              <a:buClr>
                <a:srgbClr val="C00000"/>
              </a:buClr>
              <a:buFont typeface="Wingdings" pitchFamily="2" charset="2"/>
              <a:buChar char="§"/>
            </a:pPr>
            <a:r>
              <a:rPr kumimoji="0" lang="en-US" sz="2000" b="0" i="0" u="none" strike="noStrike" kern="0" cap="none" spc="0" normalizeH="0" baseline="0" noProof="0" dirty="0" smtClean="0">
                <a:ln>
                  <a:noFill/>
                </a:ln>
                <a:effectLst/>
                <a:uLnTx/>
                <a:uFillTx/>
                <a:latin typeface="+mn-lt"/>
                <a:cs typeface="+mn-cs"/>
              </a:rPr>
              <a:t>Proposed </a:t>
            </a:r>
            <a:r>
              <a:rPr kumimoji="0" lang="en-US" sz="2000" b="0" i="0" u="none" strike="noStrike" kern="0" cap="none" spc="0" normalizeH="0" noProof="0" dirty="0" smtClean="0">
                <a:ln>
                  <a:noFill/>
                </a:ln>
                <a:effectLst/>
                <a:uLnTx/>
                <a:uFillTx/>
                <a:latin typeface="+mn-lt"/>
                <a:cs typeface="+mn-cs"/>
              </a:rPr>
              <a:t>fix for CBFY inference at </a:t>
            </a:r>
            <a:r>
              <a:rPr kumimoji="0" lang="en-US" sz="2000" b="0" i="0" u="none" strike="noStrike" kern="0" cap="none" spc="0" normalizeH="0" noProof="0" dirty="0" err="1" smtClean="0">
                <a:ln>
                  <a:noFill/>
                </a:ln>
                <a:effectLst/>
                <a:uLnTx/>
                <a:uFillTx/>
                <a:latin typeface="+mn-lt"/>
                <a:cs typeface="+mn-cs"/>
              </a:rPr>
              <a:t>MinTUSize</a:t>
            </a:r>
            <a:r>
              <a:rPr kumimoji="0" lang="en-US" sz="2000" b="0" i="0" u="none" strike="noStrike" kern="0" cap="none" spc="0" normalizeH="0" noProof="0" dirty="0" smtClean="0">
                <a:ln>
                  <a:noFill/>
                </a:ln>
                <a:effectLst/>
                <a:uLnTx/>
                <a:uFillTx/>
                <a:latin typeface="+mn-lt"/>
                <a:cs typeface="+mn-cs"/>
              </a:rPr>
              <a:t>:</a:t>
            </a:r>
            <a:endParaRPr kumimoji="0" lang="en-US" sz="2000" b="0" i="0" u="none" strike="noStrike" kern="0" cap="none" spc="0" normalizeH="0" noProof="0" dirty="0" smtClean="0">
              <a:ln>
                <a:noFill/>
              </a:ln>
              <a:effectLst/>
              <a:uLnTx/>
              <a:uFillTx/>
              <a:latin typeface="+mn-lt"/>
              <a:cs typeface="+mn-cs"/>
            </a:endParaRPr>
          </a:p>
          <a:p>
            <a:pPr marL="460375" lvl="1" indent="-173038" eaLnBrk="1" hangingPunct="1">
              <a:lnSpc>
                <a:spcPct val="95000"/>
              </a:lnSpc>
              <a:spcBef>
                <a:spcPct val="35000"/>
              </a:spcBef>
              <a:buClr>
                <a:schemeClr val="accent1"/>
              </a:buClr>
              <a:buFont typeface="Wingdings" pitchFamily="2" charset="2"/>
              <a:buChar char="§"/>
              <a:defRPr/>
            </a:pPr>
            <a:r>
              <a:rPr lang="en-US" kern="0" dirty="0" smtClean="0">
                <a:latin typeface="+mn-lt"/>
                <a:cs typeface="+mn-cs"/>
              </a:rPr>
              <a:t>Increased chance of CBFY inference</a:t>
            </a:r>
          </a:p>
          <a:p>
            <a:pPr marL="460375" lvl="1" indent="-173038" eaLnBrk="1" hangingPunct="1">
              <a:lnSpc>
                <a:spcPct val="95000"/>
              </a:lnSpc>
              <a:spcBef>
                <a:spcPct val="35000"/>
              </a:spcBef>
              <a:buClr>
                <a:schemeClr val="accent1"/>
              </a:buClr>
              <a:buFont typeface="Wingdings" pitchFamily="2" charset="2"/>
              <a:buChar char="§"/>
              <a:defRPr/>
            </a:pPr>
            <a:r>
              <a:rPr lang="en-US" kern="0" dirty="0" smtClean="0">
                <a:latin typeface="+mn-lt"/>
                <a:cs typeface="+mn-cs"/>
              </a:rPr>
              <a:t>No change in RD performance</a:t>
            </a:r>
            <a:endParaRPr lang="en-US" kern="0" dirty="0" smtClean="0">
              <a:latin typeface="+mn-lt"/>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Fix</a:t>
            </a:r>
            <a:endParaRPr lang="en-US" dirty="0"/>
          </a:p>
        </p:txBody>
      </p:sp>
      <p:sp>
        <p:nvSpPr>
          <p:cNvPr id="3" name="Content Placeholder 2"/>
          <p:cNvSpPr>
            <a:spLocks noGrp="1"/>
          </p:cNvSpPr>
          <p:nvPr>
            <p:ph idx="1"/>
          </p:nvPr>
        </p:nvSpPr>
        <p:spPr/>
        <p:txBody>
          <a:bodyPr/>
          <a:lstStyle/>
          <a:p>
            <a:r>
              <a:rPr lang="en-US" dirty="0" smtClean="0"/>
              <a:t>We assume </a:t>
            </a:r>
            <a:r>
              <a:rPr lang="en-US" dirty="0" err="1" smtClean="0"/>
              <a:t>MinTUSize</a:t>
            </a:r>
            <a:r>
              <a:rPr lang="en-US" dirty="0" smtClean="0"/>
              <a:t> = 4x4</a:t>
            </a:r>
          </a:p>
          <a:p>
            <a:r>
              <a:rPr lang="en-US" dirty="0" smtClean="0"/>
              <a:t>If a unit (e.g., 8x8) is further split into </a:t>
            </a:r>
            <a:r>
              <a:rPr lang="en-US" dirty="0" err="1" smtClean="0"/>
              <a:t>MinTUSize</a:t>
            </a:r>
            <a:r>
              <a:rPr lang="en-US" dirty="0" smtClean="0"/>
              <a:t>, </a:t>
            </a:r>
          </a:p>
          <a:p>
            <a:pPr lvl="1"/>
            <a:r>
              <a:rPr lang="en-US" dirty="0" smtClean="0"/>
              <a:t>Split can only be performed to Y since UV already reaches </a:t>
            </a:r>
            <a:r>
              <a:rPr lang="en-US" dirty="0" err="1" smtClean="0"/>
              <a:t>MinTUSize</a:t>
            </a:r>
            <a:endParaRPr lang="en-US" dirty="0" smtClean="0"/>
          </a:p>
          <a:p>
            <a:pPr lvl="1"/>
            <a:r>
              <a:rPr lang="en-US" dirty="0" smtClean="0"/>
              <a:t>There must be at least one non-zero Y coefficient</a:t>
            </a:r>
          </a:p>
          <a:p>
            <a:pPr lvl="2"/>
            <a:r>
              <a:rPr lang="en-US" dirty="0"/>
              <a:t>Y3 </a:t>
            </a:r>
            <a:r>
              <a:rPr lang="en-US" dirty="0" smtClean="0"/>
              <a:t> is referred to be 1 if Y0=Y1=Y2=0, </a:t>
            </a:r>
          </a:p>
          <a:p>
            <a:pPr marL="287337" lvl="1" indent="0">
              <a:buNone/>
            </a:pPr>
            <a:endParaRPr lang="en-US" dirty="0"/>
          </a:p>
        </p:txBody>
      </p:sp>
      <p:sp>
        <p:nvSpPr>
          <p:cNvPr id="4"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5" name="Group 17"/>
          <p:cNvGrpSpPr>
            <a:grpSpLocks/>
          </p:cNvGrpSpPr>
          <p:nvPr/>
        </p:nvGrpSpPr>
        <p:grpSpPr bwMode="auto">
          <a:xfrm>
            <a:off x="1664034" y="3192758"/>
            <a:ext cx="4987925" cy="1582738"/>
            <a:chOff x="0" y="0"/>
            <a:chExt cx="62452" cy="19812"/>
          </a:xfrm>
        </p:grpSpPr>
        <p:sp>
          <p:nvSpPr>
            <p:cNvPr id="6" name="Rectangle 2"/>
            <p:cNvSpPr>
              <a:spLocks noChangeArrowheads="1"/>
            </p:cNvSpPr>
            <p:nvPr/>
          </p:nvSpPr>
          <p:spPr bwMode="auto">
            <a:xfrm>
              <a:off x="7239" y="0"/>
              <a:ext cx="9906" cy="9906"/>
            </a:xfrm>
            <a:prstGeom prst="rect">
              <a:avLst/>
            </a:prstGeom>
            <a:noFill/>
            <a:ln w="25400">
              <a:solidFill>
                <a:srgbClr val="385D8A"/>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Rectangle 3"/>
            <p:cNvSpPr>
              <a:spLocks noChangeArrowheads="1"/>
            </p:cNvSpPr>
            <p:nvPr/>
          </p:nvSpPr>
          <p:spPr bwMode="auto">
            <a:xfrm>
              <a:off x="17145" y="0"/>
              <a:ext cx="9906" cy="9906"/>
            </a:xfrm>
            <a:prstGeom prst="rect">
              <a:avLst/>
            </a:prstGeom>
            <a:noFill/>
            <a:ln w="25400">
              <a:solidFill>
                <a:srgbClr val="385D8A"/>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Rectangle 4"/>
            <p:cNvSpPr>
              <a:spLocks noChangeArrowheads="1"/>
            </p:cNvSpPr>
            <p:nvPr/>
          </p:nvSpPr>
          <p:spPr bwMode="auto">
            <a:xfrm>
              <a:off x="7239" y="9906"/>
              <a:ext cx="9906" cy="9906"/>
            </a:xfrm>
            <a:prstGeom prst="rect">
              <a:avLst/>
            </a:prstGeom>
            <a:noFill/>
            <a:ln w="25400">
              <a:solidFill>
                <a:srgbClr val="385D8A"/>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Rectangle 5"/>
            <p:cNvSpPr>
              <a:spLocks noChangeArrowheads="1"/>
            </p:cNvSpPr>
            <p:nvPr/>
          </p:nvSpPr>
          <p:spPr bwMode="auto">
            <a:xfrm>
              <a:off x="17145" y="9906"/>
              <a:ext cx="9906" cy="9906"/>
            </a:xfrm>
            <a:prstGeom prst="rect">
              <a:avLst/>
            </a:prstGeom>
            <a:noFill/>
            <a:ln w="25400">
              <a:solidFill>
                <a:srgbClr val="385D8A"/>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Rectangle 6"/>
            <p:cNvSpPr>
              <a:spLocks noChangeArrowheads="1"/>
            </p:cNvSpPr>
            <p:nvPr/>
          </p:nvSpPr>
          <p:spPr bwMode="auto">
            <a:xfrm>
              <a:off x="38068" y="251"/>
              <a:ext cx="9906" cy="9906"/>
            </a:xfrm>
            <a:prstGeom prst="rect">
              <a:avLst/>
            </a:prstGeom>
            <a:noFill/>
            <a:ln w="25400">
              <a:solidFill>
                <a:srgbClr val="385D8A"/>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Rectangle 7"/>
            <p:cNvSpPr>
              <a:spLocks noChangeArrowheads="1"/>
            </p:cNvSpPr>
            <p:nvPr/>
          </p:nvSpPr>
          <p:spPr bwMode="auto">
            <a:xfrm>
              <a:off x="52546" y="362"/>
              <a:ext cx="9906" cy="9906"/>
            </a:xfrm>
            <a:prstGeom prst="rect">
              <a:avLst/>
            </a:prstGeom>
            <a:noFill/>
            <a:ln w="25400">
              <a:solidFill>
                <a:srgbClr val="385D8A"/>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Left Brace 8"/>
            <p:cNvSpPr>
              <a:spLocks/>
            </p:cNvSpPr>
            <p:nvPr/>
          </p:nvSpPr>
          <p:spPr bwMode="auto">
            <a:xfrm>
              <a:off x="3016" y="0"/>
              <a:ext cx="3048" cy="19812"/>
            </a:xfrm>
            <a:prstGeom prst="leftBrace">
              <a:avLst>
                <a:gd name="adj1" fmla="val 8336"/>
                <a:gd name="adj2" fmla="val 50000"/>
              </a:avLst>
            </a:prstGeom>
            <a:noFill/>
            <a:ln w="9525">
              <a:solidFill>
                <a:srgbClr val="4A7EBB"/>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TextBox 2"/>
            <p:cNvSpPr txBox="1">
              <a:spLocks noChangeArrowheads="1"/>
            </p:cNvSpPr>
            <p:nvPr/>
          </p:nvSpPr>
          <p:spPr bwMode="auto">
            <a:xfrm>
              <a:off x="0" y="8061"/>
              <a:ext cx="3744" cy="4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ea typeface="SimSun" pitchFamily="2" charset="-122"/>
                  <a:cs typeface="Calibri" pitchFamily="34" charset="0"/>
                </a:rPr>
                <a:t>8</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 name="TextBox 9"/>
            <p:cNvSpPr txBox="1">
              <a:spLocks noChangeArrowheads="1"/>
            </p:cNvSpPr>
            <p:nvPr/>
          </p:nvSpPr>
          <p:spPr bwMode="auto">
            <a:xfrm>
              <a:off x="9221" y="2035"/>
              <a:ext cx="7417" cy="7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Calibri" pitchFamily="34" charset="0"/>
                  <a:ea typeface="SimSun" pitchFamily="2" charset="-122"/>
                  <a:cs typeface="Calibri" pitchFamily="34" charset="0"/>
                </a:rPr>
                <a:t>Y0</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TextBox 10"/>
            <p:cNvSpPr txBox="1">
              <a:spLocks noChangeArrowheads="1"/>
            </p:cNvSpPr>
            <p:nvPr/>
          </p:nvSpPr>
          <p:spPr bwMode="auto">
            <a:xfrm>
              <a:off x="19134" y="2035"/>
              <a:ext cx="7418" cy="7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Calibri" pitchFamily="34" charset="0"/>
                  <a:ea typeface="SimSun" pitchFamily="2" charset="-122"/>
                  <a:cs typeface="Calibri" pitchFamily="34" charset="0"/>
                </a:rPr>
                <a:t>Y1</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TextBox 11"/>
            <p:cNvSpPr txBox="1">
              <a:spLocks noChangeArrowheads="1"/>
            </p:cNvSpPr>
            <p:nvPr/>
          </p:nvSpPr>
          <p:spPr bwMode="auto">
            <a:xfrm>
              <a:off x="9221" y="11941"/>
              <a:ext cx="7417" cy="7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smtClean="0">
                  <a:ln>
                    <a:noFill/>
                  </a:ln>
                  <a:solidFill>
                    <a:srgbClr val="000000"/>
                  </a:solidFill>
                  <a:effectLst/>
                  <a:latin typeface="Calibri" pitchFamily="34" charset="0"/>
                  <a:ea typeface="SimSun" pitchFamily="2" charset="-122"/>
                  <a:cs typeface="Calibri" pitchFamily="34" charset="0"/>
                </a:rPr>
                <a:t>Y2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 name="TextBox 12"/>
            <p:cNvSpPr txBox="1">
              <a:spLocks noChangeArrowheads="1"/>
            </p:cNvSpPr>
            <p:nvPr/>
          </p:nvSpPr>
          <p:spPr bwMode="auto">
            <a:xfrm>
              <a:off x="19548" y="11949"/>
              <a:ext cx="7417" cy="7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000000"/>
                  </a:solidFill>
                  <a:effectLst/>
                  <a:latin typeface="Calibri" pitchFamily="34" charset="0"/>
                  <a:ea typeface="SimSun" pitchFamily="2" charset="-122"/>
                  <a:cs typeface="Calibri" pitchFamily="34" charset="0"/>
                </a:rPr>
                <a:t>Y3</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 name="TextBox 13"/>
            <p:cNvSpPr txBox="1">
              <a:spLocks noChangeArrowheads="1"/>
            </p:cNvSpPr>
            <p:nvPr/>
          </p:nvSpPr>
          <p:spPr bwMode="auto">
            <a:xfrm>
              <a:off x="40289" y="2281"/>
              <a:ext cx="5628" cy="7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smtClean="0">
                  <a:ln>
                    <a:noFill/>
                  </a:ln>
                  <a:solidFill>
                    <a:srgbClr val="000000"/>
                  </a:solidFill>
                  <a:effectLst/>
                  <a:latin typeface="Calibri" pitchFamily="34" charset="0"/>
                  <a:ea typeface="SimSun" pitchFamily="2" charset="-122"/>
                  <a:cs typeface="Calibri" pitchFamily="34" charset="0"/>
                </a:rPr>
                <a:t>U</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 name="TextBox 14"/>
            <p:cNvSpPr txBox="1">
              <a:spLocks noChangeArrowheads="1"/>
            </p:cNvSpPr>
            <p:nvPr/>
          </p:nvSpPr>
          <p:spPr bwMode="auto">
            <a:xfrm>
              <a:off x="55250" y="2591"/>
              <a:ext cx="5151" cy="7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smtClean="0">
                  <a:ln>
                    <a:noFill/>
                  </a:ln>
                  <a:solidFill>
                    <a:srgbClr val="000000"/>
                  </a:solidFill>
                  <a:effectLst/>
                  <a:latin typeface="Calibri" pitchFamily="34" charset="0"/>
                  <a:ea typeface="SimSun" pitchFamily="2" charset="-122"/>
                  <a:cs typeface="Calibri" pitchFamily="34" charset="0"/>
                </a:rPr>
                <a:t>V</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Left Brace 16"/>
            <p:cNvSpPr>
              <a:spLocks/>
            </p:cNvSpPr>
            <p:nvPr/>
          </p:nvSpPr>
          <p:spPr bwMode="auto">
            <a:xfrm>
              <a:off x="35020" y="251"/>
              <a:ext cx="1524" cy="9655"/>
            </a:xfrm>
            <a:prstGeom prst="leftBrace">
              <a:avLst>
                <a:gd name="adj1" fmla="val 8330"/>
                <a:gd name="adj2" fmla="val 50000"/>
              </a:avLst>
            </a:prstGeom>
            <a:noFill/>
            <a:ln w="9525">
              <a:solidFill>
                <a:srgbClr val="4A7EBB"/>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 name="TextBox 16"/>
            <p:cNvSpPr txBox="1">
              <a:spLocks noChangeArrowheads="1"/>
            </p:cNvSpPr>
            <p:nvPr/>
          </p:nvSpPr>
          <p:spPr bwMode="auto">
            <a:xfrm>
              <a:off x="32005" y="3259"/>
              <a:ext cx="3744" cy="4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ea typeface="SimSun" pitchFamily="2" charset="-122"/>
                  <a:cs typeface="Calibri" pitchFamily="34" charset="0"/>
                </a:rPr>
                <a:t>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Tree>
    <p:extLst>
      <p:ext uri="{BB962C8B-B14F-4D97-AF65-F5344CB8AC3E}">
        <p14:creationId xmlns:p14="http://schemas.microsoft.com/office/powerpoint/2010/main" val="17406886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results </a:t>
            </a:r>
            <a:endParaRPr lang="en-US" dirty="0"/>
          </a:p>
        </p:txBody>
      </p:sp>
      <p:sp>
        <p:nvSpPr>
          <p:cNvPr id="7" name="TextBox 6"/>
          <p:cNvSpPr txBox="1"/>
          <p:nvPr/>
        </p:nvSpPr>
        <p:spPr>
          <a:xfrm>
            <a:off x="1323190" y="5420231"/>
            <a:ext cx="6237605" cy="369332"/>
          </a:xfrm>
          <a:prstGeom prst="rect">
            <a:avLst/>
          </a:prstGeom>
          <a:noFill/>
        </p:spPr>
        <p:txBody>
          <a:bodyPr wrap="none" rtlCol="0">
            <a:spAutoFit/>
          </a:bodyPr>
          <a:lstStyle/>
          <a:p>
            <a:r>
              <a:rPr lang="en-US" dirty="0" smtClean="0"/>
              <a:t>No increase in encoding time or decoding time is observed.</a:t>
            </a:r>
            <a:endParaRPr lang="en-US" dirty="0"/>
          </a:p>
        </p:txBody>
      </p:sp>
      <p:sp>
        <p:nvSpPr>
          <p:cNvPr id="5" name="TextBox 4"/>
          <p:cNvSpPr txBox="1"/>
          <p:nvPr/>
        </p:nvSpPr>
        <p:spPr>
          <a:xfrm>
            <a:off x="741871" y="957532"/>
            <a:ext cx="5827301" cy="923330"/>
          </a:xfrm>
          <a:prstGeom prst="rect">
            <a:avLst/>
          </a:prstGeom>
          <a:noFill/>
        </p:spPr>
        <p:txBody>
          <a:bodyPr wrap="none" rtlCol="0">
            <a:spAutoFit/>
          </a:bodyPr>
          <a:lstStyle/>
          <a:p>
            <a:r>
              <a:rPr lang="en-US" dirty="0" smtClean="0"/>
              <a:t>Common test condition.</a:t>
            </a:r>
          </a:p>
          <a:p>
            <a:r>
              <a:rPr lang="en-US" dirty="0" smtClean="0"/>
              <a:t>Results averaged over all sequences including Class F.</a:t>
            </a:r>
          </a:p>
          <a:p>
            <a:r>
              <a:rPr lang="en-US" dirty="0" smtClean="0"/>
              <a:t>Cross-checked by </a:t>
            </a:r>
            <a:r>
              <a:rPr lang="en-US" dirty="0" smtClean="0"/>
              <a:t>Microsoft.</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979418549"/>
              </p:ext>
            </p:extLst>
          </p:nvPr>
        </p:nvGraphicFramePr>
        <p:xfrm>
          <a:off x="2208363" y="2483060"/>
          <a:ext cx="3657600" cy="1857375"/>
        </p:xfrm>
        <a:graphic>
          <a:graphicData uri="http://schemas.openxmlformats.org/drawingml/2006/table">
            <a:tbl>
              <a:tblPr>
                <a:tableStyleId>{5C22544A-7EE6-4342-B048-85BDC9FD1C3A}</a:tableStyleId>
              </a:tblPr>
              <a:tblGrid>
                <a:gridCol w="609600"/>
                <a:gridCol w="609600"/>
                <a:gridCol w="609600"/>
                <a:gridCol w="609600"/>
                <a:gridCol w="609600"/>
                <a:gridCol w="609600"/>
              </a:tblGrid>
              <a:tr h="209550">
                <a:tc gridSpan="3">
                  <a:txBody>
                    <a:bodyPr/>
                    <a:lstStyle/>
                    <a:p>
                      <a:pPr algn="ctr" rtl="0" fontAlgn="b"/>
                      <a:r>
                        <a:rPr lang="en-US" sz="1200" u="none" strike="noStrike" dirty="0">
                          <a:effectLst/>
                        </a:rPr>
                        <a:t>Random Access Main</a:t>
                      </a:r>
                      <a:endParaRPr lang="en-US" sz="1200" b="1" i="0" u="none" strike="noStrike" dirty="0">
                        <a:solidFill>
                          <a:srgbClr val="000000"/>
                        </a:solidFill>
                        <a:effectLst/>
                        <a:latin typeface="Arial"/>
                      </a:endParaRPr>
                    </a:p>
                  </a:txBody>
                  <a:tcPr marL="9525" marR="9525" marT="9525" marB="0" anchor="b"/>
                </a:tc>
                <a:tc hMerge="1">
                  <a:txBody>
                    <a:bodyPr/>
                    <a:lstStyle/>
                    <a:p>
                      <a:endParaRPr lang="en-US"/>
                    </a:p>
                  </a:txBody>
                  <a:tcPr/>
                </a:tc>
                <a:tc hMerge="1">
                  <a:txBody>
                    <a:bodyPr/>
                    <a:lstStyle/>
                    <a:p>
                      <a:endParaRPr lang="en-US"/>
                    </a:p>
                  </a:txBody>
                  <a:tcPr/>
                </a:tc>
                <a:tc gridSpan="3">
                  <a:txBody>
                    <a:bodyPr/>
                    <a:lstStyle/>
                    <a:p>
                      <a:pPr algn="ctr" rtl="0" fontAlgn="b"/>
                      <a:r>
                        <a:rPr lang="en-US" sz="1200" u="none" strike="noStrike">
                          <a:effectLst/>
                        </a:rPr>
                        <a:t>Random Access HE10</a:t>
                      </a:r>
                      <a:endParaRPr lang="en-US" sz="1200" b="1" i="0" u="none" strike="noStrike">
                        <a:solidFill>
                          <a:srgbClr val="000000"/>
                        </a:solidFill>
                        <a:effectLst/>
                        <a:latin typeface="Arial"/>
                      </a:endParaRPr>
                    </a:p>
                  </a:txBody>
                  <a:tcPr marL="9525" marR="9525" marT="9525" marB="0" anchor="b"/>
                </a:tc>
                <a:tc hMerge="1">
                  <a:txBody>
                    <a:bodyPr/>
                    <a:lstStyle/>
                    <a:p>
                      <a:endParaRPr lang="en-US"/>
                    </a:p>
                  </a:txBody>
                  <a:tcPr/>
                </a:tc>
                <a:tc hMerge="1">
                  <a:txBody>
                    <a:bodyPr/>
                    <a:lstStyle/>
                    <a:p>
                      <a:endParaRPr lang="en-US"/>
                    </a:p>
                  </a:txBody>
                  <a:tcPr/>
                </a:tc>
              </a:tr>
              <a:tr h="200025">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tc>
              </a:tr>
              <a:tr h="209550">
                <a:tc>
                  <a:txBody>
                    <a:bodyPr/>
                    <a:lstStyle/>
                    <a:p>
                      <a:pPr algn="ctr" rtl="0" fontAlgn="b"/>
                      <a:r>
                        <a:rPr lang="en-US" sz="1200" u="none" strike="noStrike">
                          <a:effectLst/>
                        </a:rPr>
                        <a:t>0.01%</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-0.03%</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0.02%</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-0.01%</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0.01%</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-0.02%</a:t>
                      </a:r>
                      <a:endParaRPr lang="en-US" sz="1200" b="0" i="0" u="none" strike="noStrike">
                        <a:solidFill>
                          <a:srgbClr val="000000"/>
                        </a:solidFill>
                        <a:effectLst/>
                        <a:latin typeface="Arial"/>
                      </a:endParaRPr>
                    </a:p>
                  </a:txBody>
                  <a:tcPr marL="9525" marR="9525" marT="9525" marB="0" anchor="b"/>
                </a:tc>
              </a:tr>
              <a:tr h="209550">
                <a:tc gridSpan="3">
                  <a:txBody>
                    <a:bodyPr/>
                    <a:lstStyle/>
                    <a:p>
                      <a:pPr algn="ctr" rtl="0" fontAlgn="b"/>
                      <a:r>
                        <a:rPr lang="en-US" sz="1200" u="none" strike="noStrike">
                          <a:effectLst/>
                        </a:rPr>
                        <a:t>Low delay B Main</a:t>
                      </a:r>
                      <a:endParaRPr lang="en-US" sz="1200" b="1" i="0" u="none" strike="noStrike">
                        <a:solidFill>
                          <a:srgbClr val="000000"/>
                        </a:solidFill>
                        <a:effectLst/>
                        <a:latin typeface="Arial"/>
                      </a:endParaRPr>
                    </a:p>
                  </a:txBody>
                  <a:tcPr marL="9525" marR="9525" marT="9525" marB="0" anchor="b"/>
                </a:tc>
                <a:tc hMerge="1">
                  <a:txBody>
                    <a:bodyPr/>
                    <a:lstStyle/>
                    <a:p>
                      <a:endParaRPr lang="en-US"/>
                    </a:p>
                  </a:txBody>
                  <a:tcPr/>
                </a:tc>
                <a:tc hMerge="1">
                  <a:txBody>
                    <a:bodyPr/>
                    <a:lstStyle/>
                    <a:p>
                      <a:endParaRPr lang="en-US"/>
                    </a:p>
                  </a:txBody>
                  <a:tcPr/>
                </a:tc>
                <a:tc gridSpan="3">
                  <a:txBody>
                    <a:bodyPr/>
                    <a:lstStyle/>
                    <a:p>
                      <a:pPr algn="ctr" rtl="0" fontAlgn="b"/>
                      <a:r>
                        <a:rPr lang="en-US" sz="1200" u="none" strike="noStrike">
                          <a:effectLst/>
                        </a:rPr>
                        <a:t>Low delay B HE10</a:t>
                      </a:r>
                      <a:endParaRPr lang="en-US" sz="1200" b="1" i="0" u="none" strike="noStrike">
                        <a:solidFill>
                          <a:srgbClr val="000000"/>
                        </a:solidFill>
                        <a:effectLst/>
                        <a:latin typeface="Arial"/>
                      </a:endParaRPr>
                    </a:p>
                  </a:txBody>
                  <a:tcPr marL="9525" marR="9525" marT="9525" marB="0" anchor="b"/>
                </a:tc>
                <a:tc hMerge="1">
                  <a:txBody>
                    <a:bodyPr/>
                    <a:lstStyle/>
                    <a:p>
                      <a:endParaRPr lang="en-US"/>
                    </a:p>
                  </a:txBody>
                  <a:tcPr/>
                </a:tc>
                <a:tc hMerge="1">
                  <a:txBody>
                    <a:bodyPr/>
                    <a:lstStyle/>
                    <a:p>
                      <a:endParaRPr lang="en-US"/>
                    </a:p>
                  </a:txBody>
                  <a:tcPr/>
                </a:tc>
              </a:tr>
              <a:tr h="200025">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tc>
              </a:tr>
              <a:tr h="209550">
                <a:tc>
                  <a:txBody>
                    <a:bodyPr/>
                    <a:lstStyle/>
                    <a:p>
                      <a:pPr algn="ctr" rtl="0" fontAlgn="b"/>
                      <a:r>
                        <a:rPr lang="en-US" sz="1200" u="none" strike="noStrike">
                          <a:effectLst/>
                        </a:rPr>
                        <a:t>-0.02%</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-0.24%</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0.01%</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-0.04%</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-0.03%</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0.04%</a:t>
                      </a:r>
                      <a:endParaRPr lang="en-US" sz="1200" b="0" i="0" u="none" strike="noStrike">
                        <a:solidFill>
                          <a:srgbClr val="000000"/>
                        </a:solidFill>
                        <a:effectLst/>
                        <a:latin typeface="Arial"/>
                      </a:endParaRPr>
                    </a:p>
                  </a:txBody>
                  <a:tcPr marL="9525" marR="9525" marT="9525" marB="0" anchor="b"/>
                </a:tc>
              </a:tr>
              <a:tr h="209550">
                <a:tc gridSpan="3">
                  <a:txBody>
                    <a:bodyPr/>
                    <a:lstStyle/>
                    <a:p>
                      <a:pPr algn="ctr" rtl="0" fontAlgn="b"/>
                      <a:r>
                        <a:rPr lang="en-US" sz="1200" u="none" strike="noStrike">
                          <a:effectLst/>
                        </a:rPr>
                        <a:t>Low delay P Main</a:t>
                      </a:r>
                      <a:endParaRPr lang="en-US" sz="1200" b="1" i="0" u="none" strike="noStrike">
                        <a:solidFill>
                          <a:srgbClr val="000000"/>
                        </a:solidFill>
                        <a:effectLst/>
                        <a:latin typeface="Arial"/>
                      </a:endParaRPr>
                    </a:p>
                  </a:txBody>
                  <a:tcPr marL="9525" marR="9525" marT="9525" marB="0" anchor="b"/>
                </a:tc>
                <a:tc hMerge="1">
                  <a:txBody>
                    <a:bodyPr/>
                    <a:lstStyle/>
                    <a:p>
                      <a:endParaRPr lang="en-US"/>
                    </a:p>
                  </a:txBody>
                  <a:tcPr/>
                </a:tc>
                <a:tc hMerge="1">
                  <a:txBody>
                    <a:bodyPr/>
                    <a:lstStyle/>
                    <a:p>
                      <a:endParaRPr lang="en-US"/>
                    </a:p>
                  </a:txBody>
                  <a:tcPr/>
                </a:tc>
                <a:tc gridSpan="3">
                  <a:txBody>
                    <a:bodyPr/>
                    <a:lstStyle/>
                    <a:p>
                      <a:pPr algn="ctr" rtl="0" fontAlgn="b"/>
                      <a:r>
                        <a:rPr lang="en-US" sz="1200" u="none" strike="noStrike">
                          <a:effectLst/>
                        </a:rPr>
                        <a:t>Low delay P HE10</a:t>
                      </a:r>
                      <a:endParaRPr lang="en-US" sz="1200" b="1" i="0" u="none" strike="noStrike">
                        <a:solidFill>
                          <a:srgbClr val="000000"/>
                        </a:solidFill>
                        <a:effectLst/>
                        <a:latin typeface="Arial"/>
                      </a:endParaRPr>
                    </a:p>
                  </a:txBody>
                  <a:tcPr marL="9525" marR="9525" marT="9525" marB="0" anchor="b"/>
                </a:tc>
                <a:tc hMerge="1">
                  <a:txBody>
                    <a:bodyPr/>
                    <a:lstStyle/>
                    <a:p>
                      <a:endParaRPr lang="en-US"/>
                    </a:p>
                  </a:txBody>
                  <a:tcPr/>
                </a:tc>
                <a:tc hMerge="1">
                  <a:txBody>
                    <a:bodyPr/>
                    <a:lstStyle/>
                    <a:p>
                      <a:endParaRPr lang="en-US"/>
                    </a:p>
                  </a:txBody>
                  <a:tcPr/>
                </a:tc>
              </a:tr>
              <a:tr h="200025">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tc>
              </a:tr>
              <a:tr h="209550">
                <a:tc>
                  <a:txBody>
                    <a:bodyPr/>
                    <a:lstStyle/>
                    <a:p>
                      <a:pPr algn="ctr" rtl="0" fontAlgn="b"/>
                      <a:r>
                        <a:rPr lang="en-US" sz="1200" u="none" strike="noStrike">
                          <a:effectLst/>
                        </a:rPr>
                        <a:t>0.00%</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-0.08%</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-0.21%</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-0.03%</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0.36%</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dirty="0">
                          <a:effectLst/>
                        </a:rPr>
                        <a:t>0.11%</a:t>
                      </a:r>
                      <a:endParaRPr lang="en-US" sz="1200" b="0" i="0" u="none" strike="noStrike" dirty="0">
                        <a:solidFill>
                          <a:srgbClr val="000000"/>
                        </a:solidFill>
                        <a:effectLst/>
                        <a:latin typeface="Arial"/>
                      </a:endParaRPr>
                    </a:p>
                  </a:txBody>
                  <a:tcPr marL="9525" marR="9525" marT="9525" marB="0" anchor="b"/>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Conclusions</a:t>
            </a:r>
            <a:endParaRPr lang="en-US" dirty="0"/>
          </a:p>
        </p:txBody>
      </p:sp>
      <p:sp>
        <p:nvSpPr>
          <p:cNvPr id="3" name="Content Placeholder 2"/>
          <p:cNvSpPr>
            <a:spLocks noGrp="1"/>
          </p:cNvSpPr>
          <p:nvPr>
            <p:ph idx="1"/>
          </p:nvPr>
        </p:nvSpPr>
        <p:spPr/>
        <p:txBody>
          <a:bodyPr/>
          <a:lstStyle/>
          <a:p>
            <a:r>
              <a:rPr lang="en-US" dirty="0" smtClean="0"/>
              <a:t>Refine the condition for CBFY inference at </a:t>
            </a:r>
            <a:r>
              <a:rPr lang="en-US" dirty="0" err="1" smtClean="0"/>
              <a:t>MinTUSize</a:t>
            </a:r>
            <a:r>
              <a:rPr lang="en-US" dirty="0" smtClean="0"/>
              <a:t> in inter coding</a:t>
            </a:r>
            <a:endParaRPr lang="en-US" dirty="0"/>
          </a:p>
          <a:p>
            <a:pPr lvl="1"/>
            <a:r>
              <a:rPr lang="en-US" dirty="0" smtClean="0"/>
              <a:t>Increased chance of CBFY inference</a:t>
            </a:r>
          </a:p>
          <a:p>
            <a:pPr lvl="1"/>
            <a:r>
              <a:rPr lang="en-US" dirty="0" smtClean="0"/>
              <a:t>No change in performance compared to HM6</a:t>
            </a:r>
            <a:endParaRPr lang="en-US" dirty="0" smtClean="0"/>
          </a:p>
          <a:p>
            <a:r>
              <a:rPr lang="en-US" dirty="0" smtClean="0"/>
              <a:t>Recommend </a:t>
            </a:r>
            <a:r>
              <a:rPr lang="en-US" dirty="0" smtClean="0"/>
              <a:t>adoption of the proposed </a:t>
            </a:r>
            <a:r>
              <a:rPr lang="en-US" dirty="0" smtClean="0"/>
              <a:t>fix</a:t>
            </a:r>
            <a:endParaRPr lang="en-US" dirty="0" smtClean="0"/>
          </a:p>
          <a:p>
            <a:r>
              <a:rPr lang="en-US" dirty="0" smtClean="0"/>
              <a:t>Thanks to </a:t>
            </a:r>
            <a:r>
              <a:rPr lang="en-US" dirty="0" smtClean="0"/>
              <a:t>Microsoft (JCTVC-I0516) </a:t>
            </a:r>
            <a:r>
              <a:rPr lang="en-US" dirty="0" smtClean="0"/>
              <a:t>for cross-checking</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 results </a:t>
            </a:r>
            <a:r>
              <a:rPr lang="en-US" dirty="0" smtClean="0"/>
              <a:t>(1)</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886417820"/>
              </p:ext>
            </p:extLst>
          </p:nvPr>
        </p:nvGraphicFramePr>
        <p:xfrm>
          <a:off x="1388854" y="2001330"/>
          <a:ext cx="6047115" cy="2926764"/>
        </p:xfrm>
        <a:graphic>
          <a:graphicData uri="http://schemas.openxmlformats.org/drawingml/2006/table">
            <a:tbl>
              <a:tblPr firstRow="1" firstCol="1" bandRow="1">
                <a:tableStyleId>{5C22544A-7EE6-4342-B048-85BDC9FD1C3A}</a:tableStyleId>
              </a:tblPr>
              <a:tblGrid>
                <a:gridCol w="1026273"/>
                <a:gridCol w="836807"/>
                <a:gridCol w="836807"/>
                <a:gridCol w="836807"/>
                <a:gridCol w="836807"/>
                <a:gridCol w="836807"/>
                <a:gridCol w="836807"/>
              </a:tblGrid>
              <a:tr h="215484">
                <a:tc>
                  <a:txBody>
                    <a:bodyPr/>
                    <a:lstStyle/>
                    <a:p>
                      <a:endParaRPr lang="en-US" sz="1200" dirty="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HE10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228952">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Y</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r>
              <a:tr h="2154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A</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0.10%</a:t>
                      </a:r>
                      <a:endParaRPr lang="en-US" sz="1200">
                        <a:effectLst/>
                        <a:latin typeface="Times New Roman"/>
                        <a:ea typeface="SimSun"/>
                      </a:endParaRPr>
                    </a:p>
                  </a:txBody>
                  <a:tcPr marL="68580" marR="68580" marT="0" marB="0" anchor="b"/>
                </a:tc>
              </a:tr>
              <a:tr h="2154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0.02%</a:t>
                      </a:r>
                      <a:endParaRPr lang="en-US" sz="1200">
                        <a:effectLst/>
                        <a:latin typeface="Times New Roman"/>
                        <a:ea typeface="SimSun"/>
                      </a:endParaRPr>
                    </a:p>
                  </a:txBody>
                  <a:tcPr marL="68580" marR="68580" marT="0" marB="0" anchor="b"/>
                </a:tc>
              </a:tr>
              <a:tr h="2154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C</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-0.12%</a:t>
                      </a:r>
                      <a:endParaRPr lang="en-US" sz="1200">
                        <a:effectLst/>
                        <a:latin typeface="Times New Roman"/>
                        <a:ea typeface="SimSun"/>
                      </a:endParaRPr>
                    </a:p>
                  </a:txBody>
                  <a:tcPr marL="68580" marR="68580" marT="0" marB="0" anchor="b"/>
                </a:tc>
              </a:tr>
              <a:tr h="2154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D</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-0.13%</a:t>
                      </a:r>
                      <a:endParaRPr lang="en-US" sz="1200">
                        <a:effectLst/>
                        <a:latin typeface="Times New Roman"/>
                        <a:ea typeface="SimSun"/>
                      </a:endParaRPr>
                    </a:p>
                  </a:txBody>
                  <a:tcPr marL="68580" marR="68580" marT="0" marB="0" anchor="b"/>
                </a:tc>
              </a:tr>
              <a:tr h="2154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SimSun"/>
                      </a:endParaRPr>
                    </a:p>
                  </a:txBody>
                  <a:tcPr marL="68580" marR="68580" marT="0" marB="0" anchor="b"/>
                </a:tc>
              </a:tr>
              <a:tr h="22895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0.03%</a:t>
                      </a:r>
                      <a:endParaRPr lang="en-US" sz="1200">
                        <a:effectLst/>
                        <a:latin typeface="Times New Roman"/>
                        <a:ea typeface="SimSun"/>
                      </a:endParaRPr>
                    </a:p>
                  </a:txBody>
                  <a:tcPr marL="68580" marR="68580" marT="0" marB="0" anchor="b"/>
                </a:tc>
              </a:tr>
              <a:tr h="2154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Overall</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-0.02%</a:t>
                      </a:r>
                      <a:endParaRPr lang="en-US" sz="1200">
                        <a:effectLst/>
                        <a:latin typeface="Times New Roman"/>
                        <a:ea typeface="SimSun"/>
                      </a:endParaRPr>
                    </a:p>
                  </a:txBody>
                  <a:tcPr marL="68580" marR="68580" marT="0" marB="0" anchor="b"/>
                </a:tc>
              </a:tr>
              <a:tr h="22895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-0.02%</a:t>
                      </a:r>
                      <a:endParaRPr lang="en-US" sz="1200">
                        <a:effectLst/>
                        <a:latin typeface="Times New Roman"/>
                        <a:ea typeface="SimSun"/>
                      </a:endParaRPr>
                    </a:p>
                  </a:txBody>
                  <a:tcPr marL="68580" marR="68580" marT="0" marB="0" anchor="b"/>
                </a:tc>
              </a:tr>
              <a:tr h="2154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99.64%</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100.25%</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22895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98.45%</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98.58%</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 results </a:t>
            </a:r>
            <a:r>
              <a:rPr lang="en-US" dirty="0" smtClean="0"/>
              <a:t>(2)</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678122065"/>
              </p:ext>
            </p:extLst>
          </p:nvPr>
        </p:nvGraphicFramePr>
        <p:xfrm>
          <a:off x="1268082" y="1518255"/>
          <a:ext cx="6098877" cy="3079626"/>
        </p:xfrm>
        <a:graphic>
          <a:graphicData uri="http://schemas.openxmlformats.org/drawingml/2006/table">
            <a:tbl>
              <a:tblPr firstRow="1" firstCol="1" bandRow="1">
                <a:tableStyleId>{5C22544A-7EE6-4342-B048-85BDC9FD1C3A}</a:tableStyleId>
              </a:tblPr>
              <a:tblGrid>
                <a:gridCol w="1035057"/>
                <a:gridCol w="843970"/>
                <a:gridCol w="843970"/>
                <a:gridCol w="843970"/>
                <a:gridCol w="843970"/>
                <a:gridCol w="843970"/>
                <a:gridCol w="843970"/>
              </a:tblGrid>
              <a:tr h="219973">
                <a:tc>
                  <a:txBody>
                    <a:bodyPr/>
                    <a:lstStyle/>
                    <a:p>
                      <a:endParaRPr lang="en-US" sz="1200" dirty="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Low delay B Main</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HE10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219973">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r>
              <a:tr h="21997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A</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SimSun"/>
                      </a:endParaRPr>
                    </a:p>
                  </a:txBody>
                  <a:tcPr marL="68580" marR="68580" marT="0" marB="0" anchor="b"/>
                </a:tc>
              </a:tr>
              <a:tr h="21997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0.13%</a:t>
                      </a:r>
                      <a:endParaRPr lang="en-US" sz="1200">
                        <a:effectLst/>
                        <a:latin typeface="Times New Roman"/>
                        <a:ea typeface="SimSun"/>
                      </a:endParaRPr>
                    </a:p>
                  </a:txBody>
                  <a:tcPr marL="68580" marR="68580" marT="0" marB="0" anchor="b"/>
                </a:tc>
              </a:tr>
              <a:tr h="21997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C</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-0.23%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0.00%</a:t>
                      </a:r>
                      <a:endParaRPr lang="en-US" sz="1200">
                        <a:effectLst/>
                        <a:latin typeface="Times New Roman"/>
                        <a:ea typeface="SimSun"/>
                      </a:endParaRPr>
                    </a:p>
                  </a:txBody>
                  <a:tcPr marL="68580" marR="68580" marT="0" marB="0" anchor="b"/>
                </a:tc>
              </a:tr>
              <a:tr h="21997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D</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-0.40%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0.21%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-0.32%</a:t>
                      </a:r>
                      <a:endParaRPr lang="en-US" sz="1200">
                        <a:effectLst/>
                        <a:latin typeface="Times New Roman"/>
                        <a:ea typeface="SimSun"/>
                      </a:endParaRPr>
                    </a:p>
                  </a:txBody>
                  <a:tcPr marL="68580" marR="68580" marT="0" marB="0" anchor="b"/>
                </a:tc>
              </a:tr>
              <a:tr h="21997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-0.37%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0.27%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-0.35%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0.10%</a:t>
                      </a:r>
                      <a:endParaRPr lang="en-US" sz="1200">
                        <a:effectLst/>
                        <a:latin typeface="Times New Roman"/>
                        <a:ea typeface="SimSun"/>
                      </a:endParaRPr>
                    </a:p>
                  </a:txBody>
                  <a:tcPr marL="68580" marR="68580" marT="0" marB="0" anchor="b"/>
                </a:tc>
              </a:tr>
              <a:tr h="21997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0.27%</a:t>
                      </a:r>
                      <a:endParaRPr lang="en-US" sz="1200">
                        <a:effectLst/>
                        <a:latin typeface="Times New Roman"/>
                        <a:ea typeface="SimSun"/>
                      </a:endParaRPr>
                    </a:p>
                  </a:txBody>
                  <a:tcPr marL="68580" marR="68580" marT="0" marB="0" anchor="b"/>
                </a:tc>
              </a:tr>
              <a:tr h="21997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Overall</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-0.24%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0.04%</a:t>
                      </a:r>
                      <a:endParaRPr lang="en-US" sz="1200">
                        <a:effectLst/>
                        <a:latin typeface="Times New Roman"/>
                        <a:ea typeface="SimSun"/>
                      </a:endParaRPr>
                    </a:p>
                  </a:txBody>
                  <a:tcPr marL="68580" marR="68580" marT="0" marB="0" anchor="b"/>
                </a:tc>
              </a:tr>
              <a:tr h="21997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-0.21%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0.00%</a:t>
                      </a:r>
                      <a:endParaRPr lang="en-US" sz="1200">
                        <a:effectLst/>
                        <a:latin typeface="Times New Roman"/>
                        <a:ea typeface="SimSun"/>
                      </a:endParaRPr>
                    </a:p>
                  </a:txBody>
                  <a:tcPr marL="68580" marR="68580" marT="0" marB="0" anchor="b"/>
                </a:tc>
              </a:tr>
              <a:tr h="439948">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101.47%</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99.30%</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439948">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100.55%</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98.58%</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 </a:t>
            </a:r>
            <a:r>
              <a:rPr lang="en-US" dirty="0" smtClean="0"/>
              <a:t>results(3)</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429372793"/>
              </p:ext>
            </p:extLst>
          </p:nvPr>
        </p:nvGraphicFramePr>
        <p:xfrm>
          <a:off x="1354349" y="1725280"/>
          <a:ext cx="5597314" cy="3035575"/>
        </p:xfrm>
        <a:graphic>
          <a:graphicData uri="http://schemas.openxmlformats.org/drawingml/2006/table">
            <a:tbl>
              <a:tblPr firstRow="1" firstCol="1" bandRow="1">
                <a:tableStyleId>{5C22544A-7EE6-4342-B048-85BDC9FD1C3A}</a:tableStyleId>
              </a:tblPr>
              <a:tblGrid>
                <a:gridCol w="949936"/>
                <a:gridCol w="774563"/>
                <a:gridCol w="774563"/>
                <a:gridCol w="774563"/>
                <a:gridCol w="774563"/>
                <a:gridCol w="774563"/>
                <a:gridCol w="774563"/>
              </a:tblGrid>
              <a:tr h="226165">
                <a:tc>
                  <a:txBody>
                    <a:bodyPr/>
                    <a:lstStyle/>
                    <a:p>
                      <a:endParaRPr lang="en-US" sz="1200" dirty="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P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P HE10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240300">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r>
              <a:tr h="22616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A</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 </a:t>
                      </a:r>
                      <a:endParaRPr lang="en-US" sz="1200">
                        <a:effectLst/>
                        <a:latin typeface="Times New Roman"/>
                        <a:ea typeface="SimSun"/>
                      </a:endParaRPr>
                    </a:p>
                  </a:txBody>
                  <a:tcPr marL="68580" marR="68580" marT="0" marB="0" anchor="b"/>
                </a:tc>
              </a:tr>
              <a:tr h="22616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-0.30%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-0.20%</a:t>
                      </a:r>
                      <a:endParaRPr lang="en-US" sz="1200">
                        <a:effectLst/>
                        <a:latin typeface="Times New Roman"/>
                        <a:ea typeface="SimSun"/>
                      </a:endParaRPr>
                    </a:p>
                  </a:txBody>
                  <a:tcPr marL="68580" marR="68580" marT="0" marB="0" anchor="b"/>
                </a:tc>
              </a:tr>
              <a:tr h="22616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C</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-0.18%</a:t>
                      </a:r>
                      <a:endParaRPr lang="en-US" sz="1200">
                        <a:effectLst/>
                        <a:latin typeface="Times New Roman"/>
                        <a:ea typeface="SimSun"/>
                      </a:endParaRPr>
                    </a:p>
                  </a:txBody>
                  <a:tcPr marL="68580" marR="68580" marT="0" marB="0" anchor="b"/>
                </a:tc>
              </a:tr>
              <a:tr h="22616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D</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0.31%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0.41%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-0.20%</a:t>
                      </a:r>
                      <a:endParaRPr lang="en-US" sz="1200">
                        <a:effectLst/>
                        <a:latin typeface="Times New Roman"/>
                        <a:ea typeface="SimSun"/>
                      </a:endParaRPr>
                    </a:p>
                  </a:txBody>
                  <a:tcPr marL="68580" marR="68580" marT="0" marB="0" anchor="b"/>
                </a:tc>
              </a:tr>
              <a:tr h="22616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-0.37%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0.21%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0.43%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-0.09%</a:t>
                      </a:r>
                      <a:endParaRPr lang="en-US" sz="1200">
                        <a:effectLst/>
                        <a:latin typeface="Times New Roman"/>
                        <a:ea typeface="SimSun"/>
                      </a:endParaRPr>
                    </a:p>
                  </a:txBody>
                  <a:tcPr marL="68580" marR="68580" marT="0" marB="0" anchor="b"/>
                </a:tc>
              </a:tr>
              <a:tr h="2403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-0.52%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0.87%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1.26%</a:t>
                      </a:r>
                      <a:endParaRPr lang="en-US" sz="1200">
                        <a:effectLst/>
                        <a:latin typeface="Times New Roman"/>
                        <a:ea typeface="SimSun"/>
                      </a:endParaRPr>
                    </a:p>
                  </a:txBody>
                  <a:tcPr marL="68580" marR="68580" marT="0" marB="0" anchor="b"/>
                </a:tc>
              </a:tr>
              <a:tr h="22616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Overall</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-0.21%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0.36%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0.11%</a:t>
                      </a:r>
                      <a:endParaRPr lang="en-US" sz="1200">
                        <a:effectLst/>
                        <a:latin typeface="Times New Roman"/>
                        <a:ea typeface="SimSun"/>
                      </a:endParaRPr>
                    </a:p>
                  </a:txBody>
                  <a:tcPr marL="68580" marR="68580" marT="0" marB="0" anchor="b"/>
                </a:tc>
              </a:tr>
              <a:tr h="2403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-0.11%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-0.21%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0.35%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808080"/>
                          </a:solidFill>
                          <a:effectLst/>
                          <a:latin typeface="Arial"/>
                          <a:ea typeface="Times New Roman"/>
                        </a:rPr>
                        <a:t>0.19%</a:t>
                      </a:r>
                      <a:endParaRPr lang="en-US" sz="1200">
                        <a:effectLst/>
                        <a:latin typeface="Times New Roman"/>
                        <a:ea typeface="SimSun"/>
                      </a:endParaRPr>
                    </a:p>
                  </a:txBody>
                  <a:tcPr marL="68580" marR="68580" marT="0" marB="0" anchor="b"/>
                </a:tc>
              </a:tr>
              <a:tr h="22616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99.42%</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99.30%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2403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solidFill>
                            <a:srgbClr val="000000"/>
                          </a:solidFill>
                          <a:effectLst/>
                          <a:latin typeface="Arial"/>
                          <a:ea typeface="Times New Roman"/>
                        </a:rPr>
                        <a:t>101.99%</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solidFill>
                            <a:srgbClr val="000000"/>
                          </a:solidFill>
                          <a:effectLst/>
                          <a:latin typeface="Arial"/>
                          <a:ea typeface="Times New Roman"/>
                        </a:rPr>
                        <a:t>98.38%</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C234-AIS">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JCTVC-C234-AIS</Template>
  <TotalTime>1195</TotalTime>
  <Words>739</Words>
  <Application>Microsoft Office PowerPoint</Application>
  <PresentationFormat>On-screen Show (4:3)</PresentationFormat>
  <Paragraphs>291</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JCTVC-C234-AIS</vt:lpstr>
      <vt:lpstr>Proposed Fix on CBFY Inference at Minimum TU Size (JCTVC-I0334)</vt:lpstr>
      <vt:lpstr>Introduction </vt:lpstr>
      <vt:lpstr>Proposed Fix</vt:lpstr>
      <vt:lpstr>Simulation results </vt:lpstr>
      <vt:lpstr>Conclusions</vt:lpstr>
      <vt:lpstr>Detail results (1)</vt:lpstr>
      <vt:lpstr>Detail results (2)</vt:lpstr>
      <vt:lpstr>Detail results(3)</vt:lpstr>
      <vt:lpstr>PowerPoint Presentation</vt:lpstr>
    </vt:vector>
  </TitlesOfParts>
  <Company>Qualcomm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Simplified Intra Smoothing</dc:title>
  <dc:creator>Qualcomm User</dc:creator>
  <cp:lastModifiedBy>Qualcomm User</cp:lastModifiedBy>
  <cp:revision>130</cp:revision>
  <cp:lastPrinted>2005-08-27T17:58:21Z</cp:lastPrinted>
  <dcterms:created xsi:type="dcterms:W3CDTF">2010-10-01T23:19:22Z</dcterms:created>
  <dcterms:modified xsi:type="dcterms:W3CDTF">2012-04-26T23:12:00Z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324707531</vt:i4>
  </property>
  <property fmtid="{D5CDD505-2E9C-101B-9397-08002B2CF9AE}" pid="3" name="_NewReviewCycle">
    <vt:lpwstr/>
  </property>
  <property fmtid="{D5CDD505-2E9C-101B-9397-08002B2CF9AE}" pid="4" name="_EmailSubject">
    <vt:lpwstr>Slides of 8 bits initialization</vt:lpwstr>
  </property>
  <property fmtid="{D5CDD505-2E9C-101B-9397-08002B2CF9AE}" pid="5" name="_AuthorEmail">
    <vt:lpwstr>joels@qualcomm.com</vt:lpwstr>
  </property>
  <property fmtid="{D5CDD505-2E9C-101B-9397-08002B2CF9AE}" pid="6" name="_AuthorEmailDisplayName">
    <vt:lpwstr>Sole Rojals, Joel</vt:lpwstr>
  </property>
  <property fmtid="{D5CDD505-2E9C-101B-9397-08002B2CF9AE}" pid="7" name="_PreviousAdHocReviewCycleID">
    <vt:i4>-1031282844</vt:i4>
  </property>
</Properties>
</file>