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3"/>
  </p:notesMasterIdLst>
  <p:handoutMasterIdLst>
    <p:handoutMasterId r:id="rId14"/>
  </p:handoutMasterIdLst>
  <p:sldIdLst>
    <p:sldId id="350" r:id="rId2"/>
    <p:sldId id="352" r:id="rId3"/>
    <p:sldId id="394" r:id="rId4"/>
    <p:sldId id="395" r:id="rId5"/>
    <p:sldId id="392" r:id="rId6"/>
    <p:sldId id="393" r:id="rId7"/>
    <p:sldId id="386" r:id="rId8"/>
    <p:sldId id="387" r:id="rId9"/>
    <p:sldId id="388" r:id="rId10"/>
    <p:sldId id="389" r:id="rId11"/>
    <p:sldId id="290" r:id="rId12"/>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110" d="100"/>
          <a:sy n="110" d="100"/>
        </p:scale>
        <p:origin x="-1008" y="-96"/>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1580423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2347299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11</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Unified CBFU and CBFV Coding (JCTVC-I0332)</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a:t>
            </a:r>
            <a:r>
              <a:rPr lang="en-US" dirty="0"/>
              <a:t>Xianglin </a:t>
            </a:r>
            <a:r>
              <a:rPr lang="en-US" dirty="0" smtClean="0"/>
              <a:t>Wang, Marta Karczewicz</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results(4)</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002463697"/>
              </p:ext>
            </p:extLst>
          </p:nvPr>
        </p:nvGraphicFramePr>
        <p:xfrm>
          <a:off x="1354349" y="1725280"/>
          <a:ext cx="5597314" cy="3035575"/>
        </p:xfrm>
        <a:graphic>
          <a:graphicData uri="http://schemas.openxmlformats.org/drawingml/2006/table">
            <a:tbl>
              <a:tblPr firstRow="1" firstCol="1" bandRow="1">
                <a:tableStyleId>{5C22544A-7EE6-4342-B048-85BDC9FD1C3A}</a:tableStyleId>
              </a:tblPr>
              <a:tblGrid>
                <a:gridCol w="949936"/>
                <a:gridCol w="774563"/>
                <a:gridCol w="774563"/>
                <a:gridCol w="774563"/>
                <a:gridCol w="774563"/>
                <a:gridCol w="774563"/>
                <a:gridCol w="774563"/>
              </a:tblGrid>
              <a:tr h="226165">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P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-0.54%</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-0.30%</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-1.56%</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0.60%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-0.33%</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-0.75%</a:t>
                      </a:r>
                      <a:endParaRPr lang="en-US" sz="1200">
                        <a:effectLst/>
                        <a:latin typeface="Times New Roman"/>
                        <a:ea typeface="SimSun"/>
                      </a:endParaRPr>
                    </a:p>
                  </a:txBody>
                  <a:tcPr marL="68580" marR="68580" marT="0" marB="0" anchor="b"/>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-0.47%</a:t>
                      </a:r>
                      <a:endParaRPr lang="en-US" sz="1200">
                        <a:effectLst/>
                        <a:latin typeface="Times New Roman"/>
                        <a:ea typeface="SimSun"/>
                      </a:endParaRPr>
                    </a:p>
                  </a:txBody>
                  <a:tcPr marL="68580" marR="68580" marT="0" marB="0" anchor="b"/>
                </a:tc>
              </a:tr>
              <a:tr h="22616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99.57%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99.36%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403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98.66%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98.64%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000" kern="0" dirty="0" smtClean="0">
                <a:latin typeface="+mn-lt"/>
                <a:cs typeface="+mn-cs"/>
              </a:rPr>
              <a:t>Coding of CBFU and CBFV in HM6</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Hierarchical coding structure</a:t>
            </a:r>
          </a:p>
          <a:p>
            <a:pPr marL="917575" lvl="2"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Children CBFU/CBFV flags inferred to be 0 if the parent flag is 0</a:t>
            </a:r>
            <a:r>
              <a:rPr lang="en-US" kern="0" dirty="0" smtClean="0">
                <a:latin typeface="+mn-lt"/>
                <a:cs typeface="+mn-cs"/>
              </a:rPr>
              <a:t>.</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Coding starts from</a:t>
            </a:r>
          </a:p>
          <a:p>
            <a:pPr marL="917575" lvl="2"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CU root level if </a:t>
            </a:r>
            <a:r>
              <a:rPr lang="en-US" sz="1600" kern="0" dirty="0" err="1" smtClean="0">
                <a:latin typeface="+mn-lt"/>
                <a:cs typeface="+mn-cs"/>
              </a:rPr>
              <a:t>CUSize</a:t>
            </a:r>
            <a:r>
              <a:rPr lang="en-US" sz="1600" kern="0" dirty="0" smtClean="0">
                <a:latin typeface="+mn-lt"/>
                <a:cs typeface="+mn-cs"/>
              </a:rPr>
              <a:t> &lt;= </a:t>
            </a:r>
            <a:r>
              <a:rPr lang="en-US" sz="1600" kern="0" dirty="0" err="1" smtClean="0">
                <a:latin typeface="+mn-lt"/>
                <a:cs typeface="+mn-cs"/>
              </a:rPr>
              <a:t>MaxTUSize</a:t>
            </a:r>
            <a:endParaRPr lang="en-US" sz="1600" kern="0" dirty="0" smtClean="0">
              <a:latin typeface="+mn-lt"/>
              <a:cs typeface="+mn-cs"/>
            </a:endParaRPr>
          </a:p>
          <a:p>
            <a:pPr marL="917575" lvl="2"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RQT depth corresponding to </a:t>
            </a:r>
            <a:r>
              <a:rPr lang="en-US" sz="1600" kern="0" dirty="0" err="1" smtClean="0">
                <a:latin typeface="+mn-lt"/>
                <a:cs typeface="+mn-cs"/>
              </a:rPr>
              <a:t>MaxTUSize</a:t>
            </a:r>
            <a:r>
              <a:rPr lang="en-US" sz="1600" kern="0" dirty="0" smtClean="0">
                <a:latin typeface="+mn-lt"/>
                <a:cs typeface="+mn-cs"/>
              </a:rPr>
              <a:t> if </a:t>
            </a:r>
            <a:r>
              <a:rPr lang="en-US" sz="1600" kern="0" dirty="0" err="1" smtClean="0">
                <a:latin typeface="+mn-lt"/>
                <a:cs typeface="+mn-cs"/>
              </a:rPr>
              <a:t>CUSize</a:t>
            </a:r>
            <a:r>
              <a:rPr lang="en-US" sz="1600" kern="0" dirty="0" smtClean="0">
                <a:latin typeface="+mn-lt"/>
                <a:cs typeface="+mn-cs"/>
              </a:rPr>
              <a:t>&gt; </a:t>
            </a:r>
            <a:r>
              <a:rPr lang="en-US" sz="1600" kern="0" dirty="0" err="1" smtClean="0">
                <a:latin typeface="+mn-lt"/>
                <a:cs typeface="+mn-cs"/>
              </a:rPr>
              <a:t>MaxTUSize</a:t>
            </a:r>
            <a:endParaRPr lang="en-US" sz="1600" kern="0" dirty="0" smtClean="0">
              <a:latin typeface="+mn-lt"/>
              <a:cs typeface="+mn-cs"/>
            </a:endParaRPr>
          </a:p>
          <a:p>
            <a:pPr marL="3175" indent="-173038" eaLnBrk="1" hangingPunct="1">
              <a:lnSpc>
                <a:spcPct val="95000"/>
              </a:lnSpc>
              <a:spcBef>
                <a:spcPct val="35000"/>
              </a:spcBef>
              <a:buClr>
                <a:schemeClr val="accent1"/>
              </a:buClr>
              <a:buFont typeface="Wingdings" pitchFamily="2" charset="2"/>
              <a:buChar char="§"/>
            </a:pPr>
            <a:endParaRPr kumimoji="0" lang="en-US"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sz="2000" b="0" i="0" u="none" strike="noStrike" kern="0" cap="none" spc="0" normalizeH="0" baseline="0" noProof="0" dirty="0" smtClean="0">
                <a:ln>
                  <a:noFill/>
                </a:ln>
                <a:effectLst/>
                <a:uLnTx/>
                <a:uFillTx/>
                <a:latin typeface="+mn-lt"/>
                <a:cs typeface="+mn-cs"/>
              </a:rPr>
              <a:t>Proposed</a:t>
            </a:r>
            <a:r>
              <a:rPr kumimoji="0" lang="en-US" sz="2000" b="0" i="0" u="none" strike="noStrike" kern="0" cap="none" spc="0" normalizeH="0" noProof="0" dirty="0" smtClean="0">
                <a:ln>
                  <a:noFill/>
                </a:ln>
                <a:effectLst/>
                <a:uLnTx/>
                <a:uFillTx/>
                <a:latin typeface="+mn-lt"/>
                <a:cs typeface="+mn-cs"/>
              </a:rPr>
              <a:t> method:</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Always start hierarchical coding from CU root level</a:t>
            </a:r>
          </a:p>
          <a:p>
            <a:pPr marL="917575" lvl="2" indent="-173038" eaLnBrk="1" hangingPunct="1">
              <a:lnSpc>
                <a:spcPct val="95000"/>
              </a:lnSpc>
              <a:spcBef>
                <a:spcPct val="35000"/>
              </a:spcBef>
              <a:buClr>
                <a:schemeClr val="accent1"/>
              </a:buClr>
              <a:buFont typeface="Wingdings" pitchFamily="2" charset="2"/>
              <a:buChar char="§"/>
              <a:defRPr/>
            </a:pPr>
            <a:r>
              <a:rPr lang="en-US" sz="1600" kern="0" dirty="0" smtClean="0">
                <a:latin typeface="+mn-lt"/>
                <a:cs typeface="+mn-cs"/>
              </a:rPr>
              <a:t>Unification </a:t>
            </a:r>
            <a:r>
              <a:rPr lang="en-US" sz="1600" kern="0" dirty="0">
                <a:latin typeface="+mn-lt"/>
                <a:cs typeface="+mn-cs"/>
              </a:rPr>
              <a:t>across the whole RQT tree</a:t>
            </a:r>
          </a:p>
          <a:p>
            <a:pPr marL="917575" lvl="2" indent="-173038" eaLnBrk="1" hangingPunct="1">
              <a:lnSpc>
                <a:spcPct val="95000"/>
              </a:lnSpc>
              <a:spcBef>
                <a:spcPct val="35000"/>
              </a:spcBef>
              <a:buClr>
                <a:schemeClr val="accent1"/>
              </a:buClr>
              <a:buFont typeface="Wingdings" pitchFamily="2" charset="2"/>
              <a:buChar char="§"/>
              <a:defRPr/>
            </a:pPr>
            <a:r>
              <a:rPr lang="en-US" sz="1600" kern="0" dirty="0">
                <a:latin typeface="+mn-lt"/>
                <a:cs typeface="+mn-cs"/>
              </a:rPr>
              <a:t>Reduced WD texts</a:t>
            </a:r>
          </a:p>
          <a:p>
            <a:pPr marL="917575" lvl="2" indent="-173038" eaLnBrk="1" hangingPunct="1">
              <a:lnSpc>
                <a:spcPct val="95000"/>
              </a:lnSpc>
              <a:spcBef>
                <a:spcPct val="35000"/>
              </a:spcBef>
              <a:buClr>
                <a:schemeClr val="accent1"/>
              </a:buClr>
              <a:buFont typeface="Wingdings" pitchFamily="2" charset="2"/>
              <a:buChar char="§"/>
              <a:defRPr/>
            </a:pPr>
            <a:r>
              <a:rPr lang="en-US" sz="1600" kern="0" dirty="0">
                <a:latin typeface="+mn-lt"/>
                <a:cs typeface="+mn-cs"/>
              </a:rPr>
              <a:t>Increased chance of CBFU and CBFV inference</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Unified CBFU and CBFV Coding </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1" hangingPunct="1">
              <a:lnSpc>
                <a:spcPct val="95000"/>
              </a:lnSpc>
              <a:spcBef>
                <a:spcPct val="35000"/>
              </a:spcBef>
              <a:buClr>
                <a:srgbClr val="C00000"/>
              </a:buClr>
            </a:pPr>
            <a:r>
              <a:rPr lang="en-US" kern="0" dirty="0" smtClean="0">
                <a:latin typeface="+mn-lt"/>
                <a:cs typeface="+mn-cs"/>
              </a:rPr>
              <a:t>We use CBFU as example:</a:t>
            </a:r>
          </a:p>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Step 1: A flag of CBFU is signaled at CU root level (RQT depth 0) </a:t>
            </a:r>
          </a:p>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Step 2: At depth k, the value of CBFU(k-1) is checked</a:t>
            </a:r>
          </a:p>
          <a:p>
            <a:pPr marL="460375" lvl="1"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If </a:t>
            </a:r>
            <a:r>
              <a:rPr lang="en-US" sz="1600" kern="0" dirty="0"/>
              <a:t>CBFU(k-1</a:t>
            </a:r>
            <a:r>
              <a:rPr lang="en-US" sz="1600" kern="0" dirty="0" smtClean="0"/>
              <a:t>) = 0, the values of </a:t>
            </a:r>
            <a:r>
              <a:rPr lang="en-US" sz="1600" kern="0" dirty="0" err="1" smtClean="0"/>
              <a:t>CBFU</a:t>
            </a:r>
            <a:r>
              <a:rPr lang="en-US" sz="1600" kern="0" baseline="-25000" dirty="0" err="1" smtClean="0"/>
              <a:t>i</a:t>
            </a:r>
            <a:r>
              <a:rPr lang="en-US" sz="1600" kern="0" dirty="0" smtClean="0"/>
              <a:t>(k) are inferred to be 0, </a:t>
            </a:r>
            <a:r>
              <a:rPr lang="en-US" sz="1600" kern="0" dirty="0" err="1" smtClean="0"/>
              <a:t>i</a:t>
            </a:r>
            <a:r>
              <a:rPr lang="en-US" sz="1600" kern="0" dirty="0" smtClean="0"/>
              <a:t> = 0, .. 3; </a:t>
            </a:r>
            <a:endParaRPr lang="en-US" sz="1600" kern="0" dirty="0" smtClean="0">
              <a:latin typeface="+mn-lt"/>
              <a:cs typeface="+mn-cs"/>
            </a:endParaRPr>
          </a:p>
          <a:p>
            <a:pPr marL="460375" lvl="1" indent="-173038" eaLnBrk="1" hangingPunct="1">
              <a:lnSpc>
                <a:spcPct val="95000"/>
              </a:lnSpc>
              <a:spcBef>
                <a:spcPct val="35000"/>
              </a:spcBef>
              <a:buClr>
                <a:srgbClr val="C00000"/>
              </a:buClr>
              <a:buFont typeface="Wingdings" pitchFamily="2" charset="2"/>
              <a:buChar char="§"/>
            </a:pPr>
            <a:r>
              <a:rPr lang="en-US" sz="1600" kern="0" dirty="0"/>
              <a:t>If CBFU(k-1) = </a:t>
            </a:r>
            <a:r>
              <a:rPr lang="en-US" sz="1600" kern="0" dirty="0" smtClean="0"/>
              <a:t>1, the values of </a:t>
            </a:r>
            <a:r>
              <a:rPr lang="en-US" sz="1600" kern="0" dirty="0" err="1"/>
              <a:t>CBFU</a:t>
            </a:r>
            <a:r>
              <a:rPr lang="en-US" sz="1600" kern="0" baseline="-25000" dirty="0" err="1"/>
              <a:t>i</a:t>
            </a:r>
            <a:r>
              <a:rPr lang="en-US" sz="1600" kern="0" dirty="0"/>
              <a:t>(k</a:t>
            </a:r>
            <a:r>
              <a:rPr lang="en-US" sz="1600" kern="0" dirty="0" smtClean="0"/>
              <a:t>) are signaled.</a:t>
            </a:r>
          </a:p>
          <a:p>
            <a:pPr marL="917575" lvl="2" indent="-173038" eaLnBrk="1" hangingPunct="1">
              <a:lnSpc>
                <a:spcPct val="95000"/>
              </a:lnSpc>
              <a:spcBef>
                <a:spcPct val="35000"/>
              </a:spcBef>
              <a:buClr>
                <a:srgbClr val="C00000"/>
              </a:buClr>
              <a:buFont typeface="Wingdings" pitchFamily="2" charset="2"/>
              <a:buChar char="§"/>
            </a:pPr>
            <a:r>
              <a:rPr lang="en-US" sz="1400" kern="0" dirty="0" smtClean="0"/>
              <a:t>If CBFU</a:t>
            </a:r>
            <a:r>
              <a:rPr lang="en-US" sz="1400" kern="0" baseline="-25000" dirty="0" smtClean="0"/>
              <a:t>0</a:t>
            </a:r>
            <a:r>
              <a:rPr lang="en-US" sz="1400" kern="0" dirty="0" smtClean="0"/>
              <a:t>(k</a:t>
            </a:r>
            <a:r>
              <a:rPr lang="en-US" sz="1400" kern="0" dirty="0"/>
              <a:t>) </a:t>
            </a:r>
            <a:r>
              <a:rPr lang="en-US" sz="1400" kern="0" dirty="0" smtClean="0"/>
              <a:t>= </a:t>
            </a:r>
            <a:r>
              <a:rPr lang="en-US" sz="1400" kern="0" dirty="0"/>
              <a:t> </a:t>
            </a:r>
            <a:r>
              <a:rPr lang="en-US" sz="1400" kern="0" dirty="0" smtClean="0"/>
              <a:t>CBFU</a:t>
            </a:r>
            <a:r>
              <a:rPr lang="en-US" sz="1400" kern="0" baseline="-25000" dirty="0" smtClean="0"/>
              <a:t>1</a:t>
            </a:r>
            <a:r>
              <a:rPr lang="en-US" sz="1400" kern="0" dirty="0" smtClean="0"/>
              <a:t>(k) = </a:t>
            </a:r>
            <a:r>
              <a:rPr lang="en-US" sz="1400" kern="0" dirty="0"/>
              <a:t> </a:t>
            </a:r>
            <a:r>
              <a:rPr lang="en-US" sz="1400" kern="0" dirty="0" smtClean="0"/>
              <a:t>CBFU</a:t>
            </a:r>
            <a:r>
              <a:rPr lang="en-US" sz="1400" kern="0" baseline="-25000" dirty="0" smtClean="0"/>
              <a:t>2</a:t>
            </a:r>
            <a:r>
              <a:rPr lang="en-US" sz="1400" kern="0" dirty="0" smtClean="0"/>
              <a:t>(k) = 0, CBFU</a:t>
            </a:r>
            <a:r>
              <a:rPr lang="en-US" sz="1400" kern="0" baseline="-25000" dirty="0" smtClean="0"/>
              <a:t>3</a:t>
            </a:r>
            <a:r>
              <a:rPr lang="en-US" sz="1400" kern="0" dirty="0" smtClean="0"/>
              <a:t>(k) is inferred to be 1</a:t>
            </a:r>
            <a:r>
              <a:rPr lang="en-US" kern="0" dirty="0" smtClean="0"/>
              <a:t>.</a:t>
            </a:r>
          </a:p>
          <a:p>
            <a:pPr marL="3175" indent="-173038" eaLnBrk="1" hangingPunct="1">
              <a:lnSpc>
                <a:spcPct val="95000"/>
              </a:lnSpc>
              <a:spcBef>
                <a:spcPct val="35000"/>
              </a:spcBef>
              <a:buClr>
                <a:srgbClr val="C00000"/>
              </a:buClr>
              <a:buFont typeface="Wingdings" pitchFamily="2" charset="2"/>
              <a:buChar char="§"/>
            </a:pPr>
            <a:r>
              <a:rPr lang="en-US" sz="1600" kern="0" dirty="0" smtClean="0">
                <a:latin typeface="+mn-lt"/>
                <a:cs typeface="+mn-cs"/>
              </a:rPr>
              <a:t>Step 3: repeat Step 2 until it reaches the maximum allowed depth or </a:t>
            </a:r>
            <a:r>
              <a:rPr lang="en-US" sz="1600" kern="0" dirty="0" err="1" smtClean="0">
                <a:latin typeface="+mn-lt"/>
                <a:cs typeface="+mn-cs"/>
              </a:rPr>
              <a:t>minTUSize</a:t>
            </a:r>
            <a:r>
              <a:rPr lang="en-US" sz="1600" kern="0" dirty="0" smtClean="0">
                <a:latin typeface="+mn-lt"/>
                <a:cs typeface="+mn-cs"/>
              </a:rPr>
              <a:t>.</a:t>
            </a:r>
          </a:p>
          <a:p>
            <a:pPr marL="460375" lvl="1"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b="0" i="0" u="none" strike="noStrike" kern="0" cap="none" spc="0" normalizeH="0" baseline="0" noProof="0" dirty="0" smtClean="0">
                <a:ln>
                  <a:noFill/>
                </a:ln>
                <a:effectLst/>
                <a:uLnTx/>
                <a:uFillTx/>
                <a:latin typeface="+mn-lt"/>
                <a:cs typeface="+mn-cs"/>
              </a:rPr>
              <a:t>Difference</a:t>
            </a:r>
            <a:r>
              <a:rPr kumimoji="0" lang="en-US" b="0" i="0" u="none" strike="noStrike" kern="0" cap="none" spc="0" normalizeH="0" noProof="0" dirty="0" smtClean="0">
                <a:ln>
                  <a:noFill/>
                </a:ln>
                <a:effectLst/>
                <a:uLnTx/>
                <a:uFillTx/>
                <a:latin typeface="+mn-lt"/>
                <a:cs typeface="+mn-cs"/>
              </a:rPr>
              <a:t> from HM6</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When </a:t>
            </a:r>
            <a:r>
              <a:rPr lang="en-US" kern="0" dirty="0" err="1" smtClean="0">
                <a:latin typeface="+mn-lt"/>
                <a:cs typeface="+mn-cs"/>
              </a:rPr>
              <a:t>CUSize</a:t>
            </a:r>
            <a:r>
              <a:rPr lang="en-US" kern="0" dirty="0" smtClean="0">
                <a:latin typeface="+mn-lt"/>
                <a:cs typeface="+mn-cs"/>
              </a:rPr>
              <a:t> &gt; </a:t>
            </a:r>
            <a:r>
              <a:rPr lang="en-US" kern="0" dirty="0" err="1" smtClean="0">
                <a:latin typeface="+mn-lt"/>
                <a:cs typeface="+mn-cs"/>
              </a:rPr>
              <a:t>MaxTUSize</a:t>
            </a:r>
            <a:r>
              <a:rPr lang="en-US" kern="0" dirty="0" smtClean="0">
                <a:latin typeface="+mn-lt"/>
                <a:cs typeface="+mn-cs"/>
              </a:rPr>
              <a:t>, let </a:t>
            </a:r>
            <a:r>
              <a:rPr lang="en-US" i="1" kern="0" dirty="0" smtClean="0">
                <a:latin typeface="+mn-lt"/>
                <a:cs typeface="+mn-cs"/>
              </a:rPr>
              <a:t>n</a:t>
            </a:r>
            <a:r>
              <a:rPr lang="en-US" kern="0" dirty="0" smtClean="0">
                <a:latin typeface="+mn-lt"/>
                <a:cs typeface="+mn-cs"/>
              </a:rPr>
              <a:t> be the depth </a:t>
            </a:r>
            <a:r>
              <a:rPr lang="en-US" kern="0" dirty="0" smtClean="0">
                <a:latin typeface="+mn-lt"/>
                <a:cs typeface="+mn-cs"/>
              </a:rPr>
              <a:t>corresponding </a:t>
            </a:r>
            <a:r>
              <a:rPr lang="en-US" kern="0" dirty="0" smtClean="0">
                <a:latin typeface="+mn-lt"/>
                <a:cs typeface="+mn-cs"/>
              </a:rPr>
              <a:t>to </a:t>
            </a:r>
            <a:r>
              <a:rPr lang="en-US" kern="0" dirty="0" err="1" smtClean="0">
                <a:latin typeface="+mn-lt"/>
                <a:cs typeface="+mn-cs"/>
              </a:rPr>
              <a:t>MaxTUSize</a:t>
            </a:r>
            <a:endParaRPr lang="en-US" kern="0" dirty="0" smtClean="0">
              <a:latin typeface="+mn-lt"/>
              <a:cs typeface="+mn-cs"/>
            </a:endParaRPr>
          </a:p>
          <a:p>
            <a:pPr marL="917575" lvl="2" indent="-173038" eaLnBrk="1" hangingPunct="1">
              <a:lnSpc>
                <a:spcPct val="95000"/>
              </a:lnSpc>
              <a:spcBef>
                <a:spcPct val="35000"/>
              </a:spcBef>
              <a:buClr>
                <a:schemeClr val="accent1"/>
              </a:buClr>
              <a:buFont typeface="Wingdings" pitchFamily="2" charset="2"/>
              <a:buChar char="§"/>
              <a:defRPr/>
            </a:pPr>
            <a:r>
              <a:rPr lang="en-US" sz="1600" kern="0" dirty="0" smtClean="0">
                <a:latin typeface="+mn-lt"/>
                <a:cs typeface="+mn-cs"/>
              </a:rPr>
              <a:t>HM6 starts CBFU coding at the depth </a:t>
            </a:r>
            <a:r>
              <a:rPr lang="en-US" sz="1600" i="1" kern="0" dirty="0" smtClean="0">
                <a:latin typeface="+mn-lt"/>
                <a:cs typeface="+mn-cs"/>
              </a:rPr>
              <a:t>n</a:t>
            </a:r>
            <a:r>
              <a:rPr lang="en-US" sz="1600" kern="0" dirty="0" smtClean="0">
                <a:latin typeface="+mn-lt"/>
                <a:cs typeface="+mn-cs"/>
              </a:rPr>
              <a:t>, </a:t>
            </a:r>
            <a:r>
              <a:rPr lang="en-US" sz="1600" kern="0" dirty="0" smtClean="0"/>
              <a:t> the proposed </a:t>
            </a:r>
            <a:r>
              <a:rPr lang="en-US" sz="1600" kern="0" dirty="0" smtClean="0"/>
              <a:t>starts from </a:t>
            </a:r>
            <a:r>
              <a:rPr lang="en-US" sz="1600" kern="0" dirty="0" smtClean="0"/>
              <a:t>CU root level.</a:t>
            </a:r>
          </a:p>
          <a:p>
            <a:pPr marL="917575" lvl="2" indent="-173038" eaLnBrk="1" hangingPunct="1">
              <a:lnSpc>
                <a:spcPct val="95000"/>
              </a:lnSpc>
              <a:spcBef>
                <a:spcPct val="35000"/>
              </a:spcBef>
              <a:buClr>
                <a:schemeClr val="accent1"/>
              </a:buClr>
              <a:buFont typeface="Wingdings" pitchFamily="2" charset="2"/>
              <a:buChar char="§"/>
              <a:defRPr/>
            </a:pPr>
            <a:r>
              <a:rPr lang="en-US" sz="1600" kern="0" dirty="0" smtClean="0">
                <a:latin typeface="+mn-lt"/>
                <a:cs typeface="+mn-cs"/>
              </a:rPr>
              <a:t>HM6 starts CBFU inference from depth </a:t>
            </a:r>
            <a:r>
              <a:rPr lang="en-US" sz="1600" i="1" kern="0" dirty="0" smtClean="0">
                <a:latin typeface="+mn-lt"/>
                <a:cs typeface="+mn-cs"/>
              </a:rPr>
              <a:t>n+1</a:t>
            </a:r>
            <a:r>
              <a:rPr lang="en-US" sz="1600" kern="0" dirty="0" smtClean="0">
                <a:latin typeface="+mn-lt"/>
                <a:cs typeface="+mn-cs"/>
              </a:rPr>
              <a:t>, the proposed starts inference from depth 1.</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extLst>
      <p:ext uri="{BB962C8B-B14F-4D97-AF65-F5344CB8AC3E}">
        <p14:creationId xmlns:p14="http://schemas.microsoft.com/office/powerpoint/2010/main" val="315334473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WD texts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81539874"/>
              </p:ext>
            </p:extLst>
          </p:nvPr>
        </p:nvGraphicFramePr>
        <p:xfrm>
          <a:off x="1585913" y="1581150"/>
          <a:ext cx="5867400" cy="3962400"/>
        </p:xfrm>
        <a:graphic>
          <a:graphicData uri="http://schemas.openxmlformats.org/drawingml/2006/table">
            <a:tbl>
              <a:tblPr>
                <a:tableStyleId>{5C22544A-7EE6-4342-B048-85BDC9FD1C3A}</a:tableStyleId>
              </a:tblPr>
              <a:tblGrid>
                <a:gridCol w="5244167"/>
                <a:gridCol w="623233"/>
              </a:tblGrid>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a:t>
                      </a:r>
                      <a:r>
                        <a:rPr lang="en-GB" sz="1000" strike="sngStrike" dirty="0">
                          <a:solidFill>
                            <a:srgbClr val="FF0000"/>
                          </a:solidFill>
                          <a:effectLst/>
                        </a:rPr>
                        <a:t>if( log2TrafoSize  &lt;=  Log2MaxTrafoSize ) {</a:t>
                      </a:r>
                      <a:endParaRPr lang="en-US" sz="1000" dirty="0">
                        <a:solidFill>
                          <a:srgbClr val="FF0000"/>
                        </a:solidFill>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548640" algn="l"/>
                          <a:tab pos="685800" algn="l"/>
                          <a:tab pos="822960" algn="l"/>
                          <a:tab pos="960120" algn="l"/>
                          <a:tab pos="1097280" algn="l"/>
                          <a:tab pos="1234440" algn="l"/>
                          <a:tab pos="1371600" algn="l"/>
                          <a:tab pos="1520825" algn="l"/>
                        </a:tabLst>
                      </a:pPr>
                      <a:r>
                        <a:rPr lang="en-GB" sz="1000" dirty="0">
                          <a:solidFill>
                            <a:srgbClr val="FF0000"/>
                          </a:solidFill>
                          <a:effectLst/>
                        </a:rPr>
                        <a:t>			</a:t>
                      </a:r>
                      <a:r>
                        <a:rPr lang="en-GB" sz="1000" strike="sngStrike" dirty="0" err="1">
                          <a:solidFill>
                            <a:srgbClr val="FF0000"/>
                          </a:solidFill>
                          <a:effectLst/>
                        </a:rPr>
                        <a:t>firstChromaCbf</a:t>
                      </a:r>
                      <a:r>
                        <a:rPr lang="en-GB" sz="1000" strike="sngStrike" dirty="0">
                          <a:solidFill>
                            <a:srgbClr val="FF0000"/>
                          </a:solidFill>
                          <a:effectLst/>
                        </a:rPr>
                        <a:t> = ( log2TrafoSize  = =  Log2MaxTrafoSize  | |</a:t>
                      </a:r>
                      <a:br>
                        <a:rPr lang="en-GB" sz="1000" strike="sngStrike" dirty="0">
                          <a:solidFill>
                            <a:srgbClr val="FF0000"/>
                          </a:solidFill>
                          <a:effectLst/>
                        </a:rPr>
                      </a:br>
                      <a:r>
                        <a:rPr lang="en-GB" sz="1000" strike="sngStrike" dirty="0">
                          <a:solidFill>
                            <a:srgbClr val="FF0000"/>
                          </a:solidFill>
                          <a:effectLst/>
                        </a:rPr>
                        <a:t>										</a:t>
                      </a:r>
                      <a:r>
                        <a:rPr lang="en-GB" sz="1000" strike="sngStrike" dirty="0" err="1">
                          <a:solidFill>
                            <a:srgbClr val="FF0000"/>
                          </a:solidFill>
                          <a:effectLst/>
                        </a:rPr>
                        <a:t>trafoDepth</a:t>
                      </a:r>
                      <a:r>
                        <a:rPr lang="en-GB" sz="1000" strike="sngStrike" dirty="0">
                          <a:solidFill>
                            <a:srgbClr val="FF0000"/>
                          </a:solidFill>
                          <a:effectLst/>
                        </a:rPr>
                        <a:t>  = =  0 ) ?  1  :  0</a:t>
                      </a:r>
                      <a:endParaRPr lang="en-US" sz="1000" dirty="0">
                        <a:solidFill>
                          <a:srgbClr val="FF0000"/>
                        </a:solidFill>
                        <a:effectLst/>
                      </a:endParaRPr>
                    </a:p>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548640" algn="l"/>
                          <a:tab pos="685800" algn="l"/>
                          <a:tab pos="822960" algn="l"/>
                          <a:tab pos="960120" algn="l"/>
                          <a:tab pos="1097280" algn="l"/>
                          <a:tab pos="1234440" algn="l"/>
                          <a:tab pos="1371600" algn="l"/>
                          <a:tab pos="1520825" algn="l"/>
                        </a:tabLst>
                      </a:pPr>
                      <a:r>
                        <a:rPr lang="en-GB" sz="1000" dirty="0">
                          <a:effectLst/>
                        </a:rPr>
                        <a:t>        </a:t>
                      </a:r>
                      <a:r>
                        <a:rPr lang="en-GB" sz="1000" dirty="0" err="1">
                          <a:effectLst/>
                          <a:highlight>
                            <a:srgbClr val="FFFF00"/>
                          </a:highlight>
                        </a:rPr>
                        <a:t>firstChromaCbf</a:t>
                      </a:r>
                      <a:r>
                        <a:rPr lang="en-GB" sz="1000" dirty="0">
                          <a:effectLst/>
                          <a:highlight>
                            <a:srgbClr val="FFFF00"/>
                          </a:highlight>
                        </a:rPr>
                        <a:t> = (</a:t>
                      </a:r>
                      <a:r>
                        <a:rPr lang="en-GB" sz="1000" dirty="0" err="1">
                          <a:effectLst/>
                          <a:highlight>
                            <a:srgbClr val="FFFF00"/>
                          </a:highlight>
                        </a:rPr>
                        <a:t>trafoDepth</a:t>
                      </a:r>
                      <a:r>
                        <a:rPr lang="en-GB" sz="1000" dirty="0">
                          <a:effectLst/>
                          <a:highlight>
                            <a:srgbClr val="FFFF00"/>
                          </a:highlight>
                        </a:rPr>
                        <a:t>==0)</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firstChromaCbf  | |  log2TrafoSize  &gt;  Log2MinTrafoSize )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firstChromaCbf  | |  cbf_cb[ xBase ][ yBase ][ trafoDepth − 1 ] )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readCbf = TRUE</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if( </a:t>
                      </a:r>
                      <a:r>
                        <a:rPr lang="en-GB" sz="1000" dirty="0" err="1">
                          <a:effectLst/>
                        </a:rPr>
                        <a:t>blkIdx</a:t>
                      </a:r>
                      <a:r>
                        <a:rPr lang="en-GB" sz="1000" dirty="0">
                          <a:effectLst/>
                        </a:rPr>
                        <a:t> = = </a:t>
                      </a:r>
                      <a:r>
                        <a:rPr lang="en-GB" sz="1000" dirty="0">
                          <a:solidFill>
                            <a:schemeClr val="tx1">
                              <a:lumMod val="95000"/>
                              <a:lumOff val="5000"/>
                            </a:schemeClr>
                          </a:solidFill>
                          <a:effectLst/>
                        </a:rPr>
                        <a:t>3</a:t>
                      </a:r>
                      <a:r>
                        <a:rPr lang="en-GB" sz="1000" dirty="0">
                          <a:solidFill>
                            <a:srgbClr val="FF0000"/>
                          </a:solidFill>
                          <a:effectLst/>
                        </a:rPr>
                        <a:t>  </a:t>
                      </a:r>
                      <a:r>
                        <a:rPr lang="en-GB" sz="1000" strike="sngStrike" dirty="0">
                          <a:solidFill>
                            <a:srgbClr val="FF0000"/>
                          </a:solidFill>
                          <a:effectLst/>
                        </a:rPr>
                        <a:t>&amp;&amp;  log2TrafoSize  &lt;  Log2MaxTrafoSize</a:t>
                      </a:r>
                      <a:r>
                        <a:rPr lang="en-GB" sz="1000" dirty="0">
                          <a:solidFill>
                            <a:srgbClr val="FF0000"/>
                          </a:solidFill>
                          <a:effectLst/>
                        </a:rPr>
                        <a:t> </a:t>
                      </a:r>
                      <a:r>
                        <a:rPr lang="en-GB" sz="1000" dirty="0">
                          <a:effectLst/>
                        </a:rPr>
                        <a:t>)</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readCbf = cbf_cb[ xBase ][ yBase ][ trafoDepth ]  | |  </a:t>
                      </a:r>
                      <a:br>
                        <a:rPr lang="en-GB" sz="1000">
                          <a:effectLst/>
                        </a:rPr>
                      </a:br>
                      <a:r>
                        <a:rPr lang="en-GB" sz="1000">
                          <a:effectLst/>
                        </a:rPr>
                        <a:t>										cbf_cb[ xBase + ( 1 &lt;&lt; log2TrafoWidth ) ][ yBase ][ trafoDepth ]  | |  </a:t>
                      </a:r>
                      <a:br>
                        <a:rPr lang="en-GB" sz="1000">
                          <a:effectLst/>
                        </a:rPr>
                      </a:br>
                      <a:r>
                        <a:rPr lang="en-GB" sz="1000">
                          <a:effectLst/>
                        </a:rPr>
                        <a:t>										cbf_cb[ xBase ][ yBase + ( 1 &lt;&lt; log2TrafoHeight ) ][ trafoDepth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!readCbf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cbf_cb[ x0 ][ y0 ][ trafoDepth ] = 1</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else</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cbf_cb[ x0 ][ y0 ][ trafoDepth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ae(v)</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firstChromaCbf  | |  cbf_cr[ xBase ][ yBase ][ trafoDepth − 1 ] )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readCbf = TRUE</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if( </a:t>
                      </a:r>
                      <a:r>
                        <a:rPr lang="en-GB" sz="1000" dirty="0" err="1">
                          <a:effectLst/>
                        </a:rPr>
                        <a:t>blkIdx</a:t>
                      </a:r>
                      <a:r>
                        <a:rPr lang="en-GB" sz="1000" dirty="0">
                          <a:effectLst/>
                        </a:rPr>
                        <a:t> = = 3  </a:t>
                      </a:r>
                      <a:r>
                        <a:rPr lang="en-GB" sz="1000" strike="sngStrike" dirty="0">
                          <a:solidFill>
                            <a:srgbClr val="FF0000"/>
                          </a:solidFill>
                          <a:effectLst/>
                        </a:rPr>
                        <a:t>&amp;&amp;  log2TrafoSize  &lt;  Log2MaxTrafoSize</a:t>
                      </a:r>
                      <a:r>
                        <a:rPr lang="en-GB" sz="1000" dirty="0">
                          <a:effectLst/>
                        </a:rPr>
                        <a:t> )</a:t>
                      </a:r>
                      <a:endParaRPr lang="en-US" sz="1000" dirty="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readCbf = cbf_cr[ xBase ][ yBase ][ trafoDepth ]  | |  </a:t>
                      </a:r>
                      <a:br>
                        <a:rPr lang="en-GB" sz="1000">
                          <a:effectLst/>
                        </a:rPr>
                      </a:br>
                      <a:r>
                        <a:rPr lang="en-GB" sz="1000">
                          <a:effectLst/>
                        </a:rPr>
                        <a:t>										cbf_cr[ xBase + ( 1 &lt;&lt; log2TrafoWidth ) ][ yBase ][ trafoDepth ]  | |  </a:t>
                      </a:r>
                      <a:br>
                        <a:rPr lang="en-GB" sz="1000">
                          <a:effectLst/>
                        </a:rPr>
                      </a:br>
                      <a:r>
                        <a:rPr lang="en-GB" sz="1000">
                          <a:effectLst/>
                        </a:rPr>
                        <a:t>										cbf_cr[ xBase ][ yBase + ( 1 &lt;&lt; log2TrafoHeight ) ][ trafoDepth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if( !readCbf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cbf_cr[ x0 ][ y0 ][ trafoDepth ] = 1</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else</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a:effectLst/>
                        </a:rPr>
                        <a:t> </a:t>
                      </a:r>
                      <a:endParaRPr lang="en-US" sz="1000" b="1">
                        <a:effectLst/>
                        <a:latin typeface="Times New Roman"/>
                        <a:ea typeface="Times New Roman"/>
                      </a:endParaRPr>
                    </a:p>
                  </a:txBody>
                  <a:tcPr marL="68580" marR="68580" marT="0" marB="0"/>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cbf_cr[ x0 ][ y0 ][ trafoDepth ]</a:t>
                      </a:r>
                      <a:endParaRPr lang="en-US" sz="1000">
                        <a:effectLst/>
                        <a:latin typeface="Times New Roman"/>
                        <a:ea typeface="Times New Roman"/>
                      </a:endParaRPr>
                    </a:p>
                  </a:txBody>
                  <a:tcPr marL="68580" marR="68580" marT="0" marB="0"/>
                </a:tc>
                <a:tc>
                  <a:txBody>
                    <a:bodyPr/>
                    <a:lstStyle/>
                    <a:p>
                      <a:pPr marL="0" marR="0" algn="just" hangingPunct="0">
                        <a:spcBef>
                          <a:spcPts val="0"/>
                        </a:spcBef>
                        <a:spcAft>
                          <a:spcPts val="300"/>
                        </a:spcAft>
                      </a:pPr>
                      <a:r>
                        <a:rPr lang="en-GB" sz="1000" dirty="0" err="1">
                          <a:effectLst/>
                        </a:rPr>
                        <a:t>ae</a:t>
                      </a:r>
                      <a:r>
                        <a:rPr lang="en-GB" sz="1000" dirty="0">
                          <a:effectLst/>
                        </a:rPr>
                        <a:t>(v)</a:t>
                      </a:r>
                      <a:endParaRPr lang="en-US" sz="1000" b="1"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2141267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a:t>
            </a:r>
            <a:endParaRPr lang="en-US" dirty="0"/>
          </a:p>
        </p:txBody>
      </p:sp>
      <p:sp>
        <p:nvSpPr>
          <p:cNvPr id="7" name="TextBox 6"/>
          <p:cNvSpPr txBox="1"/>
          <p:nvPr/>
        </p:nvSpPr>
        <p:spPr>
          <a:xfrm>
            <a:off x="1323190" y="5420231"/>
            <a:ext cx="6237605" cy="369332"/>
          </a:xfrm>
          <a:prstGeom prst="rect">
            <a:avLst/>
          </a:prstGeom>
          <a:noFill/>
        </p:spPr>
        <p:txBody>
          <a:bodyPr wrap="none" rtlCol="0">
            <a:spAutoFit/>
          </a:bodyPr>
          <a:lstStyle/>
          <a:p>
            <a:r>
              <a:rPr lang="en-US" dirty="0" smtClean="0"/>
              <a:t>No increase in encoding time or decoding time is observed.</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42804404"/>
              </p:ext>
            </p:extLst>
          </p:nvPr>
        </p:nvGraphicFramePr>
        <p:xfrm>
          <a:off x="2406770" y="2078606"/>
          <a:ext cx="3657600" cy="2476500"/>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209550">
                <a:tc gridSpan="3">
                  <a:txBody>
                    <a:bodyPr/>
                    <a:lstStyle/>
                    <a:p>
                      <a:pPr algn="ctr" rtl="0" fontAlgn="b"/>
                      <a:r>
                        <a:rPr lang="en-US" sz="1200" u="none" strike="noStrike" dirty="0">
                          <a:effectLst/>
                        </a:rPr>
                        <a:t>All Intra Main</a:t>
                      </a:r>
                      <a:endParaRPr lang="en-US" sz="1200" b="1" i="0" u="none" strike="noStrike" dirty="0">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All Intra HE10</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r>
              <a:tr h="2000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r>
              <a:tr h="209550">
                <a:tc>
                  <a:txBody>
                    <a:bodyPr/>
                    <a:lstStyle/>
                    <a:p>
                      <a:pPr algn="ctr" rtl="0" fontAlgn="b"/>
                      <a:r>
                        <a:rPr lang="en-US" sz="1200" u="none" strike="noStrike">
                          <a:effectLst/>
                        </a:rPr>
                        <a:t>0.05%</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-0.46%</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-0.58%</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0.05%</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-0.58%</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-0.70%</a:t>
                      </a:r>
                      <a:endParaRPr lang="en-US" sz="1200" b="0" i="0" u="none" strike="noStrike">
                        <a:solidFill>
                          <a:srgbClr val="000000"/>
                        </a:solidFill>
                        <a:effectLst/>
                        <a:latin typeface="Arial"/>
                      </a:endParaRPr>
                    </a:p>
                  </a:txBody>
                  <a:tcPr marL="9525" marR="9525" marT="9525" marB="0" anchor="b"/>
                </a:tc>
              </a:tr>
              <a:tr h="209550">
                <a:tc gridSpan="3">
                  <a:txBody>
                    <a:bodyPr/>
                    <a:lstStyle/>
                    <a:p>
                      <a:pPr algn="ctr" rtl="0" fontAlgn="b"/>
                      <a:r>
                        <a:rPr lang="en-US" sz="1200" u="none" strike="noStrike">
                          <a:effectLst/>
                        </a:rPr>
                        <a:t>Random Access Main</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Random Access HE10</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r>
              <a:tr h="2000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r>
              <a:tr h="209550">
                <a:tc>
                  <a:txBody>
                    <a:bodyPr/>
                    <a:lstStyle/>
                    <a:p>
                      <a:pPr algn="ctr" rtl="0" fontAlgn="b"/>
                      <a:r>
                        <a:rPr lang="en-US" sz="1200" u="none" strike="noStrike">
                          <a:effectLst/>
                        </a:rPr>
                        <a:t>0.04%</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-0.55%</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-0.53%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-0.53%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-0.48%</a:t>
                      </a:r>
                      <a:endParaRPr lang="en-US" sz="1200" b="0" i="0" u="none" strike="noStrike">
                        <a:solidFill>
                          <a:srgbClr val="000000"/>
                        </a:solidFill>
                        <a:effectLst/>
                        <a:latin typeface="Arial"/>
                      </a:endParaRPr>
                    </a:p>
                  </a:txBody>
                  <a:tcPr marL="9525" marR="9525" marT="9525" marB="0" anchor="b"/>
                </a:tc>
              </a:tr>
              <a:tr h="209550">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Low delay B HE10</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r>
              <a:tr h="2000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r>
              <a:tr h="209550">
                <a:tc>
                  <a:txBody>
                    <a:bodyPr/>
                    <a:lstStyle/>
                    <a:p>
                      <a:pPr algn="ctr" rtl="0" fontAlgn="b"/>
                      <a:r>
                        <a:rPr lang="en-US" sz="1200" u="none" strike="noStrike">
                          <a:effectLst/>
                        </a:rPr>
                        <a:t>0.03%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-0.72%</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-0.73%</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0.06%</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-0.87%</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-0.94%</a:t>
                      </a:r>
                      <a:endParaRPr lang="en-US" sz="1200" b="0" i="0" u="none" strike="noStrike">
                        <a:solidFill>
                          <a:srgbClr val="000000"/>
                        </a:solidFill>
                        <a:effectLst/>
                        <a:latin typeface="Arial"/>
                      </a:endParaRPr>
                    </a:p>
                  </a:txBody>
                  <a:tcPr marL="9525" marR="9525" marT="9525" marB="0" anchor="b"/>
                </a:tc>
              </a:tr>
              <a:tr h="209550">
                <a:tc gridSpan="3">
                  <a:txBody>
                    <a:bodyPr/>
                    <a:lstStyle/>
                    <a:p>
                      <a:pPr algn="ctr" rtl="0" fontAlgn="b"/>
                      <a:r>
                        <a:rPr lang="en-US" sz="1200" u="none" strike="noStrike">
                          <a:effectLst/>
                        </a:rPr>
                        <a:t>Low delay P Main</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Low delay P HE10</a:t>
                      </a:r>
                      <a:endParaRPr lang="en-US" sz="1200" b="1" i="0" u="none" strike="noStrike">
                        <a:solidFill>
                          <a:srgbClr val="000000"/>
                        </a:solidFill>
                        <a:effectLst/>
                        <a:latin typeface="Arial"/>
                      </a:endParaRPr>
                    </a:p>
                  </a:txBody>
                  <a:tcPr marL="9525" marR="9525" marT="9525" marB="0" anchor="b"/>
                </a:tc>
                <a:tc hMerge="1">
                  <a:txBody>
                    <a:bodyPr/>
                    <a:lstStyle/>
                    <a:p>
                      <a:endParaRPr lang="en-US"/>
                    </a:p>
                  </a:txBody>
                  <a:tcPr/>
                </a:tc>
                <a:tc hMerge="1">
                  <a:txBody>
                    <a:bodyPr/>
                    <a:lstStyle/>
                    <a:p>
                      <a:endParaRPr lang="en-US"/>
                    </a:p>
                  </a:txBody>
                  <a:tcPr/>
                </a:tc>
              </a:tr>
              <a:tr h="200025">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tc>
              </a:tr>
              <a:tr h="209550">
                <a:tc>
                  <a:txBody>
                    <a:bodyPr/>
                    <a:lstStyle/>
                    <a:p>
                      <a:pPr algn="ctr" rtl="0" fontAlgn="b"/>
                      <a:r>
                        <a:rPr lang="en-US" sz="1200" u="none" strike="noStrike">
                          <a:effectLst/>
                        </a:rPr>
                        <a:t>0.08%</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-0.55%</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-0.66%</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0.01%</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a:effectLst/>
                        </a:rPr>
                        <a:t>-0.14%</a:t>
                      </a:r>
                      <a:endParaRPr lang="en-US" sz="1200" b="0" i="0" u="none" strike="noStrike">
                        <a:solidFill>
                          <a:srgbClr val="000000"/>
                        </a:solidFill>
                        <a:effectLst/>
                        <a:latin typeface="Arial"/>
                      </a:endParaRPr>
                    </a:p>
                  </a:txBody>
                  <a:tcPr marL="9525" marR="9525" marT="9525" marB="0" anchor="b"/>
                </a:tc>
                <a:tc>
                  <a:txBody>
                    <a:bodyPr/>
                    <a:lstStyle/>
                    <a:p>
                      <a:pPr algn="ctr" rtl="0" fontAlgn="b"/>
                      <a:r>
                        <a:rPr lang="en-US" sz="1200" u="none" strike="noStrike" dirty="0">
                          <a:effectLst/>
                        </a:rPr>
                        <a:t>-0.75%</a:t>
                      </a:r>
                      <a:endParaRPr lang="en-US" sz="1200" b="0" i="0" u="none" strike="noStrike" dirty="0">
                        <a:solidFill>
                          <a:srgbClr val="000000"/>
                        </a:solidFill>
                        <a:effectLst/>
                        <a:latin typeface="Arial"/>
                      </a:endParaRPr>
                    </a:p>
                  </a:txBody>
                  <a:tcPr marL="9525" marR="9525" marT="9525" marB="0" anchor="b"/>
                </a:tc>
              </a:tr>
            </a:tbl>
          </a:graphicData>
        </a:graphic>
      </p:graphicFrame>
      <p:sp>
        <p:nvSpPr>
          <p:cNvPr id="5" name="TextBox 4"/>
          <p:cNvSpPr txBox="1"/>
          <p:nvPr/>
        </p:nvSpPr>
        <p:spPr>
          <a:xfrm>
            <a:off x="741871" y="957532"/>
            <a:ext cx="5827301" cy="923330"/>
          </a:xfrm>
          <a:prstGeom prst="rect">
            <a:avLst/>
          </a:prstGeom>
          <a:noFill/>
        </p:spPr>
        <p:txBody>
          <a:bodyPr wrap="none" rtlCol="0">
            <a:spAutoFit/>
          </a:bodyPr>
          <a:lstStyle/>
          <a:p>
            <a:r>
              <a:rPr lang="en-US" dirty="0" smtClean="0"/>
              <a:t>Common test condition.</a:t>
            </a:r>
          </a:p>
          <a:p>
            <a:r>
              <a:rPr lang="en-US" dirty="0" smtClean="0"/>
              <a:t>Results averaged over all sequences including Class F.</a:t>
            </a:r>
          </a:p>
          <a:p>
            <a:r>
              <a:rPr lang="en-US" dirty="0" smtClean="0"/>
              <a:t>Cross-checked by </a:t>
            </a:r>
            <a:r>
              <a:rPr lang="en-US" dirty="0" err="1" smtClean="0"/>
              <a:t>MediaTek</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Extend hierarchical coding of CBFU and CBFV to the whole RQT tree</a:t>
            </a:r>
          </a:p>
          <a:p>
            <a:pPr lvl="1"/>
            <a:r>
              <a:rPr lang="en-US" dirty="0" smtClean="0"/>
              <a:t>No significant change of performance compared to HM6</a:t>
            </a:r>
          </a:p>
          <a:p>
            <a:pPr lvl="1"/>
            <a:r>
              <a:rPr lang="en-US" dirty="0" smtClean="0"/>
              <a:t>Unified coding at different RQT levels</a:t>
            </a:r>
          </a:p>
          <a:p>
            <a:pPr lvl="1"/>
            <a:r>
              <a:rPr lang="en-US" dirty="0" smtClean="0"/>
              <a:t>Reduced </a:t>
            </a:r>
            <a:r>
              <a:rPr lang="en-US" smtClean="0"/>
              <a:t>WD texts</a:t>
            </a:r>
            <a:endParaRPr lang="en-US" dirty="0" smtClean="0"/>
          </a:p>
          <a:p>
            <a:pPr lvl="1"/>
            <a:r>
              <a:rPr lang="en-US" dirty="0" smtClean="0"/>
              <a:t>Increased chance of CBFU and CBFV inference</a:t>
            </a:r>
          </a:p>
          <a:p>
            <a:pPr lvl="1"/>
            <a:r>
              <a:rPr lang="en-US" dirty="0" smtClean="0"/>
              <a:t>Possibly </a:t>
            </a:r>
            <a:r>
              <a:rPr lang="en-US" dirty="0"/>
              <a:t>simplified codec design</a:t>
            </a:r>
            <a:endParaRPr lang="en-US" dirty="0" smtClean="0"/>
          </a:p>
          <a:p>
            <a:r>
              <a:rPr lang="en-US" dirty="0" smtClean="0"/>
              <a:t> Recommend adoption of the proposed method</a:t>
            </a:r>
          </a:p>
          <a:p>
            <a:r>
              <a:rPr lang="en-US" dirty="0" smtClean="0"/>
              <a:t>Thanks to </a:t>
            </a:r>
            <a:r>
              <a:rPr lang="en-US" dirty="0" err="1" smtClean="0"/>
              <a:t>MediaTek</a:t>
            </a:r>
            <a:r>
              <a:rPr lang="en-US" dirty="0" smtClean="0"/>
              <a:t> (JCTVC-I0471) for cross-checking</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(1)</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95938240"/>
              </p:ext>
            </p:extLst>
          </p:nvPr>
        </p:nvGraphicFramePr>
        <p:xfrm>
          <a:off x="1438422" y="1506274"/>
          <a:ext cx="5996320" cy="3210534"/>
        </p:xfrm>
        <a:graphic>
          <a:graphicData uri="http://schemas.openxmlformats.org/drawingml/2006/table">
            <a:tbl>
              <a:tblPr firstRow="1" firstCol="1" bandRow="1">
                <a:tableStyleId>{5C22544A-7EE6-4342-B048-85BDC9FD1C3A}</a:tableStyleId>
              </a:tblPr>
              <a:tblGrid>
                <a:gridCol w="1017652"/>
                <a:gridCol w="829778"/>
                <a:gridCol w="829778"/>
                <a:gridCol w="829778"/>
                <a:gridCol w="829778"/>
                <a:gridCol w="829778"/>
                <a:gridCol w="829778"/>
              </a:tblGrid>
              <a:tr h="243339">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All Intra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58547">
                <a:tc>
                  <a:txBody>
                    <a:bodyPr/>
                    <a:lstStyle/>
                    <a:p>
                      <a:endParaRPr lang="en-US" sz="12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-0.98%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-1.26%</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-0.51%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-0.62%</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0.14%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-1.82%</a:t>
                      </a:r>
                      <a:endParaRPr lang="en-US" sz="1200">
                        <a:effectLst/>
                        <a:latin typeface="Times New Roman"/>
                        <a:ea typeface="SimSun"/>
                      </a:endParaRPr>
                    </a:p>
                  </a:txBody>
                  <a:tcPr marL="68580" marR="68580" marT="0" marB="0" anchor="b"/>
                </a:tc>
              </a:tr>
              <a:tr h="25854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-0.78%</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-0.58%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-0.70%</a:t>
                      </a:r>
                      <a:endParaRPr lang="en-US" sz="1200">
                        <a:effectLst/>
                        <a:latin typeface="Times New Roman"/>
                        <a:ea typeface="SimSun"/>
                      </a:endParaRPr>
                    </a:p>
                  </a:txBody>
                  <a:tcPr marL="68580" marR="68580" marT="0" marB="0" anchor="b"/>
                </a:tc>
              </a:tr>
              <a:tr h="25854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-0.58%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-0.69%</a:t>
                      </a:r>
                      <a:endParaRPr lang="en-US" sz="1200">
                        <a:effectLst/>
                        <a:latin typeface="Times New Roman"/>
                        <a:ea typeface="SimSun"/>
                      </a:endParaRPr>
                    </a:p>
                  </a:txBody>
                  <a:tcPr marL="68580" marR="68580" marT="0" marB="0" anchor="b"/>
                </a:tc>
              </a:tr>
              <a:tr h="24333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102.35%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99.48%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58547">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99.84%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98.61%</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(2)</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40782809"/>
              </p:ext>
            </p:extLst>
          </p:nvPr>
        </p:nvGraphicFramePr>
        <p:xfrm>
          <a:off x="1388854" y="2001330"/>
          <a:ext cx="6047115" cy="2926764"/>
        </p:xfrm>
        <a:graphic>
          <a:graphicData uri="http://schemas.openxmlformats.org/drawingml/2006/table">
            <a:tbl>
              <a:tblPr firstRow="1" firstCol="1" bandRow="1">
                <a:tableStyleId>{5C22544A-7EE6-4342-B048-85BDC9FD1C3A}</a:tableStyleId>
              </a:tblPr>
              <a:tblGrid>
                <a:gridCol w="1026273"/>
                <a:gridCol w="836807"/>
                <a:gridCol w="836807"/>
                <a:gridCol w="836807"/>
                <a:gridCol w="836807"/>
                <a:gridCol w="836807"/>
                <a:gridCol w="836807"/>
              </a:tblGrid>
              <a:tr h="215484">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-0.65%</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-0.27%</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-0.38%</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-0.48%</a:t>
                      </a:r>
                      <a:endParaRPr lang="en-US" sz="1200">
                        <a:effectLst/>
                        <a:latin typeface="Times New Roman"/>
                        <a:ea typeface="SimSun"/>
                      </a:endParaRPr>
                    </a:p>
                  </a:txBody>
                  <a:tcPr marL="68580" marR="68580" marT="0" marB="0" anchor="b"/>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-0.51%</a:t>
                      </a:r>
                      <a:endParaRPr lang="en-US" sz="1200">
                        <a:effectLst/>
                        <a:latin typeface="Times New Roman"/>
                        <a:ea typeface="SimSun"/>
                      </a:endParaRPr>
                    </a:p>
                  </a:txBody>
                  <a:tcPr marL="68580" marR="68580" marT="0" marB="0" anchor="b"/>
                </a:tc>
              </a:tr>
              <a:tr h="215484">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101.09%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99.23%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2895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99.60%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98.72%</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 results (3)</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912425158"/>
              </p:ext>
            </p:extLst>
          </p:nvPr>
        </p:nvGraphicFramePr>
        <p:xfrm>
          <a:off x="1268082" y="1518255"/>
          <a:ext cx="6098877" cy="3079626"/>
        </p:xfrm>
        <a:graphic>
          <a:graphicData uri="http://schemas.openxmlformats.org/drawingml/2006/table">
            <a:tbl>
              <a:tblPr firstRow="1" firstCol="1" bandRow="1">
                <a:tableStyleId>{5C22544A-7EE6-4342-B048-85BDC9FD1C3A}</a:tableStyleId>
              </a:tblPr>
              <a:tblGrid>
                <a:gridCol w="1035057"/>
                <a:gridCol w="843970"/>
                <a:gridCol w="843970"/>
                <a:gridCol w="843970"/>
                <a:gridCol w="843970"/>
                <a:gridCol w="843970"/>
                <a:gridCol w="843970"/>
              </a:tblGrid>
              <a:tr h="219973">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19973">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A</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-1.39%</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C</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-0.39%</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D</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-0.45%</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-2.45%</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-0.30%</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Overall</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-0.94%</a:t>
                      </a:r>
                      <a:endParaRPr lang="en-US" sz="1200">
                        <a:effectLst/>
                        <a:latin typeface="Times New Roman"/>
                        <a:ea typeface="SimSun"/>
                      </a:endParaRPr>
                    </a:p>
                  </a:txBody>
                  <a:tcPr marL="68580" marR="68580" marT="0" marB="0" anchor="b"/>
                </a:tc>
              </a:tr>
              <a:tr h="21997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-0.99%</a:t>
                      </a:r>
                      <a:endParaRPr lang="en-US" sz="1200">
                        <a:effectLst/>
                        <a:latin typeface="Times New Roman"/>
                        <a:ea typeface="SimSun"/>
                      </a:endParaRPr>
                    </a:p>
                  </a:txBody>
                  <a:tcPr marL="68580" marR="68580" marT="0" marB="0" anchor="b"/>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99.40%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99.50%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439948">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100.55%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98.58%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1127</TotalTime>
  <Words>1101</Words>
  <Application>Microsoft Office PowerPoint</Application>
  <PresentationFormat>On-screen Show (4:3)</PresentationFormat>
  <Paragraphs>425</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JCTVC-C234-AIS</vt:lpstr>
      <vt:lpstr>Unified CBFU and CBFV Coding (JCTVC-I0332)</vt:lpstr>
      <vt:lpstr>Introduction </vt:lpstr>
      <vt:lpstr>Unified CBFU and CBFV Coding </vt:lpstr>
      <vt:lpstr>Proposed WD texts</vt:lpstr>
      <vt:lpstr>Simulation results </vt:lpstr>
      <vt:lpstr>Conclusions</vt:lpstr>
      <vt:lpstr>Detail results (1)</vt:lpstr>
      <vt:lpstr>Detail results (2)</vt:lpstr>
      <vt:lpstr>Detail results (3)</vt:lpstr>
      <vt:lpstr>Detail results(4)</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129</cp:revision>
  <cp:lastPrinted>2005-08-27T17:58:21Z</cp:lastPrinted>
  <dcterms:created xsi:type="dcterms:W3CDTF">2010-10-01T23:19:22Z</dcterms:created>
  <dcterms:modified xsi:type="dcterms:W3CDTF">2012-04-26T23:20:00Z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