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8">
  <p:sldMasterIdLst>
    <p:sldMasterId id="2147483648" r:id="rId1"/>
  </p:sldMasterIdLst>
  <p:notesMasterIdLst>
    <p:notesMasterId r:id="rId11"/>
  </p:notesMasterIdLst>
  <p:handoutMasterIdLst>
    <p:handoutMasterId r:id="rId12"/>
  </p:handoutMasterIdLst>
  <p:sldIdLst>
    <p:sldId id="350" r:id="rId2"/>
    <p:sldId id="352" r:id="rId3"/>
    <p:sldId id="395" r:id="rId4"/>
    <p:sldId id="392" r:id="rId5"/>
    <p:sldId id="290" r:id="rId6"/>
    <p:sldId id="386" r:id="rId7"/>
    <p:sldId id="387" r:id="rId8"/>
    <p:sldId id="388" r:id="rId9"/>
    <p:sldId id="389" r:id="rId10"/>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13535"/>
    <a:srgbClr val="7592C3"/>
    <a:srgbClr val="97C067"/>
    <a:srgbClr val="A2A2A2"/>
    <a:srgbClr val="BC443A"/>
    <a:srgbClr val="3E3233"/>
    <a:srgbClr val="333333"/>
    <a:srgbClr val="7C7570"/>
    <a:srgbClr val="678D32"/>
    <a:srgbClr val="89B2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869" autoAdjust="0"/>
  </p:normalViewPr>
  <p:slideViewPr>
    <p:cSldViewPr snapToGrid="0">
      <p:cViewPr>
        <p:scale>
          <a:sx n="81" d="100"/>
          <a:sy n="81" d="100"/>
        </p:scale>
        <p:origin x="-1638" y="-288"/>
      </p:cViewPr>
      <p:guideLst>
        <p:guide orient="horz" pos="4031"/>
        <p:guide pos="171"/>
      </p:guideLst>
    </p:cSldViewPr>
  </p:slid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dirty="0"/>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dirty="0"/>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dirty="0"/>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dirty="0"/>
          </a:p>
        </p:txBody>
      </p:sp>
    </p:spTree>
    <p:extLst>
      <p:ext uri="{BB962C8B-B14F-4D97-AF65-F5344CB8AC3E}">
        <p14:creationId xmlns:p14="http://schemas.microsoft.com/office/powerpoint/2010/main" val="15804231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dirty="0"/>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dirty="0"/>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dirty="0"/>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dirty="0"/>
          </a:p>
        </p:txBody>
      </p:sp>
    </p:spTree>
    <p:extLst>
      <p:ext uri="{BB962C8B-B14F-4D97-AF65-F5344CB8AC3E}">
        <p14:creationId xmlns:p14="http://schemas.microsoft.com/office/powerpoint/2010/main" val="323472993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262E76-295F-4020-AD0F-06FBFB2822AA}" type="slidenum">
              <a:rPr lang="en-US"/>
              <a:pPr/>
              <a:t>5</a:t>
            </a:fld>
            <a:endParaRPr lang="en-US" dirty="0"/>
          </a:p>
        </p:txBody>
      </p:sp>
      <p:sp>
        <p:nvSpPr>
          <p:cNvPr id="75778" name="Rectangle 2"/>
          <p:cNvSpPr>
            <a:spLocks noGrp="1" noRot="1" noChangeAspect="1" noChangeArrowheads="1"/>
          </p:cNvSpPr>
          <p:nvPr>
            <p:ph type="sldImg"/>
          </p:nvPr>
        </p:nvSpPr>
        <p:spPr bwMode="auto">
          <a:xfrm>
            <a:off x="1208088" y="677863"/>
            <a:ext cx="4632325" cy="3473450"/>
          </a:xfrm>
          <a:prstGeom prst="rect">
            <a:avLst/>
          </a:prstGeom>
          <a:solidFill>
            <a:srgbClr val="FFFFFF"/>
          </a:solidFill>
          <a:ln>
            <a:solidFill>
              <a:srgbClr val="000000"/>
            </a:solidFill>
            <a:miter lim="800000"/>
            <a:headEnd/>
            <a:tailEnd/>
          </a:ln>
        </p:spPr>
      </p:sp>
      <p:sp>
        <p:nvSpPr>
          <p:cNvPr id="75779" name="Rectangle 3"/>
          <p:cNvSpPr>
            <a:spLocks noGrp="1" noChangeArrowheads="1"/>
          </p:cNvSpPr>
          <p:nvPr>
            <p:ph type="body" idx="1"/>
          </p:nvPr>
        </p:nvSpPr>
        <p:spPr bwMode="auto">
          <a:xfrm>
            <a:off x="898525" y="4376738"/>
            <a:ext cx="5173663" cy="4229100"/>
          </a:xfrm>
          <a:prstGeom prst="rect">
            <a:avLst/>
          </a:prstGeom>
          <a:solidFill>
            <a:srgbClr val="FFFFFF"/>
          </a:solidFill>
          <a:ln>
            <a:solidFill>
              <a:srgbClr val="000000"/>
            </a:solidFill>
            <a:miter lim="800000"/>
            <a:headEnd/>
            <a:tailEnd/>
          </a:ln>
        </p:spPr>
        <p:txBody>
          <a:bodyPr lIns="90305" tIns="45152" rIns="90305" bIns="45152"/>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dirty="0"/>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a:lvl1pPr>
          </a:lstStyle>
          <a:p>
            <a:pPr eaLnBrk="1" hangingPunct="1">
              <a:buFont typeface="Wingdings" pitchFamily="1" charset="2"/>
              <a:buNone/>
            </a:pPr>
            <a:r>
              <a:rPr lang="en-US" dirty="0" smtClean="0">
                <a:solidFill>
                  <a:schemeClr val="bg1"/>
                </a:solidFill>
              </a:rPr>
              <a:t>Text</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dirty="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Simplified Intra Smoothing</a:t>
            </a:r>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1" r:id="rId1"/>
    <p:sldLayoutId id="2147483649" r:id="rId2"/>
    <p:sldLayoutId id="2147483650" r:id="rId3"/>
    <p:sldLayoutId id="2147483653" r:id="rId4"/>
    <p:sldLayoutId id="2147483655" r:id="rId5"/>
    <p:sldLayoutId id="2147483656" r:id="rId6"/>
    <p:sldLayoutId id="2147483659"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609600" y="3475964"/>
            <a:ext cx="8393702" cy="1470025"/>
          </a:xfrm>
        </p:spPr>
        <p:txBody>
          <a:bodyPr/>
          <a:lstStyle/>
          <a:p>
            <a:r>
              <a:rPr lang="en-US" b="1" dirty="0" smtClean="0"/>
              <a:t>Unified CBFU and CBFV Coding (JCTVC-I0332)</a:t>
            </a:r>
            <a:endParaRPr lang="en-US" dirty="0"/>
          </a:p>
        </p:txBody>
      </p:sp>
      <p:sp>
        <p:nvSpPr>
          <p:cNvPr id="20" name="Subtitle 19"/>
          <p:cNvSpPr>
            <a:spLocks noGrp="1"/>
          </p:cNvSpPr>
          <p:nvPr>
            <p:ph type="subTitle" idx="1"/>
          </p:nvPr>
        </p:nvSpPr>
        <p:spPr>
          <a:xfrm>
            <a:off x="2093485" y="5085081"/>
            <a:ext cx="6075730" cy="616472"/>
          </a:xfrm>
        </p:spPr>
        <p:txBody>
          <a:bodyPr/>
          <a:lstStyle/>
          <a:p>
            <a:pPr algn="r"/>
            <a:r>
              <a:rPr lang="en-US" dirty="0" smtClean="0"/>
              <a:t>Liwei Guo, </a:t>
            </a:r>
            <a:r>
              <a:rPr lang="en-US" dirty="0"/>
              <a:t>Xianglin </a:t>
            </a:r>
            <a:r>
              <a:rPr lang="en-US" dirty="0" smtClean="0"/>
              <a:t>Wang, Marta Karczewicz</a:t>
            </a: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Introduction </a:t>
            </a:r>
            <a:endParaRPr lang="en-US" dirty="0"/>
          </a:p>
        </p:txBody>
      </p:sp>
      <p:sp>
        <p:nvSpPr>
          <p:cNvPr id="6" name="Rectangle 2"/>
          <p:cNvSpPr txBox="1">
            <a:spLocks noChangeArrowheads="1"/>
          </p:cNvSpPr>
          <p:nvPr/>
        </p:nvSpPr>
        <p:spPr bwMode="auto">
          <a:xfrm>
            <a:off x="163513" y="1069676"/>
            <a:ext cx="8712200" cy="514938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175" indent="-173038" eaLnBrk="1" hangingPunct="1">
              <a:lnSpc>
                <a:spcPct val="95000"/>
              </a:lnSpc>
              <a:spcBef>
                <a:spcPct val="35000"/>
              </a:spcBef>
              <a:buClr>
                <a:srgbClr val="C00000"/>
              </a:buClr>
              <a:buFont typeface="Wingdings" pitchFamily="2" charset="2"/>
              <a:buChar char="§"/>
            </a:pPr>
            <a:r>
              <a:rPr lang="en-US" sz="2000" kern="0" dirty="0" smtClean="0">
                <a:latin typeface="+mn-lt"/>
                <a:cs typeface="+mn-cs"/>
              </a:rPr>
              <a:t>Coding of CBFU and CBFV in HM6</a:t>
            </a:r>
          </a:p>
          <a:p>
            <a:pPr marL="460375" lvl="1" indent="-173038" eaLnBrk="1" hangingPunct="1">
              <a:lnSpc>
                <a:spcPct val="95000"/>
              </a:lnSpc>
              <a:spcBef>
                <a:spcPct val="35000"/>
              </a:spcBef>
              <a:buClr>
                <a:srgbClr val="C00000"/>
              </a:buClr>
              <a:buFont typeface="Wingdings" pitchFamily="2" charset="2"/>
              <a:buChar char="§"/>
            </a:pPr>
            <a:r>
              <a:rPr lang="en-US" kern="0" dirty="0" smtClean="0">
                <a:latin typeface="+mn-lt"/>
                <a:cs typeface="+mn-cs"/>
              </a:rPr>
              <a:t>Hierarchical coding structure</a:t>
            </a:r>
          </a:p>
          <a:p>
            <a:pPr marL="917575" lvl="2" indent="-173038" eaLnBrk="1" hangingPunct="1">
              <a:lnSpc>
                <a:spcPct val="95000"/>
              </a:lnSpc>
              <a:spcBef>
                <a:spcPct val="35000"/>
              </a:spcBef>
              <a:buClr>
                <a:srgbClr val="C00000"/>
              </a:buClr>
              <a:buFont typeface="Wingdings" pitchFamily="2" charset="2"/>
              <a:buChar char="§"/>
            </a:pPr>
            <a:r>
              <a:rPr lang="en-US" sz="1600" kern="0" dirty="0" smtClean="0">
                <a:latin typeface="+mn-lt"/>
                <a:cs typeface="+mn-cs"/>
              </a:rPr>
              <a:t>Children CBFU/CBFV flags inferred to be 0 if the parent flag is 0</a:t>
            </a:r>
            <a:r>
              <a:rPr lang="en-US" kern="0" dirty="0" smtClean="0">
                <a:latin typeface="+mn-lt"/>
                <a:cs typeface="+mn-cs"/>
              </a:rPr>
              <a:t>.</a:t>
            </a:r>
          </a:p>
          <a:p>
            <a:pPr marL="460375" lvl="1" indent="-173038" eaLnBrk="1" hangingPunct="1">
              <a:lnSpc>
                <a:spcPct val="95000"/>
              </a:lnSpc>
              <a:spcBef>
                <a:spcPct val="35000"/>
              </a:spcBef>
              <a:buClr>
                <a:srgbClr val="C00000"/>
              </a:buClr>
              <a:buFont typeface="Wingdings" pitchFamily="2" charset="2"/>
              <a:buChar char="§"/>
            </a:pPr>
            <a:r>
              <a:rPr lang="en-US" kern="0" dirty="0" smtClean="0">
                <a:latin typeface="+mn-lt"/>
                <a:cs typeface="+mn-cs"/>
              </a:rPr>
              <a:t>Coding starts from</a:t>
            </a:r>
          </a:p>
          <a:p>
            <a:pPr marL="917575" lvl="2" indent="-173038" eaLnBrk="1" hangingPunct="1">
              <a:lnSpc>
                <a:spcPct val="95000"/>
              </a:lnSpc>
              <a:spcBef>
                <a:spcPct val="35000"/>
              </a:spcBef>
              <a:buClr>
                <a:srgbClr val="C00000"/>
              </a:buClr>
              <a:buFont typeface="Wingdings" pitchFamily="2" charset="2"/>
              <a:buChar char="§"/>
            </a:pPr>
            <a:r>
              <a:rPr lang="en-US" sz="1600" kern="0" dirty="0" smtClean="0">
                <a:latin typeface="+mn-lt"/>
                <a:cs typeface="+mn-cs"/>
              </a:rPr>
              <a:t>CU root level if </a:t>
            </a:r>
            <a:r>
              <a:rPr lang="en-US" sz="1600" kern="0" dirty="0" err="1" smtClean="0">
                <a:latin typeface="+mn-lt"/>
                <a:cs typeface="+mn-cs"/>
              </a:rPr>
              <a:t>CUSize</a:t>
            </a:r>
            <a:r>
              <a:rPr lang="en-US" sz="1600" kern="0" dirty="0" smtClean="0">
                <a:latin typeface="+mn-lt"/>
                <a:cs typeface="+mn-cs"/>
              </a:rPr>
              <a:t> &lt;= </a:t>
            </a:r>
            <a:r>
              <a:rPr lang="en-US" sz="1600" kern="0" dirty="0" err="1" smtClean="0">
                <a:latin typeface="+mn-lt"/>
                <a:cs typeface="+mn-cs"/>
              </a:rPr>
              <a:t>MaxTUSize</a:t>
            </a:r>
            <a:endParaRPr lang="en-US" sz="1600" kern="0" dirty="0" smtClean="0">
              <a:latin typeface="+mn-lt"/>
              <a:cs typeface="+mn-cs"/>
            </a:endParaRPr>
          </a:p>
          <a:p>
            <a:pPr marL="917575" lvl="2" indent="-173038" eaLnBrk="1" hangingPunct="1">
              <a:lnSpc>
                <a:spcPct val="95000"/>
              </a:lnSpc>
              <a:spcBef>
                <a:spcPct val="35000"/>
              </a:spcBef>
              <a:buClr>
                <a:srgbClr val="C00000"/>
              </a:buClr>
              <a:buFont typeface="Wingdings" pitchFamily="2" charset="2"/>
              <a:buChar char="§"/>
            </a:pPr>
            <a:r>
              <a:rPr lang="en-US" sz="1600" kern="0" dirty="0" smtClean="0">
                <a:latin typeface="+mn-lt"/>
                <a:cs typeface="+mn-cs"/>
              </a:rPr>
              <a:t>Level with </a:t>
            </a:r>
            <a:r>
              <a:rPr lang="en-US" sz="1600" kern="0" dirty="0" err="1" smtClean="0">
                <a:latin typeface="+mn-lt"/>
                <a:cs typeface="+mn-cs"/>
              </a:rPr>
              <a:t>MaxTUSize</a:t>
            </a:r>
            <a:r>
              <a:rPr lang="en-US" sz="1600" kern="0" dirty="0" smtClean="0">
                <a:latin typeface="+mn-lt"/>
                <a:cs typeface="+mn-cs"/>
              </a:rPr>
              <a:t> if </a:t>
            </a:r>
            <a:r>
              <a:rPr lang="en-US" sz="1600" kern="0" dirty="0" err="1" smtClean="0">
                <a:latin typeface="+mn-lt"/>
                <a:cs typeface="+mn-cs"/>
              </a:rPr>
              <a:t>CUSize</a:t>
            </a:r>
            <a:r>
              <a:rPr lang="en-US" sz="1600" kern="0" dirty="0" smtClean="0">
                <a:latin typeface="+mn-lt"/>
                <a:cs typeface="+mn-cs"/>
              </a:rPr>
              <a:t>&gt; </a:t>
            </a:r>
            <a:r>
              <a:rPr lang="en-US" sz="1600" kern="0" dirty="0" err="1" smtClean="0">
                <a:latin typeface="+mn-lt"/>
                <a:cs typeface="+mn-cs"/>
              </a:rPr>
              <a:t>MaxTUSize</a:t>
            </a:r>
            <a:endParaRPr lang="en-US" sz="1600" kern="0" dirty="0" smtClean="0">
              <a:latin typeface="+mn-lt"/>
              <a:cs typeface="+mn-cs"/>
            </a:endParaRPr>
          </a:p>
          <a:p>
            <a:pPr marL="3175" indent="-173038" eaLnBrk="1" hangingPunct="1">
              <a:lnSpc>
                <a:spcPct val="95000"/>
              </a:lnSpc>
              <a:spcBef>
                <a:spcPct val="35000"/>
              </a:spcBef>
              <a:buClr>
                <a:schemeClr val="accent1"/>
              </a:buClr>
              <a:buFont typeface="Wingdings" pitchFamily="2" charset="2"/>
              <a:buChar char="§"/>
            </a:pPr>
            <a:endParaRPr kumimoji="0" lang="en-US" b="0" i="0" u="none" strike="noStrike" kern="0" cap="none" spc="0" normalizeH="0" baseline="0" noProof="0" dirty="0" smtClean="0">
              <a:ln>
                <a:noFill/>
              </a:ln>
              <a:effectLst/>
              <a:uLnTx/>
              <a:uFillTx/>
              <a:latin typeface="+mn-lt"/>
              <a:cs typeface="+mn-cs"/>
            </a:endParaRPr>
          </a:p>
          <a:p>
            <a:pPr marL="3175" indent="-173038" eaLnBrk="1" hangingPunct="1">
              <a:lnSpc>
                <a:spcPct val="95000"/>
              </a:lnSpc>
              <a:spcBef>
                <a:spcPct val="35000"/>
              </a:spcBef>
              <a:buClr>
                <a:srgbClr val="C00000"/>
              </a:buClr>
              <a:buFont typeface="Wingdings" pitchFamily="2" charset="2"/>
              <a:buChar char="§"/>
            </a:pPr>
            <a:r>
              <a:rPr kumimoji="0" lang="en-US" sz="2000" b="0" i="0" u="none" strike="noStrike" kern="0" cap="none" spc="0" normalizeH="0" baseline="0" noProof="0" dirty="0" smtClean="0">
                <a:ln>
                  <a:noFill/>
                </a:ln>
                <a:effectLst/>
                <a:uLnTx/>
                <a:uFillTx/>
                <a:latin typeface="+mn-lt"/>
                <a:cs typeface="+mn-cs"/>
              </a:rPr>
              <a:t>Proposed</a:t>
            </a:r>
            <a:r>
              <a:rPr kumimoji="0" lang="en-US" sz="2000" b="0" i="0" u="none" strike="noStrike" kern="0" cap="none" spc="0" normalizeH="0" noProof="0" dirty="0" smtClean="0">
                <a:ln>
                  <a:noFill/>
                </a:ln>
                <a:effectLst/>
                <a:uLnTx/>
                <a:uFillTx/>
                <a:latin typeface="+mn-lt"/>
                <a:cs typeface="+mn-cs"/>
              </a:rPr>
              <a:t> method:</a:t>
            </a:r>
          </a:p>
          <a:p>
            <a:pPr marL="460375" lvl="1" indent="-173038" eaLnBrk="1" hangingPunct="1">
              <a:lnSpc>
                <a:spcPct val="95000"/>
              </a:lnSpc>
              <a:spcBef>
                <a:spcPct val="35000"/>
              </a:spcBef>
              <a:buClr>
                <a:schemeClr val="accent1"/>
              </a:buClr>
              <a:buFont typeface="Wingdings" pitchFamily="2" charset="2"/>
              <a:buChar char="§"/>
              <a:defRPr/>
            </a:pPr>
            <a:r>
              <a:rPr lang="en-US" kern="0" dirty="0" smtClean="0">
                <a:latin typeface="+mn-lt"/>
                <a:cs typeface="+mn-cs"/>
              </a:rPr>
              <a:t>Always start hierarchical coding from CU root level</a:t>
            </a:r>
          </a:p>
          <a:p>
            <a:pPr marL="917575" lvl="2" indent="-173038" eaLnBrk="1" hangingPunct="1">
              <a:lnSpc>
                <a:spcPct val="95000"/>
              </a:lnSpc>
              <a:spcBef>
                <a:spcPct val="35000"/>
              </a:spcBef>
              <a:buClr>
                <a:schemeClr val="accent1"/>
              </a:buClr>
              <a:buFont typeface="Wingdings" pitchFamily="2" charset="2"/>
              <a:buChar char="§"/>
              <a:defRPr/>
            </a:pPr>
            <a:r>
              <a:rPr lang="en-US" sz="1600" kern="0" dirty="0" smtClean="0">
                <a:latin typeface="+mn-lt"/>
                <a:cs typeface="+mn-cs"/>
              </a:rPr>
              <a:t>Unification </a:t>
            </a:r>
            <a:r>
              <a:rPr lang="en-US" sz="1600" kern="0" dirty="0">
                <a:latin typeface="+mn-lt"/>
                <a:cs typeface="+mn-cs"/>
              </a:rPr>
              <a:t>across the whole RQT tree</a:t>
            </a:r>
          </a:p>
          <a:p>
            <a:pPr marL="917575" lvl="2" indent="-173038" eaLnBrk="1" hangingPunct="1">
              <a:lnSpc>
                <a:spcPct val="95000"/>
              </a:lnSpc>
              <a:spcBef>
                <a:spcPct val="35000"/>
              </a:spcBef>
              <a:buClr>
                <a:schemeClr val="accent1"/>
              </a:buClr>
              <a:buFont typeface="Wingdings" pitchFamily="2" charset="2"/>
              <a:buChar char="§"/>
              <a:defRPr/>
            </a:pPr>
            <a:r>
              <a:rPr lang="en-US" sz="1600" kern="0" dirty="0">
                <a:latin typeface="+mn-lt"/>
                <a:cs typeface="+mn-cs"/>
              </a:rPr>
              <a:t>Reduced WD texts</a:t>
            </a: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Unified CBFU and CBFV Coding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24864279"/>
              </p:ext>
            </p:extLst>
          </p:nvPr>
        </p:nvGraphicFramePr>
        <p:xfrm>
          <a:off x="1585913" y="1581150"/>
          <a:ext cx="5867400" cy="3962400"/>
        </p:xfrm>
        <a:graphic>
          <a:graphicData uri="http://schemas.openxmlformats.org/drawingml/2006/table">
            <a:tbl>
              <a:tblPr>
                <a:tableStyleId>{5C22544A-7EE6-4342-B048-85BDC9FD1C3A}</a:tableStyleId>
              </a:tblPr>
              <a:tblGrid>
                <a:gridCol w="5244167"/>
                <a:gridCol w="623233"/>
              </a:tblGrid>
              <a:tr h="14783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dirty="0">
                          <a:effectLst/>
                        </a:rPr>
                        <a:t>		</a:t>
                      </a:r>
                      <a:r>
                        <a:rPr lang="en-GB" sz="1000" strike="sngStrike" dirty="0">
                          <a:solidFill>
                            <a:srgbClr val="FF0000"/>
                          </a:solidFill>
                          <a:effectLst/>
                        </a:rPr>
                        <a:t>if( log2TrafoSize  &lt;=  Log2MaxTrafoSize ) {</a:t>
                      </a:r>
                      <a:endParaRPr lang="en-US" sz="1000" dirty="0">
                        <a:solidFill>
                          <a:srgbClr val="FF0000"/>
                        </a:solidFill>
                        <a:effectLst/>
                        <a:latin typeface="Times New Roman"/>
                        <a:ea typeface="Times New Roman"/>
                      </a:endParaRPr>
                    </a:p>
                  </a:txBody>
                  <a:tcPr marL="68580" marR="68580" marT="0" marB="0"/>
                </a:tc>
                <a:tc>
                  <a:txBody>
                    <a:bodyPr/>
                    <a:lstStyle/>
                    <a:p>
                      <a:pPr marL="0" marR="0" algn="just" hangingPunct="0">
                        <a:spcBef>
                          <a:spcPts val="0"/>
                        </a:spcBef>
                        <a:spcAft>
                          <a:spcPts val="300"/>
                        </a:spcAft>
                      </a:pPr>
                      <a:r>
                        <a:rPr lang="en-GB" sz="1000">
                          <a:effectLst/>
                        </a:rPr>
                        <a:t> </a:t>
                      </a:r>
                      <a:endParaRPr lang="en-US" sz="1000" b="1">
                        <a:effectLst/>
                        <a:latin typeface="Times New Roman"/>
                        <a:ea typeface="Times New Roman"/>
                      </a:endParaRPr>
                    </a:p>
                  </a:txBody>
                  <a:tcPr marL="68580" marR="68580" marT="0" marB="0"/>
                </a:tc>
              </a:tr>
              <a:tr h="443504">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 pos="137160" algn="l"/>
                          <a:tab pos="274320" algn="l"/>
                          <a:tab pos="411480" algn="l"/>
                          <a:tab pos="548640" algn="l"/>
                          <a:tab pos="685800" algn="l"/>
                          <a:tab pos="822960" algn="l"/>
                          <a:tab pos="960120" algn="l"/>
                          <a:tab pos="1097280" algn="l"/>
                          <a:tab pos="1234440" algn="l"/>
                          <a:tab pos="1371600" algn="l"/>
                          <a:tab pos="1520825" algn="l"/>
                        </a:tabLst>
                      </a:pPr>
                      <a:r>
                        <a:rPr lang="en-GB" sz="1000" dirty="0">
                          <a:solidFill>
                            <a:srgbClr val="FF0000"/>
                          </a:solidFill>
                          <a:effectLst/>
                        </a:rPr>
                        <a:t>			</a:t>
                      </a:r>
                      <a:r>
                        <a:rPr lang="en-GB" sz="1000" strike="sngStrike" dirty="0" err="1">
                          <a:solidFill>
                            <a:srgbClr val="FF0000"/>
                          </a:solidFill>
                          <a:effectLst/>
                        </a:rPr>
                        <a:t>firstChromaCbf</a:t>
                      </a:r>
                      <a:r>
                        <a:rPr lang="en-GB" sz="1000" strike="sngStrike" dirty="0">
                          <a:solidFill>
                            <a:srgbClr val="FF0000"/>
                          </a:solidFill>
                          <a:effectLst/>
                        </a:rPr>
                        <a:t> = ( log2TrafoSize  = =  Log2MaxTrafoSize  | |</a:t>
                      </a:r>
                      <a:br>
                        <a:rPr lang="en-GB" sz="1000" strike="sngStrike" dirty="0">
                          <a:solidFill>
                            <a:srgbClr val="FF0000"/>
                          </a:solidFill>
                          <a:effectLst/>
                        </a:rPr>
                      </a:br>
                      <a:r>
                        <a:rPr lang="en-GB" sz="1000" strike="sngStrike" dirty="0">
                          <a:solidFill>
                            <a:srgbClr val="FF0000"/>
                          </a:solidFill>
                          <a:effectLst/>
                        </a:rPr>
                        <a:t>										</a:t>
                      </a:r>
                      <a:r>
                        <a:rPr lang="en-GB" sz="1000" strike="sngStrike" dirty="0" err="1">
                          <a:solidFill>
                            <a:srgbClr val="FF0000"/>
                          </a:solidFill>
                          <a:effectLst/>
                        </a:rPr>
                        <a:t>trafoDepth</a:t>
                      </a:r>
                      <a:r>
                        <a:rPr lang="en-GB" sz="1000" strike="sngStrike" dirty="0">
                          <a:solidFill>
                            <a:srgbClr val="FF0000"/>
                          </a:solidFill>
                          <a:effectLst/>
                        </a:rPr>
                        <a:t>  = =  0 ) ?  1  :  0</a:t>
                      </a:r>
                      <a:endParaRPr lang="en-US" sz="1000" dirty="0">
                        <a:solidFill>
                          <a:srgbClr val="FF0000"/>
                        </a:solidFill>
                        <a:effectLst/>
                      </a:endParaRPr>
                    </a:p>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 pos="137160" algn="l"/>
                          <a:tab pos="274320" algn="l"/>
                          <a:tab pos="411480" algn="l"/>
                          <a:tab pos="548640" algn="l"/>
                          <a:tab pos="685800" algn="l"/>
                          <a:tab pos="822960" algn="l"/>
                          <a:tab pos="960120" algn="l"/>
                          <a:tab pos="1097280" algn="l"/>
                          <a:tab pos="1234440" algn="l"/>
                          <a:tab pos="1371600" algn="l"/>
                          <a:tab pos="1520825" algn="l"/>
                        </a:tabLst>
                      </a:pPr>
                      <a:r>
                        <a:rPr lang="en-GB" sz="1000" dirty="0">
                          <a:effectLst/>
                        </a:rPr>
                        <a:t>        </a:t>
                      </a:r>
                      <a:r>
                        <a:rPr lang="en-GB" sz="1000" dirty="0" err="1">
                          <a:effectLst/>
                          <a:highlight>
                            <a:srgbClr val="FFFF00"/>
                          </a:highlight>
                        </a:rPr>
                        <a:t>firstChromaCbf</a:t>
                      </a:r>
                      <a:r>
                        <a:rPr lang="en-GB" sz="1000" dirty="0">
                          <a:effectLst/>
                          <a:highlight>
                            <a:srgbClr val="FFFF00"/>
                          </a:highlight>
                        </a:rPr>
                        <a:t> = (</a:t>
                      </a:r>
                      <a:r>
                        <a:rPr lang="en-GB" sz="1000" dirty="0" err="1">
                          <a:effectLst/>
                          <a:highlight>
                            <a:srgbClr val="FFFF00"/>
                          </a:highlight>
                        </a:rPr>
                        <a:t>trafoDepth</a:t>
                      </a:r>
                      <a:r>
                        <a:rPr lang="en-GB" sz="1000" dirty="0">
                          <a:effectLst/>
                          <a:highlight>
                            <a:srgbClr val="FFFF00"/>
                          </a:highlight>
                        </a:rPr>
                        <a:t>==0)</a:t>
                      </a:r>
                      <a:endParaRPr lang="en-US" sz="1000" dirty="0">
                        <a:effectLst/>
                        <a:latin typeface="Times New Roman"/>
                        <a:ea typeface="Times New Roman"/>
                      </a:endParaRPr>
                    </a:p>
                  </a:txBody>
                  <a:tcPr marL="68580" marR="68580" marT="0" marB="0"/>
                </a:tc>
                <a:tc>
                  <a:txBody>
                    <a:bodyPr/>
                    <a:lstStyle/>
                    <a:p>
                      <a:pPr marL="0" marR="0" algn="just" hangingPunct="0">
                        <a:spcBef>
                          <a:spcPts val="0"/>
                        </a:spcBef>
                        <a:spcAft>
                          <a:spcPts val="300"/>
                        </a:spcAft>
                      </a:pPr>
                      <a:r>
                        <a:rPr lang="en-GB" sz="1000">
                          <a:effectLst/>
                        </a:rPr>
                        <a:t> </a:t>
                      </a:r>
                      <a:endParaRPr lang="en-US" sz="1000" b="1">
                        <a:effectLst/>
                        <a:latin typeface="Times New Roman"/>
                        <a:ea typeface="Times New Roman"/>
                      </a:endParaRPr>
                    </a:p>
                  </a:txBody>
                  <a:tcPr marL="68580" marR="68580" marT="0" marB="0"/>
                </a:tc>
              </a:tr>
              <a:tr h="14783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effectLst/>
                        </a:rPr>
                        <a:t>			if( firstChromaCbf  | |  log2TrafoSize  &gt;  Log2MinTrafoSize ) {</a:t>
                      </a:r>
                      <a:endParaRPr lang="en-US" sz="1000">
                        <a:effectLst/>
                        <a:latin typeface="Times New Roman"/>
                        <a:ea typeface="Times New Roman"/>
                      </a:endParaRPr>
                    </a:p>
                  </a:txBody>
                  <a:tcPr marL="68580" marR="68580" marT="0" marB="0"/>
                </a:tc>
                <a:tc>
                  <a:txBody>
                    <a:bodyPr/>
                    <a:lstStyle/>
                    <a:p>
                      <a:pPr marL="0" marR="0" algn="just" hangingPunct="0">
                        <a:spcBef>
                          <a:spcPts val="0"/>
                        </a:spcBef>
                        <a:spcAft>
                          <a:spcPts val="300"/>
                        </a:spcAft>
                      </a:pPr>
                      <a:r>
                        <a:rPr lang="en-GB" sz="1000">
                          <a:effectLst/>
                        </a:rPr>
                        <a:t> </a:t>
                      </a:r>
                      <a:endParaRPr lang="en-US" sz="1000" b="1">
                        <a:effectLst/>
                        <a:latin typeface="Times New Roman"/>
                        <a:ea typeface="Times New Roman"/>
                      </a:endParaRPr>
                    </a:p>
                  </a:txBody>
                  <a:tcPr marL="68580" marR="68580" marT="0" marB="0"/>
                </a:tc>
              </a:tr>
              <a:tr h="14783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effectLst/>
                        </a:rPr>
                        <a:t>				if( firstChromaCbf  | |  cbf_cb[ xBase ][ yBase ][ trafoDepth − 1 ] ) {</a:t>
                      </a:r>
                      <a:endParaRPr lang="en-US" sz="1000">
                        <a:effectLst/>
                        <a:latin typeface="Times New Roman"/>
                        <a:ea typeface="Times New Roman"/>
                      </a:endParaRPr>
                    </a:p>
                  </a:txBody>
                  <a:tcPr marL="68580" marR="68580" marT="0" marB="0"/>
                </a:tc>
                <a:tc>
                  <a:txBody>
                    <a:bodyPr/>
                    <a:lstStyle/>
                    <a:p>
                      <a:pPr marL="0" marR="0" algn="just" hangingPunct="0">
                        <a:spcBef>
                          <a:spcPts val="0"/>
                        </a:spcBef>
                        <a:spcAft>
                          <a:spcPts val="300"/>
                        </a:spcAft>
                      </a:pPr>
                      <a:r>
                        <a:rPr lang="en-GB" sz="1000">
                          <a:effectLst/>
                        </a:rPr>
                        <a:t> </a:t>
                      </a:r>
                      <a:endParaRPr lang="en-US" sz="1000" b="1">
                        <a:effectLst/>
                        <a:latin typeface="Times New Roman"/>
                        <a:ea typeface="Times New Roman"/>
                      </a:endParaRPr>
                    </a:p>
                  </a:txBody>
                  <a:tcPr marL="68580" marR="68580" marT="0" marB="0"/>
                </a:tc>
              </a:tr>
              <a:tr h="14783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dirty="0">
                          <a:effectLst/>
                        </a:rPr>
                        <a:t>					</a:t>
                      </a:r>
                      <a:r>
                        <a:rPr lang="en-GB" sz="1000" dirty="0" err="1">
                          <a:effectLst/>
                        </a:rPr>
                        <a:t>readCbf</a:t>
                      </a:r>
                      <a:r>
                        <a:rPr lang="en-GB" sz="1000" dirty="0">
                          <a:effectLst/>
                        </a:rPr>
                        <a:t> = TRUE</a:t>
                      </a:r>
                      <a:endParaRPr lang="en-US" sz="1000" dirty="0">
                        <a:effectLst/>
                        <a:latin typeface="Times New Roman"/>
                        <a:ea typeface="Times New Roman"/>
                      </a:endParaRPr>
                    </a:p>
                  </a:txBody>
                  <a:tcPr marL="68580" marR="68580" marT="0" marB="0"/>
                </a:tc>
                <a:tc>
                  <a:txBody>
                    <a:bodyPr/>
                    <a:lstStyle/>
                    <a:p>
                      <a:pPr marL="0" marR="0" algn="just" hangingPunct="0">
                        <a:spcBef>
                          <a:spcPts val="0"/>
                        </a:spcBef>
                        <a:spcAft>
                          <a:spcPts val="300"/>
                        </a:spcAft>
                      </a:pPr>
                      <a:r>
                        <a:rPr lang="en-GB" sz="1000">
                          <a:effectLst/>
                        </a:rPr>
                        <a:t> </a:t>
                      </a:r>
                      <a:endParaRPr lang="en-US" sz="1000" b="1">
                        <a:effectLst/>
                        <a:latin typeface="Times New Roman"/>
                        <a:ea typeface="Times New Roman"/>
                      </a:endParaRPr>
                    </a:p>
                  </a:txBody>
                  <a:tcPr marL="68580" marR="68580" marT="0" marB="0"/>
                </a:tc>
              </a:tr>
              <a:tr h="14783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dirty="0">
                          <a:effectLst/>
                        </a:rPr>
                        <a:t>					if( </a:t>
                      </a:r>
                      <a:r>
                        <a:rPr lang="en-GB" sz="1000" dirty="0" err="1">
                          <a:effectLst/>
                        </a:rPr>
                        <a:t>blkIdx</a:t>
                      </a:r>
                      <a:r>
                        <a:rPr lang="en-GB" sz="1000" dirty="0">
                          <a:effectLst/>
                        </a:rPr>
                        <a:t> = = </a:t>
                      </a:r>
                      <a:r>
                        <a:rPr lang="en-GB" sz="1000" dirty="0">
                          <a:solidFill>
                            <a:schemeClr val="tx1">
                              <a:lumMod val="95000"/>
                              <a:lumOff val="5000"/>
                            </a:schemeClr>
                          </a:solidFill>
                          <a:effectLst/>
                        </a:rPr>
                        <a:t>3</a:t>
                      </a:r>
                      <a:r>
                        <a:rPr lang="en-GB" sz="1000" dirty="0">
                          <a:solidFill>
                            <a:srgbClr val="FF0000"/>
                          </a:solidFill>
                          <a:effectLst/>
                        </a:rPr>
                        <a:t>  </a:t>
                      </a:r>
                      <a:r>
                        <a:rPr lang="en-GB" sz="1000" strike="sngStrike" dirty="0">
                          <a:solidFill>
                            <a:srgbClr val="FF0000"/>
                          </a:solidFill>
                          <a:effectLst/>
                        </a:rPr>
                        <a:t>&amp;&amp;  log2TrafoSize  &lt;  Log2MaxTrafoSize</a:t>
                      </a:r>
                      <a:r>
                        <a:rPr lang="en-GB" sz="1000" dirty="0">
                          <a:solidFill>
                            <a:srgbClr val="FF0000"/>
                          </a:solidFill>
                          <a:effectLst/>
                        </a:rPr>
                        <a:t> </a:t>
                      </a:r>
                      <a:r>
                        <a:rPr lang="en-GB" sz="1000" dirty="0">
                          <a:effectLst/>
                        </a:rPr>
                        <a:t>)</a:t>
                      </a:r>
                      <a:endParaRPr lang="en-US" sz="1000" dirty="0">
                        <a:effectLst/>
                        <a:latin typeface="Times New Roman"/>
                        <a:ea typeface="Times New Roman"/>
                      </a:endParaRPr>
                    </a:p>
                  </a:txBody>
                  <a:tcPr marL="68580" marR="68580" marT="0" marB="0"/>
                </a:tc>
                <a:tc>
                  <a:txBody>
                    <a:bodyPr/>
                    <a:lstStyle/>
                    <a:p>
                      <a:pPr marL="0" marR="0" algn="just" hangingPunct="0">
                        <a:spcBef>
                          <a:spcPts val="0"/>
                        </a:spcBef>
                        <a:spcAft>
                          <a:spcPts val="300"/>
                        </a:spcAft>
                      </a:pPr>
                      <a:r>
                        <a:rPr lang="en-GB" sz="1000">
                          <a:effectLst/>
                        </a:rPr>
                        <a:t> </a:t>
                      </a:r>
                      <a:endParaRPr lang="en-US" sz="1000" b="1">
                        <a:effectLst/>
                        <a:latin typeface="Times New Roman"/>
                        <a:ea typeface="Times New Roman"/>
                      </a:endParaRPr>
                    </a:p>
                  </a:txBody>
                  <a:tcPr marL="68580" marR="68580" marT="0" marB="0"/>
                </a:tc>
              </a:tr>
              <a:tr h="443504">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dirty="0">
                          <a:effectLst/>
                        </a:rPr>
                        <a:t>						</a:t>
                      </a:r>
                      <a:r>
                        <a:rPr lang="en-GB" sz="1000" dirty="0" err="1">
                          <a:effectLst/>
                        </a:rPr>
                        <a:t>readCbf</a:t>
                      </a:r>
                      <a:r>
                        <a:rPr lang="en-GB" sz="1000" dirty="0">
                          <a:effectLst/>
                        </a:rPr>
                        <a:t> = </a:t>
                      </a:r>
                      <a:r>
                        <a:rPr lang="en-GB" sz="1000" dirty="0" err="1">
                          <a:effectLst/>
                        </a:rPr>
                        <a:t>cbf_cb</a:t>
                      </a:r>
                      <a:r>
                        <a:rPr lang="en-GB" sz="1000" dirty="0">
                          <a:effectLst/>
                        </a:rPr>
                        <a:t>[ </a:t>
                      </a:r>
                      <a:r>
                        <a:rPr lang="en-GB" sz="1000" dirty="0" err="1">
                          <a:effectLst/>
                        </a:rPr>
                        <a:t>xBase</a:t>
                      </a:r>
                      <a:r>
                        <a:rPr lang="en-GB" sz="1000" dirty="0">
                          <a:effectLst/>
                        </a:rPr>
                        <a:t> ][ </a:t>
                      </a:r>
                      <a:r>
                        <a:rPr lang="en-GB" sz="1000" dirty="0" err="1">
                          <a:effectLst/>
                        </a:rPr>
                        <a:t>yBase</a:t>
                      </a:r>
                      <a:r>
                        <a:rPr lang="en-GB" sz="1000" dirty="0">
                          <a:effectLst/>
                        </a:rPr>
                        <a:t> ][ </a:t>
                      </a:r>
                      <a:r>
                        <a:rPr lang="en-GB" sz="1000" dirty="0" err="1">
                          <a:effectLst/>
                        </a:rPr>
                        <a:t>trafoDepth</a:t>
                      </a:r>
                      <a:r>
                        <a:rPr lang="en-GB" sz="1000" dirty="0">
                          <a:effectLst/>
                        </a:rPr>
                        <a:t> ]  | |  </a:t>
                      </a:r>
                      <a:br>
                        <a:rPr lang="en-GB" sz="1000" dirty="0">
                          <a:effectLst/>
                        </a:rPr>
                      </a:br>
                      <a:r>
                        <a:rPr lang="en-GB" sz="1000" dirty="0">
                          <a:effectLst/>
                        </a:rPr>
                        <a:t>										</a:t>
                      </a:r>
                      <a:r>
                        <a:rPr lang="en-GB" sz="1000" dirty="0" err="1">
                          <a:effectLst/>
                        </a:rPr>
                        <a:t>cbf_cb</a:t>
                      </a:r>
                      <a:r>
                        <a:rPr lang="en-GB" sz="1000" dirty="0">
                          <a:effectLst/>
                        </a:rPr>
                        <a:t>[ </a:t>
                      </a:r>
                      <a:r>
                        <a:rPr lang="en-GB" sz="1000" dirty="0" err="1">
                          <a:effectLst/>
                        </a:rPr>
                        <a:t>xBase</a:t>
                      </a:r>
                      <a:r>
                        <a:rPr lang="en-GB" sz="1000" dirty="0">
                          <a:effectLst/>
                        </a:rPr>
                        <a:t> + ( 1 &lt;&lt; log2TrafoWidth ) ][ </a:t>
                      </a:r>
                      <a:r>
                        <a:rPr lang="en-GB" sz="1000" dirty="0" err="1">
                          <a:effectLst/>
                        </a:rPr>
                        <a:t>yBase</a:t>
                      </a:r>
                      <a:r>
                        <a:rPr lang="en-GB" sz="1000" dirty="0">
                          <a:effectLst/>
                        </a:rPr>
                        <a:t> ][ </a:t>
                      </a:r>
                      <a:r>
                        <a:rPr lang="en-GB" sz="1000" dirty="0" err="1">
                          <a:effectLst/>
                        </a:rPr>
                        <a:t>trafoDepth</a:t>
                      </a:r>
                      <a:r>
                        <a:rPr lang="en-GB" sz="1000" dirty="0">
                          <a:effectLst/>
                        </a:rPr>
                        <a:t> ]  | |  </a:t>
                      </a:r>
                      <a:br>
                        <a:rPr lang="en-GB" sz="1000" dirty="0">
                          <a:effectLst/>
                        </a:rPr>
                      </a:br>
                      <a:r>
                        <a:rPr lang="en-GB" sz="1000" dirty="0">
                          <a:effectLst/>
                        </a:rPr>
                        <a:t>										</a:t>
                      </a:r>
                      <a:r>
                        <a:rPr lang="en-GB" sz="1000" dirty="0" err="1">
                          <a:effectLst/>
                        </a:rPr>
                        <a:t>cbf_cb</a:t>
                      </a:r>
                      <a:r>
                        <a:rPr lang="en-GB" sz="1000" dirty="0">
                          <a:effectLst/>
                        </a:rPr>
                        <a:t>[ </a:t>
                      </a:r>
                      <a:r>
                        <a:rPr lang="en-GB" sz="1000" dirty="0" err="1">
                          <a:effectLst/>
                        </a:rPr>
                        <a:t>xBase</a:t>
                      </a:r>
                      <a:r>
                        <a:rPr lang="en-GB" sz="1000" dirty="0">
                          <a:effectLst/>
                        </a:rPr>
                        <a:t> ][ </a:t>
                      </a:r>
                      <a:r>
                        <a:rPr lang="en-GB" sz="1000" dirty="0" err="1">
                          <a:effectLst/>
                        </a:rPr>
                        <a:t>yBase</a:t>
                      </a:r>
                      <a:r>
                        <a:rPr lang="en-GB" sz="1000" dirty="0">
                          <a:effectLst/>
                        </a:rPr>
                        <a:t> + ( 1 &lt;&lt; log2TrafoHeight ) ][ </a:t>
                      </a:r>
                      <a:r>
                        <a:rPr lang="en-GB" sz="1000" dirty="0" err="1">
                          <a:effectLst/>
                        </a:rPr>
                        <a:t>trafoDepth</a:t>
                      </a:r>
                      <a:r>
                        <a:rPr lang="en-GB" sz="1000" dirty="0">
                          <a:effectLst/>
                        </a:rPr>
                        <a:t> ]</a:t>
                      </a:r>
                      <a:endParaRPr lang="en-US" sz="1000" dirty="0">
                        <a:effectLst/>
                        <a:latin typeface="Times New Roman"/>
                        <a:ea typeface="Times New Roman"/>
                      </a:endParaRPr>
                    </a:p>
                  </a:txBody>
                  <a:tcPr marL="68580" marR="68580" marT="0" marB="0"/>
                </a:tc>
                <a:tc>
                  <a:txBody>
                    <a:bodyPr/>
                    <a:lstStyle/>
                    <a:p>
                      <a:pPr marL="0" marR="0" algn="just" hangingPunct="0">
                        <a:spcBef>
                          <a:spcPts val="0"/>
                        </a:spcBef>
                        <a:spcAft>
                          <a:spcPts val="300"/>
                        </a:spcAft>
                      </a:pPr>
                      <a:r>
                        <a:rPr lang="en-GB" sz="1000">
                          <a:effectLst/>
                        </a:rPr>
                        <a:t> </a:t>
                      </a:r>
                      <a:endParaRPr lang="en-US" sz="1000" b="1">
                        <a:effectLst/>
                        <a:latin typeface="Times New Roman"/>
                        <a:ea typeface="Times New Roman"/>
                      </a:endParaRPr>
                    </a:p>
                  </a:txBody>
                  <a:tcPr marL="68580" marR="68580" marT="0" marB="0"/>
                </a:tc>
              </a:tr>
              <a:tr h="14783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effectLst/>
                        </a:rPr>
                        <a:t>					if( !readCbf )</a:t>
                      </a:r>
                      <a:endParaRPr lang="en-US" sz="1000">
                        <a:effectLst/>
                        <a:latin typeface="Times New Roman"/>
                        <a:ea typeface="Times New Roman"/>
                      </a:endParaRPr>
                    </a:p>
                  </a:txBody>
                  <a:tcPr marL="68580" marR="68580" marT="0" marB="0"/>
                </a:tc>
                <a:tc>
                  <a:txBody>
                    <a:bodyPr/>
                    <a:lstStyle/>
                    <a:p>
                      <a:pPr marL="0" marR="0" algn="just" hangingPunct="0">
                        <a:spcBef>
                          <a:spcPts val="0"/>
                        </a:spcBef>
                        <a:spcAft>
                          <a:spcPts val="300"/>
                        </a:spcAft>
                      </a:pPr>
                      <a:r>
                        <a:rPr lang="en-GB" sz="1000">
                          <a:effectLst/>
                        </a:rPr>
                        <a:t> </a:t>
                      </a:r>
                      <a:endParaRPr lang="en-US" sz="1000" b="1">
                        <a:effectLst/>
                        <a:latin typeface="Times New Roman"/>
                        <a:ea typeface="Times New Roman"/>
                      </a:endParaRPr>
                    </a:p>
                  </a:txBody>
                  <a:tcPr marL="68580" marR="68580" marT="0" marB="0"/>
                </a:tc>
              </a:tr>
              <a:tr h="14783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effectLst/>
                        </a:rPr>
                        <a:t>						cbf_cb[ x0 ][ y0 ][ trafoDepth ] = 1</a:t>
                      </a:r>
                      <a:endParaRPr lang="en-US" sz="1000">
                        <a:effectLst/>
                        <a:latin typeface="Times New Roman"/>
                        <a:ea typeface="Times New Roman"/>
                      </a:endParaRPr>
                    </a:p>
                  </a:txBody>
                  <a:tcPr marL="68580" marR="68580" marT="0" marB="0"/>
                </a:tc>
                <a:tc>
                  <a:txBody>
                    <a:bodyPr/>
                    <a:lstStyle/>
                    <a:p>
                      <a:pPr marL="0" marR="0" algn="just" hangingPunct="0">
                        <a:spcBef>
                          <a:spcPts val="0"/>
                        </a:spcBef>
                        <a:spcAft>
                          <a:spcPts val="300"/>
                        </a:spcAft>
                      </a:pPr>
                      <a:r>
                        <a:rPr lang="en-GB" sz="1000">
                          <a:effectLst/>
                        </a:rPr>
                        <a:t> </a:t>
                      </a:r>
                      <a:endParaRPr lang="en-US" sz="1000" b="1">
                        <a:effectLst/>
                        <a:latin typeface="Times New Roman"/>
                        <a:ea typeface="Times New Roman"/>
                      </a:endParaRPr>
                    </a:p>
                  </a:txBody>
                  <a:tcPr marL="68580" marR="68580" marT="0" marB="0"/>
                </a:tc>
              </a:tr>
              <a:tr h="14783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effectLst/>
                        </a:rPr>
                        <a:t>					else</a:t>
                      </a:r>
                      <a:endParaRPr lang="en-US" sz="1000">
                        <a:effectLst/>
                        <a:latin typeface="Times New Roman"/>
                        <a:ea typeface="Times New Roman"/>
                      </a:endParaRPr>
                    </a:p>
                  </a:txBody>
                  <a:tcPr marL="68580" marR="68580" marT="0" marB="0"/>
                </a:tc>
                <a:tc>
                  <a:txBody>
                    <a:bodyPr/>
                    <a:lstStyle/>
                    <a:p>
                      <a:pPr marL="0" marR="0" algn="just" hangingPunct="0">
                        <a:spcBef>
                          <a:spcPts val="0"/>
                        </a:spcBef>
                        <a:spcAft>
                          <a:spcPts val="300"/>
                        </a:spcAft>
                      </a:pPr>
                      <a:r>
                        <a:rPr lang="en-GB" sz="1000">
                          <a:effectLst/>
                        </a:rPr>
                        <a:t> </a:t>
                      </a:r>
                      <a:endParaRPr lang="en-US" sz="1000" b="1">
                        <a:effectLst/>
                        <a:latin typeface="Times New Roman"/>
                        <a:ea typeface="Times New Roman"/>
                      </a:endParaRPr>
                    </a:p>
                  </a:txBody>
                  <a:tcPr marL="68580" marR="68580" marT="0" marB="0"/>
                </a:tc>
              </a:tr>
              <a:tr h="14783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effectLst/>
                        </a:rPr>
                        <a:t>						cbf_cb[ x0 ][ y0 ][ trafoDepth ]</a:t>
                      </a:r>
                      <a:endParaRPr lang="en-US" sz="1000">
                        <a:effectLst/>
                        <a:latin typeface="Times New Roman"/>
                        <a:ea typeface="Times New Roman"/>
                      </a:endParaRPr>
                    </a:p>
                  </a:txBody>
                  <a:tcPr marL="68580" marR="68580" marT="0" marB="0"/>
                </a:tc>
                <a:tc>
                  <a:txBody>
                    <a:bodyPr/>
                    <a:lstStyle/>
                    <a:p>
                      <a:pPr marL="0" marR="0" algn="just" hangingPunct="0">
                        <a:spcBef>
                          <a:spcPts val="0"/>
                        </a:spcBef>
                        <a:spcAft>
                          <a:spcPts val="300"/>
                        </a:spcAft>
                      </a:pPr>
                      <a:r>
                        <a:rPr lang="en-GB" sz="1000">
                          <a:effectLst/>
                        </a:rPr>
                        <a:t>ae(v)</a:t>
                      </a:r>
                      <a:endParaRPr lang="en-US" sz="1000" b="1">
                        <a:effectLst/>
                        <a:latin typeface="Times New Roman"/>
                        <a:ea typeface="Times New Roman"/>
                      </a:endParaRPr>
                    </a:p>
                  </a:txBody>
                  <a:tcPr marL="68580" marR="68580" marT="0" marB="0"/>
                </a:tc>
              </a:tr>
              <a:tr h="14783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effectLst/>
                        </a:rPr>
                        <a:t>				}</a:t>
                      </a:r>
                      <a:endParaRPr lang="en-US" sz="1000">
                        <a:effectLst/>
                        <a:latin typeface="Times New Roman"/>
                        <a:ea typeface="Times New Roman"/>
                      </a:endParaRPr>
                    </a:p>
                  </a:txBody>
                  <a:tcPr marL="68580" marR="68580" marT="0" marB="0"/>
                </a:tc>
                <a:tc>
                  <a:txBody>
                    <a:bodyPr/>
                    <a:lstStyle/>
                    <a:p>
                      <a:pPr marL="0" marR="0" algn="just" hangingPunct="0">
                        <a:spcBef>
                          <a:spcPts val="0"/>
                        </a:spcBef>
                        <a:spcAft>
                          <a:spcPts val="300"/>
                        </a:spcAft>
                      </a:pPr>
                      <a:r>
                        <a:rPr lang="en-GB" sz="1000">
                          <a:effectLst/>
                        </a:rPr>
                        <a:t> </a:t>
                      </a:r>
                      <a:endParaRPr lang="en-US" sz="1000" b="1">
                        <a:effectLst/>
                        <a:latin typeface="Times New Roman"/>
                        <a:ea typeface="Times New Roman"/>
                      </a:endParaRPr>
                    </a:p>
                  </a:txBody>
                  <a:tcPr marL="68580" marR="68580" marT="0" marB="0"/>
                </a:tc>
              </a:tr>
              <a:tr h="14783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effectLst/>
                        </a:rPr>
                        <a:t>				if( firstChromaCbf  | |  cbf_cr[ xBase ][ yBase ][ trafoDepth − 1 ] ) {</a:t>
                      </a:r>
                      <a:endParaRPr lang="en-US" sz="1000">
                        <a:effectLst/>
                        <a:latin typeface="Times New Roman"/>
                        <a:ea typeface="Times New Roman"/>
                      </a:endParaRPr>
                    </a:p>
                  </a:txBody>
                  <a:tcPr marL="68580" marR="68580" marT="0" marB="0"/>
                </a:tc>
                <a:tc>
                  <a:txBody>
                    <a:bodyPr/>
                    <a:lstStyle/>
                    <a:p>
                      <a:pPr marL="0" marR="0" algn="just" hangingPunct="0">
                        <a:spcBef>
                          <a:spcPts val="0"/>
                        </a:spcBef>
                        <a:spcAft>
                          <a:spcPts val="300"/>
                        </a:spcAft>
                      </a:pPr>
                      <a:r>
                        <a:rPr lang="en-GB" sz="1000">
                          <a:effectLst/>
                        </a:rPr>
                        <a:t> </a:t>
                      </a:r>
                      <a:endParaRPr lang="en-US" sz="1000" b="1">
                        <a:effectLst/>
                        <a:latin typeface="Times New Roman"/>
                        <a:ea typeface="Times New Roman"/>
                      </a:endParaRPr>
                    </a:p>
                  </a:txBody>
                  <a:tcPr marL="68580" marR="68580" marT="0" marB="0"/>
                </a:tc>
              </a:tr>
              <a:tr h="14783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effectLst/>
                        </a:rPr>
                        <a:t>					readCbf = TRUE</a:t>
                      </a:r>
                      <a:endParaRPr lang="en-US" sz="1000">
                        <a:effectLst/>
                        <a:latin typeface="Times New Roman"/>
                        <a:ea typeface="Times New Roman"/>
                      </a:endParaRPr>
                    </a:p>
                  </a:txBody>
                  <a:tcPr marL="68580" marR="68580" marT="0" marB="0"/>
                </a:tc>
                <a:tc>
                  <a:txBody>
                    <a:bodyPr/>
                    <a:lstStyle/>
                    <a:p>
                      <a:pPr marL="0" marR="0" algn="just" hangingPunct="0">
                        <a:spcBef>
                          <a:spcPts val="0"/>
                        </a:spcBef>
                        <a:spcAft>
                          <a:spcPts val="300"/>
                        </a:spcAft>
                      </a:pPr>
                      <a:r>
                        <a:rPr lang="en-GB" sz="1000">
                          <a:effectLst/>
                        </a:rPr>
                        <a:t> </a:t>
                      </a:r>
                      <a:endParaRPr lang="en-US" sz="1000" b="1">
                        <a:effectLst/>
                        <a:latin typeface="Times New Roman"/>
                        <a:ea typeface="Times New Roman"/>
                      </a:endParaRPr>
                    </a:p>
                  </a:txBody>
                  <a:tcPr marL="68580" marR="68580" marT="0" marB="0"/>
                </a:tc>
              </a:tr>
              <a:tr h="14783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dirty="0">
                          <a:effectLst/>
                        </a:rPr>
                        <a:t>					if( </a:t>
                      </a:r>
                      <a:r>
                        <a:rPr lang="en-GB" sz="1000" dirty="0" err="1">
                          <a:effectLst/>
                        </a:rPr>
                        <a:t>blkIdx</a:t>
                      </a:r>
                      <a:r>
                        <a:rPr lang="en-GB" sz="1000" dirty="0">
                          <a:effectLst/>
                        </a:rPr>
                        <a:t> = = 3  </a:t>
                      </a:r>
                      <a:r>
                        <a:rPr lang="en-GB" sz="1000" strike="sngStrike" dirty="0">
                          <a:solidFill>
                            <a:srgbClr val="FF0000"/>
                          </a:solidFill>
                          <a:effectLst/>
                        </a:rPr>
                        <a:t>&amp;&amp;  log2TrafoSize  &lt;  Log2MaxTrafoSize</a:t>
                      </a:r>
                      <a:r>
                        <a:rPr lang="en-GB" sz="1000" dirty="0">
                          <a:effectLst/>
                        </a:rPr>
                        <a:t> )</a:t>
                      </a:r>
                      <a:endParaRPr lang="en-US" sz="1000" dirty="0">
                        <a:effectLst/>
                        <a:latin typeface="Times New Roman"/>
                        <a:ea typeface="Times New Roman"/>
                      </a:endParaRPr>
                    </a:p>
                  </a:txBody>
                  <a:tcPr marL="68580" marR="68580" marT="0" marB="0"/>
                </a:tc>
                <a:tc>
                  <a:txBody>
                    <a:bodyPr/>
                    <a:lstStyle/>
                    <a:p>
                      <a:pPr marL="0" marR="0" algn="just" hangingPunct="0">
                        <a:spcBef>
                          <a:spcPts val="0"/>
                        </a:spcBef>
                        <a:spcAft>
                          <a:spcPts val="300"/>
                        </a:spcAft>
                      </a:pPr>
                      <a:r>
                        <a:rPr lang="en-GB" sz="1000">
                          <a:effectLst/>
                        </a:rPr>
                        <a:t> </a:t>
                      </a:r>
                      <a:endParaRPr lang="en-US" sz="1000" b="1">
                        <a:effectLst/>
                        <a:latin typeface="Times New Roman"/>
                        <a:ea typeface="Times New Roman"/>
                      </a:endParaRPr>
                    </a:p>
                  </a:txBody>
                  <a:tcPr marL="68580" marR="68580" marT="0" marB="0"/>
                </a:tc>
              </a:tr>
              <a:tr h="443504">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effectLst/>
                        </a:rPr>
                        <a:t>						readCbf = cbf_cr[ xBase ][ yBase ][ trafoDepth ]  | |  </a:t>
                      </a:r>
                      <a:br>
                        <a:rPr lang="en-GB" sz="1000">
                          <a:effectLst/>
                        </a:rPr>
                      </a:br>
                      <a:r>
                        <a:rPr lang="en-GB" sz="1000">
                          <a:effectLst/>
                        </a:rPr>
                        <a:t>										cbf_cr[ xBase + ( 1 &lt;&lt; log2TrafoWidth ) ][ yBase ][ trafoDepth ]  | |  </a:t>
                      </a:r>
                      <a:br>
                        <a:rPr lang="en-GB" sz="1000">
                          <a:effectLst/>
                        </a:rPr>
                      </a:br>
                      <a:r>
                        <a:rPr lang="en-GB" sz="1000">
                          <a:effectLst/>
                        </a:rPr>
                        <a:t>										cbf_cr[ xBase ][ yBase + ( 1 &lt;&lt; log2TrafoHeight ) ][ trafoDepth ]</a:t>
                      </a:r>
                      <a:endParaRPr lang="en-US" sz="1000">
                        <a:effectLst/>
                        <a:latin typeface="Times New Roman"/>
                        <a:ea typeface="Times New Roman"/>
                      </a:endParaRPr>
                    </a:p>
                  </a:txBody>
                  <a:tcPr marL="68580" marR="68580" marT="0" marB="0"/>
                </a:tc>
                <a:tc>
                  <a:txBody>
                    <a:bodyPr/>
                    <a:lstStyle/>
                    <a:p>
                      <a:pPr marL="0" marR="0" algn="just" hangingPunct="0">
                        <a:spcBef>
                          <a:spcPts val="0"/>
                        </a:spcBef>
                        <a:spcAft>
                          <a:spcPts val="300"/>
                        </a:spcAft>
                      </a:pPr>
                      <a:r>
                        <a:rPr lang="en-GB" sz="1000">
                          <a:effectLst/>
                        </a:rPr>
                        <a:t> </a:t>
                      </a:r>
                      <a:endParaRPr lang="en-US" sz="1000" b="1">
                        <a:effectLst/>
                        <a:latin typeface="Times New Roman"/>
                        <a:ea typeface="Times New Roman"/>
                      </a:endParaRPr>
                    </a:p>
                  </a:txBody>
                  <a:tcPr marL="68580" marR="68580" marT="0" marB="0"/>
                </a:tc>
              </a:tr>
              <a:tr h="14783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effectLst/>
                        </a:rPr>
                        <a:t>					if( !readCbf )</a:t>
                      </a:r>
                      <a:endParaRPr lang="en-US" sz="1000">
                        <a:effectLst/>
                        <a:latin typeface="Times New Roman"/>
                        <a:ea typeface="Times New Roman"/>
                      </a:endParaRPr>
                    </a:p>
                  </a:txBody>
                  <a:tcPr marL="68580" marR="68580" marT="0" marB="0"/>
                </a:tc>
                <a:tc>
                  <a:txBody>
                    <a:bodyPr/>
                    <a:lstStyle/>
                    <a:p>
                      <a:pPr marL="0" marR="0" algn="just" hangingPunct="0">
                        <a:spcBef>
                          <a:spcPts val="0"/>
                        </a:spcBef>
                        <a:spcAft>
                          <a:spcPts val="300"/>
                        </a:spcAft>
                      </a:pPr>
                      <a:r>
                        <a:rPr lang="en-GB" sz="1000">
                          <a:effectLst/>
                        </a:rPr>
                        <a:t> </a:t>
                      </a:r>
                      <a:endParaRPr lang="en-US" sz="1000" b="1">
                        <a:effectLst/>
                        <a:latin typeface="Times New Roman"/>
                        <a:ea typeface="Times New Roman"/>
                      </a:endParaRPr>
                    </a:p>
                  </a:txBody>
                  <a:tcPr marL="68580" marR="68580" marT="0" marB="0"/>
                </a:tc>
              </a:tr>
              <a:tr h="14783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effectLst/>
                        </a:rPr>
                        <a:t>						cbf_cr[ x0 ][ y0 ][ trafoDepth ] = 1</a:t>
                      </a:r>
                      <a:endParaRPr lang="en-US" sz="1000">
                        <a:effectLst/>
                        <a:latin typeface="Times New Roman"/>
                        <a:ea typeface="Times New Roman"/>
                      </a:endParaRPr>
                    </a:p>
                  </a:txBody>
                  <a:tcPr marL="68580" marR="68580" marT="0" marB="0"/>
                </a:tc>
                <a:tc>
                  <a:txBody>
                    <a:bodyPr/>
                    <a:lstStyle/>
                    <a:p>
                      <a:pPr marL="0" marR="0" algn="just" hangingPunct="0">
                        <a:spcBef>
                          <a:spcPts val="0"/>
                        </a:spcBef>
                        <a:spcAft>
                          <a:spcPts val="300"/>
                        </a:spcAft>
                      </a:pPr>
                      <a:r>
                        <a:rPr lang="en-GB" sz="1000">
                          <a:effectLst/>
                        </a:rPr>
                        <a:t> </a:t>
                      </a:r>
                      <a:endParaRPr lang="en-US" sz="1000" b="1">
                        <a:effectLst/>
                        <a:latin typeface="Times New Roman"/>
                        <a:ea typeface="Times New Roman"/>
                      </a:endParaRPr>
                    </a:p>
                  </a:txBody>
                  <a:tcPr marL="68580" marR="68580" marT="0" marB="0"/>
                </a:tc>
              </a:tr>
              <a:tr h="14783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effectLst/>
                        </a:rPr>
                        <a:t>					else</a:t>
                      </a:r>
                      <a:endParaRPr lang="en-US" sz="1000">
                        <a:effectLst/>
                        <a:latin typeface="Times New Roman"/>
                        <a:ea typeface="Times New Roman"/>
                      </a:endParaRPr>
                    </a:p>
                  </a:txBody>
                  <a:tcPr marL="68580" marR="68580" marT="0" marB="0"/>
                </a:tc>
                <a:tc>
                  <a:txBody>
                    <a:bodyPr/>
                    <a:lstStyle/>
                    <a:p>
                      <a:pPr marL="0" marR="0" algn="just" hangingPunct="0">
                        <a:spcBef>
                          <a:spcPts val="0"/>
                        </a:spcBef>
                        <a:spcAft>
                          <a:spcPts val="300"/>
                        </a:spcAft>
                      </a:pPr>
                      <a:r>
                        <a:rPr lang="en-GB" sz="1000">
                          <a:effectLst/>
                        </a:rPr>
                        <a:t> </a:t>
                      </a:r>
                      <a:endParaRPr lang="en-US" sz="1000" b="1">
                        <a:effectLst/>
                        <a:latin typeface="Times New Roman"/>
                        <a:ea typeface="Times New Roman"/>
                      </a:endParaRPr>
                    </a:p>
                  </a:txBody>
                  <a:tcPr marL="68580" marR="68580" marT="0" marB="0"/>
                </a:tc>
              </a:tr>
              <a:tr h="147835">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effectLst/>
                        </a:rPr>
                        <a:t>						cbf_cr[ x0 ][ y0 ][ trafoDepth ]</a:t>
                      </a:r>
                      <a:endParaRPr lang="en-US" sz="1000">
                        <a:effectLst/>
                        <a:latin typeface="Times New Roman"/>
                        <a:ea typeface="Times New Roman"/>
                      </a:endParaRPr>
                    </a:p>
                  </a:txBody>
                  <a:tcPr marL="68580" marR="68580" marT="0" marB="0"/>
                </a:tc>
                <a:tc>
                  <a:txBody>
                    <a:bodyPr/>
                    <a:lstStyle/>
                    <a:p>
                      <a:pPr marL="0" marR="0" algn="just" hangingPunct="0">
                        <a:spcBef>
                          <a:spcPts val="0"/>
                        </a:spcBef>
                        <a:spcAft>
                          <a:spcPts val="300"/>
                        </a:spcAft>
                      </a:pPr>
                      <a:r>
                        <a:rPr lang="en-GB" sz="1000" dirty="0" err="1">
                          <a:effectLst/>
                        </a:rPr>
                        <a:t>ae</a:t>
                      </a:r>
                      <a:r>
                        <a:rPr lang="en-GB" sz="1000" dirty="0">
                          <a:effectLst/>
                        </a:rPr>
                        <a:t>(v)</a:t>
                      </a:r>
                      <a:endParaRPr lang="en-US" sz="1000" b="1" dirty="0">
                        <a:effectLst/>
                        <a:latin typeface="Times New Roman"/>
                        <a:ea typeface="Times New Roman"/>
                      </a:endParaRPr>
                    </a:p>
                  </a:txBody>
                  <a:tcPr marL="68580" marR="68580" marT="0" marB="0"/>
                </a:tc>
              </a:tr>
            </a:tbl>
          </a:graphicData>
        </a:graphic>
      </p:graphicFrame>
      <p:sp>
        <p:nvSpPr>
          <p:cNvPr id="5" name="TextBox 4"/>
          <p:cNvSpPr txBox="1"/>
          <p:nvPr/>
        </p:nvSpPr>
        <p:spPr>
          <a:xfrm>
            <a:off x="1160585" y="926123"/>
            <a:ext cx="5865708" cy="369332"/>
          </a:xfrm>
          <a:prstGeom prst="rect">
            <a:avLst/>
          </a:prstGeom>
          <a:noFill/>
        </p:spPr>
        <p:txBody>
          <a:bodyPr wrap="none" rtlCol="0">
            <a:spAutoFit/>
          </a:bodyPr>
          <a:lstStyle/>
          <a:p>
            <a:r>
              <a:rPr lang="en-US" dirty="0" smtClean="0"/>
              <a:t>Always start CBFU and CBFV coding from CU root level</a:t>
            </a:r>
            <a:endParaRPr lang="en-US" dirty="0"/>
          </a:p>
        </p:txBody>
      </p:sp>
    </p:spTree>
    <p:extLst>
      <p:ext uri="{BB962C8B-B14F-4D97-AF65-F5344CB8AC3E}">
        <p14:creationId xmlns:p14="http://schemas.microsoft.com/office/powerpoint/2010/main" val="21412679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results </a:t>
            </a:r>
            <a:endParaRPr lang="en-US" dirty="0"/>
          </a:p>
        </p:txBody>
      </p:sp>
      <p:sp>
        <p:nvSpPr>
          <p:cNvPr id="7" name="TextBox 6"/>
          <p:cNvSpPr txBox="1"/>
          <p:nvPr/>
        </p:nvSpPr>
        <p:spPr>
          <a:xfrm>
            <a:off x="1323190" y="5420231"/>
            <a:ext cx="6122189" cy="369332"/>
          </a:xfrm>
          <a:prstGeom prst="rect">
            <a:avLst/>
          </a:prstGeom>
          <a:noFill/>
        </p:spPr>
        <p:txBody>
          <a:bodyPr wrap="none" rtlCol="0">
            <a:spAutoFit/>
          </a:bodyPr>
          <a:lstStyle/>
          <a:p>
            <a:r>
              <a:rPr lang="en-US" dirty="0" smtClean="0"/>
              <a:t>No change in encoding time or decoding time is observed.</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535281421"/>
              </p:ext>
            </p:extLst>
          </p:nvPr>
        </p:nvGraphicFramePr>
        <p:xfrm>
          <a:off x="2406770" y="2078606"/>
          <a:ext cx="4162404" cy="2880256"/>
        </p:xfrm>
        <a:graphic>
          <a:graphicData uri="http://schemas.openxmlformats.org/drawingml/2006/table">
            <a:tbl>
              <a:tblPr>
                <a:tableStyleId>{5C22544A-7EE6-4342-B048-85BDC9FD1C3A}</a:tableStyleId>
              </a:tblPr>
              <a:tblGrid>
                <a:gridCol w="693734"/>
                <a:gridCol w="693734"/>
                <a:gridCol w="693734"/>
                <a:gridCol w="693734"/>
                <a:gridCol w="693734"/>
                <a:gridCol w="693734"/>
              </a:tblGrid>
              <a:tr h="243714">
                <a:tc gridSpan="3">
                  <a:txBody>
                    <a:bodyPr/>
                    <a:lstStyle/>
                    <a:p>
                      <a:pPr algn="ctr" rtl="0" fontAlgn="b"/>
                      <a:r>
                        <a:rPr lang="en-US" sz="1200" u="none" strike="noStrike" dirty="0">
                          <a:effectLst/>
                        </a:rPr>
                        <a:t>All Intra Main</a:t>
                      </a:r>
                      <a:endParaRPr lang="en-US" sz="1200" b="1"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gridSpan="3">
                  <a:txBody>
                    <a:bodyPr/>
                    <a:lstStyle/>
                    <a:p>
                      <a:pPr algn="ctr" rtl="0" fontAlgn="b"/>
                      <a:r>
                        <a:rPr lang="en-US" sz="1200" u="none" strike="noStrike">
                          <a:effectLst/>
                        </a:rPr>
                        <a:t>All Intra HE10</a:t>
                      </a:r>
                      <a:endParaRPr lang="en-US" sz="1200" b="1"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r>
              <a:tr h="232636">
                <a:tc>
                  <a:txBody>
                    <a:bodyPr/>
                    <a:lstStyle/>
                    <a:p>
                      <a:pPr algn="ctr" rtl="0" fontAlgn="b"/>
                      <a:r>
                        <a:rPr lang="en-US" sz="1200" u="none" strike="noStrike">
                          <a:effectLst/>
                        </a:rPr>
                        <a:t>Y</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dirty="0">
                          <a:effectLst/>
                        </a:rPr>
                        <a:t>V</a:t>
                      </a:r>
                      <a:endParaRPr lang="en-US" sz="1200" b="0"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Y</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43714">
                <a:tc>
                  <a:txBody>
                    <a:bodyPr/>
                    <a:lstStyle/>
                    <a:p>
                      <a:pPr algn="ctr" rtl="0" fontAlgn="b"/>
                      <a:r>
                        <a:rPr lang="en-US" sz="1200" u="none" strike="noStrike">
                          <a:effectLst/>
                        </a:rPr>
                        <a:t>0.05%</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-0.46%</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dirty="0">
                          <a:effectLst/>
                        </a:rPr>
                        <a:t>-0.58%</a:t>
                      </a:r>
                      <a:endParaRPr lang="en-US" sz="1200" b="0"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0.05%</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-0.58%</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-0.70%</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43714">
                <a:tc gridSpan="3">
                  <a:txBody>
                    <a:bodyPr/>
                    <a:lstStyle/>
                    <a:p>
                      <a:pPr algn="ctr" rtl="0" fontAlgn="b"/>
                      <a:r>
                        <a:rPr lang="en-US" sz="1200" u="none" strike="noStrike">
                          <a:effectLst/>
                        </a:rPr>
                        <a:t>Random Access Main</a:t>
                      </a:r>
                      <a:endParaRPr lang="en-US" sz="1200" b="1"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gridSpan="3">
                  <a:txBody>
                    <a:bodyPr/>
                    <a:lstStyle/>
                    <a:p>
                      <a:pPr algn="ctr" rtl="0" fontAlgn="b"/>
                      <a:r>
                        <a:rPr lang="en-US" sz="1200" u="none" strike="noStrike" dirty="0">
                          <a:effectLst/>
                        </a:rPr>
                        <a:t>Random Access HE10</a:t>
                      </a:r>
                      <a:endParaRPr lang="en-US" sz="1200" b="1"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r>
              <a:tr h="232636">
                <a:tc>
                  <a:txBody>
                    <a:bodyPr/>
                    <a:lstStyle/>
                    <a:p>
                      <a:pPr algn="ctr" rtl="0" fontAlgn="b"/>
                      <a:r>
                        <a:rPr lang="en-US" sz="1200" u="none" strike="noStrike">
                          <a:effectLst/>
                        </a:rPr>
                        <a:t>Y</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dirty="0">
                          <a:effectLst/>
                        </a:rPr>
                        <a:t>U</a:t>
                      </a:r>
                      <a:endParaRPr lang="en-US" sz="1200" b="0"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dirty="0">
                          <a:effectLst/>
                        </a:rPr>
                        <a:t>Y</a:t>
                      </a:r>
                      <a:endParaRPr lang="en-US" sz="1200" b="0"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43714">
                <a:tc>
                  <a:txBody>
                    <a:bodyPr/>
                    <a:lstStyle/>
                    <a:p>
                      <a:pPr algn="ctr" rtl="0" fontAlgn="b"/>
                      <a:r>
                        <a:rPr lang="en-US" sz="1200" u="none" strike="noStrike">
                          <a:effectLst/>
                        </a:rPr>
                        <a:t>0.04%</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-0.55%</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-0.53%</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0.03%</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dirty="0">
                          <a:effectLst/>
                        </a:rPr>
                        <a:t>-0.53%</a:t>
                      </a:r>
                      <a:endParaRPr lang="en-US" sz="1200" b="0"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-0.48%</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43714">
                <a:tc gridSpan="3">
                  <a:txBody>
                    <a:bodyPr/>
                    <a:lstStyle/>
                    <a:p>
                      <a:pPr algn="ctr" rtl="0" fontAlgn="b"/>
                      <a:r>
                        <a:rPr lang="en-US" sz="1200" u="none" strike="noStrike">
                          <a:effectLst/>
                        </a:rPr>
                        <a:t>Low delay B Main</a:t>
                      </a:r>
                      <a:endParaRPr lang="en-US" sz="1200" b="1"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gridSpan="3">
                  <a:txBody>
                    <a:bodyPr/>
                    <a:lstStyle/>
                    <a:p>
                      <a:pPr algn="ctr" rtl="0" fontAlgn="b"/>
                      <a:r>
                        <a:rPr lang="en-US" sz="1200" u="none" strike="noStrike" dirty="0">
                          <a:effectLst/>
                        </a:rPr>
                        <a:t>Low delay B HE10</a:t>
                      </a:r>
                      <a:endParaRPr lang="en-US" sz="1200" b="1"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r>
              <a:tr h="232636">
                <a:tc>
                  <a:txBody>
                    <a:bodyPr/>
                    <a:lstStyle/>
                    <a:p>
                      <a:pPr algn="ctr" rtl="0" fontAlgn="b"/>
                      <a:r>
                        <a:rPr lang="en-US" sz="1200" u="none" strike="noStrike">
                          <a:effectLst/>
                        </a:rPr>
                        <a:t>Y</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dirty="0">
                          <a:effectLst/>
                        </a:rPr>
                        <a:t>Y</a:t>
                      </a:r>
                      <a:endParaRPr lang="en-US" sz="1200" b="0"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43714">
                <a:tc>
                  <a:txBody>
                    <a:bodyPr/>
                    <a:lstStyle/>
                    <a:p>
                      <a:pPr algn="ctr" rtl="0" fontAlgn="b"/>
                      <a:r>
                        <a:rPr lang="en-US" sz="1200" u="none" strike="noStrike">
                          <a:effectLst/>
                        </a:rPr>
                        <a:t>0.03%</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-0.72%</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-0.73%</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0.06%</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dirty="0">
                          <a:effectLst/>
                        </a:rPr>
                        <a:t>-0.87%</a:t>
                      </a:r>
                      <a:endParaRPr lang="en-US" sz="1200" b="0"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-0.94%</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43714">
                <a:tc gridSpan="3">
                  <a:txBody>
                    <a:bodyPr/>
                    <a:lstStyle/>
                    <a:p>
                      <a:pPr algn="ctr" rtl="0" fontAlgn="b"/>
                      <a:r>
                        <a:rPr lang="en-US" sz="1200" u="none" strike="noStrike">
                          <a:effectLst/>
                        </a:rPr>
                        <a:t>Low delay P Main</a:t>
                      </a:r>
                      <a:endParaRPr lang="en-US" sz="1200" b="1"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gridSpan="3">
                  <a:txBody>
                    <a:bodyPr/>
                    <a:lstStyle/>
                    <a:p>
                      <a:pPr algn="ctr" rtl="0" fontAlgn="b"/>
                      <a:r>
                        <a:rPr lang="en-US" sz="1200" u="none" strike="noStrike" dirty="0">
                          <a:effectLst/>
                        </a:rPr>
                        <a:t>Low delay P HE10</a:t>
                      </a:r>
                      <a:endParaRPr lang="en-US" sz="1200" b="1"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r>
              <a:tr h="232636">
                <a:tc>
                  <a:txBody>
                    <a:bodyPr/>
                    <a:lstStyle/>
                    <a:p>
                      <a:pPr algn="ctr" rtl="0" fontAlgn="b"/>
                      <a:r>
                        <a:rPr lang="en-US" sz="1200" u="none" strike="noStrike">
                          <a:effectLst/>
                        </a:rPr>
                        <a:t>Y</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Y</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dirty="0">
                          <a:effectLst/>
                        </a:rPr>
                        <a:t>U</a:t>
                      </a:r>
                      <a:endParaRPr lang="en-US" sz="1200" b="0"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43714">
                <a:tc>
                  <a:txBody>
                    <a:bodyPr/>
                    <a:lstStyle/>
                    <a:p>
                      <a:pPr algn="ctr" rtl="0" fontAlgn="b"/>
                      <a:r>
                        <a:rPr lang="en-US" sz="1200" u="none" strike="noStrike">
                          <a:effectLst/>
                        </a:rPr>
                        <a:t>0.08%</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-0.55%</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-0.66%</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0.01%</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-0.14%</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dirty="0">
                          <a:effectLst/>
                        </a:rPr>
                        <a:t>-0.75%</a:t>
                      </a:r>
                      <a:endParaRPr lang="en-US" sz="1200" b="0"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5" name="TextBox 4"/>
          <p:cNvSpPr txBox="1"/>
          <p:nvPr/>
        </p:nvSpPr>
        <p:spPr>
          <a:xfrm>
            <a:off x="741871" y="957532"/>
            <a:ext cx="5827301" cy="923330"/>
          </a:xfrm>
          <a:prstGeom prst="rect">
            <a:avLst/>
          </a:prstGeom>
          <a:noFill/>
        </p:spPr>
        <p:txBody>
          <a:bodyPr wrap="none" rtlCol="0">
            <a:spAutoFit/>
          </a:bodyPr>
          <a:lstStyle/>
          <a:p>
            <a:r>
              <a:rPr lang="en-US" dirty="0" smtClean="0"/>
              <a:t>Common test condition.</a:t>
            </a:r>
          </a:p>
          <a:p>
            <a:r>
              <a:rPr lang="en-US" dirty="0" smtClean="0"/>
              <a:t>Results averaged over all sequences including Class F.</a:t>
            </a:r>
          </a:p>
          <a:p>
            <a:r>
              <a:rPr lang="en-US" dirty="0" smtClean="0"/>
              <a:t>Cross-checked by </a:t>
            </a:r>
            <a:r>
              <a:rPr lang="en-US" dirty="0" err="1" smtClean="0"/>
              <a:t>MediaTek</a:t>
            </a:r>
            <a:r>
              <a:rPr lang="en-US" dirty="0" smtClean="0"/>
              <a:t> (JCTVC-I0471).</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8400" y="2057400"/>
            <a:ext cx="4800600" cy="1219200"/>
          </a:xfrm>
        </p:spPr>
        <p:txBody>
          <a:bodyPr/>
          <a:lstStyle>
            <a:lvl1pPr>
              <a:buClr>
                <a:schemeClr val="accent6"/>
              </a:buClr>
              <a:defRPr/>
            </a:lvl1pPr>
          </a:lstStyle>
          <a:p>
            <a:pPr eaLnBrk="1" hangingPunct="1">
              <a:buNone/>
            </a:pPr>
            <a:r>
              <a:rPr lang="en-US" dirty="0" smtClean="0">
                <a:solidFill>
                  <a:schemeClr val="bg1"/>
                </a:solidFill>
              </a:rPr>
              <a:t>Thank you!</a:t>
            </a:r>
          </a:p>
          <a:p>
            <a:pPr eaLnBrk="1" hangingPunct="1">
              <a:buFont typeface="Wingdings" pitchFamily="1" charset="2"/>
              <a:buNone/>
            </a:pPr>
            <a:endParaRPr lang="en-US" sz="3200" dirty="0" smtClean="0">
              <a:solidFill>
                <a:schemeClr val="bg1"/>
              </a:solidFill>
            </a:endParaRP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Detail results (1)</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95938240"/>
              </p:ext>
            </p:extLst>
          </p:nvPr>
        </p:nvGraphicFramePr>
        <p:xfrm>
          <a:off x="1438422" y="1506274"/>
          <a:ext cx="5996320" cy="3210534"/>
        </p:xfrm>
        <a:graphic>
          <a:graphicData uri="http://schemas.openxmlformats.org/drawingml/2006/table">
            <a:tbl>
              <a:tblPr firstRow="1" firstCol="1" bandRow="1">
                <a:tableStyleId>{5C22544A-7EE6-4342-B048-85BDC9FD1C3A}</a:tableStyleId>
              </a:tblPr>
              <a:tblGrid>
                <a:gridCol w="1017652"/>
                <a:gridCol w="829778"/>
                <a:gridCol w="829778"/>
                <a:gridCol w="829778"/>
                <a:gridCol w="829778"/>
                <a:gridCol w="829778"/>
                <a:gridCol w="829778"/>
              </a:tblGrid>
              <a:tr h="243339">
                <a:tc>
                  <a:txBody>
                    <a:bodyPr/>
                    <a:lstStyle/>
                    <a:p>
                      <a:endParaRPr lang="en-US" sz="1200" dirty="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All Intra Main</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All Intra HE10</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258547">
                <a:tc>
                  <a:txBody>
                    <a:bodyPr/>
                    <a:lstStyle/>
                    <a:p>
                      <a:endParaRPr lang="en-US" sz="1200" dirty="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U</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r>
              <a:tr h="243339">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A</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-0.98%</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-1.08%</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-0.93%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-1.26%</a:t>
                      </a:r>
                      <a:endParaRPr lang="en-US" sz="1200">
                        <a:effectLst/>
                        <a:latin typeface="Times New Roman"/>
                        <a:ea typeface="SimSun"/>
                      </a:endParaRPr>
                    </a:p>
                  </a:txBody>
                  <a:tcPr marL="68580" marR="68580" marT="0" marB="0" anchor="b"/>
                </a:tc>
              </a:tr>
              <a:tr h="243339">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-0.51%</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-0.50%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-0.62%</a:t>
                      </a:r>
                      <a:endParaRPr lang="en-US" sz="1200">
                        <a:effectLst/>
                        <a:latin typeface="Times New Roman"/>
                        <a:ea typeface="SimSun"/>
                      </a:endParaRPr>
                    </a:p>
                  </a:txBody>
                  <a:tcPr marL="68580" marR="68580" marT="0" marB="0" anchor="b"/>
                </a:tc>
              </a:tr>
              <a:tr h="243339">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C</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0.00%</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-0.06%</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-0.06%</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0.01%</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-0.03%</a:t>
                      </a:r>
                      <a:endParaRPr lang="en-US" sz="1200">
                        <a:effectLst/>
                        <a:latin typeface="Times New Roman"/>
                        <a:ea typeface="SimSun"/>
                      </a:endParaRPr>
                    </a:p>
                  </a:txBody>
                  <a:tcPr marL="68580" marR="68580" marT="0" marB="0" anchor="b"/>
                </a:tc>
              </a:tr>
              <a:tr h="243339">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D</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0.00%</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0.00%</a:t>
                      </a:r>
                      <a:endParaRPr lang="en-US" sz="1200">
                        <a:effectLst/>
                        <a:latin typeface="Times New Roman"/>
                        <a:ea typeface="SimSun"/>
                      </a:endParaRPr>
                    </a:p>
                  </a:txBody>
                  <a:tcPr marL="68580" marR="68580" marT="0" marB="0" anchor="b"/>
                </a:tc>
              </a:tr>
              <a:tr h="243339">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E</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-1.35%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-1.65%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0.14%</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-1.64%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-1.82%</a:t>
                      </a:r>
                      <a:endParaRPr lang="en-US" sz="1200">
                        <a:effectLst/>
                        <a:latin typeface="Times New Roman"/>
                        <a:ea typeface="SimSun"/>
                      </a:endParaRPr>
                    </a:p>
                  </a:txBody>
                  <a:tcPr marL="68580" marR="68580" marT="0" marB="0" anchor="b"/>
                </a:tc>
              </a:tr>
              <a:tr h="258547">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0.05%</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-0.60%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-0.78%</a:t>
                      </a:r>
                      <a:endParaRPr lang="en-US" sz="1200">
                        <a:effectLst/>
                        <a:latin typeface="Times New Roman"/>
                        <a:ea typeface="SimSun"/>
                      </a:endParaRPr>
                    </a:p>
                  </a:txBody>
                  <a:tcPr marL="68580" marR="68580" marT="0" marB="0" anchor="b"/>
                </a:tc>
              </a:tr>
              <a:tr h="243339">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Overall</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-0.58%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-0.58%</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-0.70%</a:t>
                      </a:r>
                      <a:endParaRPr lang="en-US" sz="1200">
                        <a:effectLst/>
                        <a:latin typeface="Times New Roman"/>
                        <a:ea typeface="SimSun"/>
                      </a:endParaRPr>
                    </a:p>
                  </a:txBody>
                  <a:tcPr marL="68580" marR="68580" marT="0" marB="0" anchor="b"/>
                </a:tc>
              </a:tr>
              <a:tr h="258547">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-0.57%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-0.58%</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-0.69%</a:t>
                      </a:r>
                      <a:endParaRPr lang="en-US" sz="1200">
                        <a:effectLst/>
                        <a:latin typeface="Times New Roman"/>
                        <a:ea typeface="SimSun"/>
                      </a:endParaRPr>
                    </a:p>
                  </a:txBody>
                  <a:tcPr marL="68580" marR="68580" marT="0" marB="0" anchor="b"/>
                </a:tc>
              </a:tr>
              <a:tr h="243339">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102.35%</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99.48%</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258547">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99.84%</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98.61%</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Detail results (2)</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840782809"/>
              </p:ext>
            </p:extLst>
          </p:nvPr>
        </p:nvGraphicFramePr>
        <p:xfrm>
          <a:off x="1388854" y="2001330"/>
          <a:ext cx="6047115" cy="2926764"/>
        </p:xfrm>
        <a:graphic>
          <a:graphicData uri="http://schemas.openxmlformats.org/drawingml/2006/table">
            <a:tbl>
              <a:tblPr firstRow="1" firstCol="1" bandRow="1">
                <a:tableStyleId>{5C22544A-7EE6-4342-B048-85BDC9FD1C3A}</a:tableStyleId>
              </a:tblPr>
              <a:tblGrid>
                <a:gridCol w="1026273"/>
                <a:gridCol w="836807"/>
                <a:gridCol w="836807"/>
                <a:gridCol w="836807"/>
                <a:gridCol w="836807"/>
                <a:gridCol w="836807"/>
                <a:gridCol w="836807"/>
              </a:tblGrid>
              <a:tr h="215484">
                <a:tc>
                  <a:txBody>
                    <a:bodyPr/>
                    <a:lstStyle/>
                    <a:p>
                      <a:endParaRPr lang="en-US" sz="1200" dirty="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Random Access Main</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Random Access HE10</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228952">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Y</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r>
              <a:tr h="215484">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A</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-1.31%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-1.28%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-1.03%</a:t>
                      </a:r>
                      <a:endParaRPr lang="en-US" sz="1200">
                        <a:effectLst/>
                        <a:latin typeface="Times New Roman"/>
                        <a:ea typeface="SimSun"/>
                      </a:endParaRPr>
                    </a:p>
                  </a:txBody>
                  <a:tcPr marL="68580" marR="68580" marT="0" marB="0" anchor="b"/>
                </a:tc>
              </a:tr>
              <a:tr h="215484">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-0.72%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-0.73%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-0.67%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-0.65%</a:t>
                      </a:r>
                      <a:endParaRPr lang="en-US" sz="1200">
                        <a:effectLst/>
                        <a:latin typeface="Times New Roman"/>
                        <a:ea typeface="SimSun"/>
                      </a:endParaRPr>
                    </a:p>
                  </a:txBody>
                  <a:tcPr marL="68580" marR="68580" marT="0" marB="0" anchor="b"/>
                </a:tc>
              </a:tr>
              <a:tr h="215484">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C</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-0.27%</a:t>
                      </a:r>
                      <a:endParaRPr lang="en-US" sz="1200">
                        <a:effectLst/>
                        <a:latin typeface="Times New Roman"/>
                        <a:ea typeface="SimSun"/>
                      </a:endParaRPr>
                    </a:p>
                  </a:txBody>
                  <a:tcPr marL="68580" marR="68580" marT="0" marB="0" anchor="b"/>
                </a:tc>
              </a:tr>
              <a:tr h="215484">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D</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-0.04%</a:t>
                      </a:r>
                      <a:endParaRPr lang="en-US" sz="1200">
                        <a:effectLst/>
                        <a:latin typeface="Times New Roman"/>
                        <a:ea typeface="SimSun"/>
                      </a:endParaRPr>
                    </a:p>
                  </a:txBody>
                  <a:tcPr marL="68580" marR="68580" marT="0" marB="0" anchor="b"/>
                </a:tc>
              </a:tr>
              <a:tr h="215484">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E</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r>
              <a:tr h="22895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-0.53%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-0.38%</a:t>
                      </a:r>
                      <a:endParaRPr lang="en-US" sz="1200">
                        <a:effectLst/>
                        <a:latin typeface="Times New Roman"/>
                        <a:ea typeface="SimSun"/>
                      </a:endParaRPr>
                    </a:p>
                  </a:txBody>
                  <a:tcPr marL="68580" marR="68580" marT="0" marB="0" anchor="b"/>
                </a:tc>
              </a:tr>
              <a:tr h="215484">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Overall</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-0.55%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-0.53%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-0.53%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-0.48%</a:t>
                      </a:r>
                      <a:endParaRPr lang="en-US" sz="1200">
                        <a:effectLst/>
                        <a:latin typeface="Times New Roman"/>
                        <a:ea typeface="SimSun"/>
                      </a:endParaRPr>
                    </a:p>
                  </a:txBody>
                  <a:tcPr marL="68580" marR="68580" marT="0" marB="0" anchor="b"/>
                </a:tc>
              </a:tr>
              <a:tr h="22895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-0.52%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-0.52%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-0.53%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-0.51%</a:t>
                      </a:r>
                      <a:endParaRPr lang="en-US" sz="1200">
                        <a:effectLst/>
                        <a:latin typeface="Times New Roman"/>
                        <a:ea typeface="SimSun"/>
                      </a:endParaRPr>
                    </a:p>
                  </a:txBody>
                  <a:tcPr marL="68580" marR="68580" marT="0" marB="0" anchor="b"/>
                </a:tc>
              </a:tr>
              <a:tr h="215484">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101.09%</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99.23%</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22895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99.60%</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98.72%</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Detail results (3)</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912425158"/>
              </p:ext>
            </p:extLst>
          </p:nvPr>
        </p:nvGraphicFramePr>
        <p:xfrm>
          <a:off x="1268082" y="1518255"/>
          <a:ext cx="6098877" cy="3079626"/>
        </p:xfrm>
        <a:graphic>
          <a:graphicData uri="http://schemas.openxmlformats.org/drawingml/2006/table">
            <a:tbl>
              <a:tblPr firstRow="1" firstCol="1" bandRow="1">
                <a:tableStyleId>{5C22544A-7EE6-4342-B048-85BDC9FD1C3A}</a:tableStyleId>
              </a:tblPr>
              <a:tblGrid>
                <a:gridCol w="1035057"/>
                <a:gridCol w="843970"/>
                <a:gridCol w="843970"/>
                <a:gridCol w="843970"/>
                <a:gridCol w="843970"/>
                <a:gridCol w="843970"/>
                <a:gridCol w="843970"/>
              </a:tblGrid>
              <a:tr h="219973">
                <a:tc>
                  <a:txBody>
                    <a:bodyPr/>
                    <a:lstStyle/>
                    <a:p>
                      <a:endParaRPr lang="en-US" sz="1200" dirty="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Low delay B Main</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Low delay B HE10</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219973">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r>
              <a:tr h="219973">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A</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r>
              <a:tr h="219973">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-1.35%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-1.48%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-1.39%</a:t>
                      </a:r>
                      <a:endParaRPr lang="en-US" sz="1200">
                        <a:effectLst/>
                        <a:latin typeface="Times New Roman"/>
                        <a:ea typeface="SimSun"/>
                      </a:endParaRPr>
                    </a:p>
                  </a:txBody>
                  <a:tcPr marL="68580" marR="68580" marT="0" marB="0" anchor="b"/>
                </a:tc>
              </a:tr>
              <a:tr h="219973">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C</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-0.39%</a:t>
                      </a:r>
                      <a:endParaRPr lang="en-US" sz="1200">
                        <a:effectLst/>
                        <a:latin typeface="Times New Roman"/>
                        <a:ea typeface="SimSun"/>
                      </a:endParaRPr>
                    </a:p>
                  </a:txBody>
                  <a:tcPr marL="68580" marR="68580" marT="0" marB="0" anchor="b"/>
                </a:tc>
              </a:tr>
              <a:tr h="219973">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D</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-0.45%</a:t>
                      </a:r>
                      <a:endParaRPr lang="en-US" sz="1200">
                        <a:effectLst/>
                        <a:latin typeface="Times New Roman"/>
                        <a:ea typeface="SimSun"/>
                      </a:endParaRPr>
                    </a:p>
                  </a:txBody>
                  <a:tcPr marL="68580" marR="68580" marT="0" marB="0" anchor="b"/>
                </a:tc>
              </a:tr>
              <a:tr h="219973">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E</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-1.27%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-0.92%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-2.45%</a:t>
                      </a:r>
                      <a:endParaRPr lang="en-US" sz="1200">
                        <a:effectLst/>
                        <a:latin typeface="Times New Roman"/>
                        <a:ea typeface="SimSun"/>
                      </a:endParaRPr>
                    </a:p>
                  </a:txBody>
                  <a:tcPr marL="68580" marR="68580" marT="0" marB="0" anchor="b"/>
                </a:tc>
              </a:tr>
              <a:tr h="219973">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-0.87%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-0.68%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-1.39%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-0.30%</a:t>
                      </a:r>
                      <a:endParaRPr lang="en-US" sz="1200">
                        <a:effectLst/>
                        <a:latin typeface="Times New Roman"/>
                        <a:ea typeface="SimSun"/>
                      </a:endParaRPr>
                    </a:p>
                  </a:txBody>
                  <a:tcPr marL="68580" marR="68580" marT="0" marB="0" anchor="b"/>
                </a:tc>
              </a:tr>
              <a:tr h="219973">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Overall</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-0.72%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-0.73%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-0.87%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-0.94%</a:t>
                      </a:r>
                      <a:endParaRPr lang="en-US" sz="1200">
                        <a:effectLst/>
                        <a:latin typeface="Times New Roman"/>
                        <a:ea typeface="SimSun"/>
                      </a:endParaRPr>
                    </a:p>
                  </a:txBody>
                  <a:tcPr marL="68580" marR="68580" marT="0" marB="0" anchor="b"/>
                </a:tc>
              </a:tr>
              <a:tr h="219973">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-0.67%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-0.56%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-0.87%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-0.99%</a:t>
                      </a:r>
                      <a:endParaRPr lang="en-US" sz="1200">
                        <a:effectLst/>
                        <a:latin typeface="Times New Roman"/>
                        <a:ea typeface="SimSun"/>
                      </a:endParaRPr>
                    </a:p>
                  </a:txBody>
                  <a:tcPr marL="68580" marR="68580" marT="0" marB="0" anchor="b"/>
                </a:tc>
              </a:tr>
              <a:tr h="439948">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99.40%</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99.50%</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439948">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100.55%</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98.58%</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Detail results(4)</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002463697"/>
              </p:ext>
            </p:extLst>
          </p:nvPr>
        </p:nvGraphicFramePr>
        <p:xfrm>
          <a:off x="1354349" y="1725280"/>
          <a:ext cx="5597314" cy="3035575"/>
        </p:xfrm>
        <a:graphic>
          <a:graphicData uri="http://schemas.openxmlformats.org/drawingml/2006/table">
            <a:tbl>
              <a:tblPr firstRow="1" firstCol="1" bandRow="1">
                <a:tableStyleId>{5C22544A-7EE6-4342-B048-85BDC9FD1C3A}</a:tableStyleId>
              </a:tblPr>
              <a:tblGrid>
                <a:gridCol w="949936"/>
                <a:gridCol w="774563"/>
                <a:gridCol w="774563"/>
                <a:gridCol w="774563"/>
                <a:gridCol w="774563"/>
                <a:gridCol w="774563"/>
                <a:gridCol w="774563"/>
              </a:tblGrid>
              <a:tr h="226165">
                <a:tc>
                  <a:txBody>
                    <a:bodyPr/>
                    <a:lstStyle/>
                    <a:p>
                      <a:endParaRPr lang="en-US" sz="120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Low delay P Main</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Low delay P HE10</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240300">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r>
              <a:tr h="22616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A</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r>
              <a:tr h="22616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-1.12%</a:t>
                      </a:r>
                      <a:endParaRPr lang="en-US" sz="1200">
                        <a:effectLst/>
                        <a:latin typeface="Times New Roman"/>
                        <a:ea typeface="SimSun"/>
                      </a:endParaRPr>
                    </a:p>
                  </a:txBody>
                  <a:tcPr marL="68580" marR="68580" marT="0" marB="0" anchor="b"/>
                </a:tc>
              </a:tr>
              <a:tr h="22616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C</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-0.65%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-0.58%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-0.54%</a:t>
                      </a:r>
                      <a:endParaRPr lang="en-US" sz="1200">
                        <a:effectLst/>
                        <a:latin typeface="Times New Roman"/>
                        <a:ea typeface="SimSun"/>
                      </a:endParaRPr>
                    </a:p>
                  </a:txBody>
                  <a:tcPr marL="68580" marR="68580" marT="0" marB="0" anchor="b"/>
                </a:tc>
              </a:tr>
              <a:tr h="22616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D</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0.83%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-0.30%</a:t>
                      </a:r>
                      <a:endParaRPr lang="en-US" sz="1200">
                        <a:effectLst/>
                        <a:latin typeface="Times New Roman"/>
                        <a:ea typeface="SimSun"/>
                      </a:endParaRPr>
                    </a:p>
                  </a:txBody>
                  <a:tcPr marL="68580" marR="68580" marT="0" marB="0" anchor="b"/>
                </a:tc>
              </a:tr>
              <a:tr h="22616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E</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-1.56%</a:t>
                      </a:r>
                      <a:endParaRPr lang="en-US" sz="1200">
                        <a:effectLst/>
                        <a:latin typeface="Times New Roman"/>
                        <a:ea typeface="SimSun"/>
                      </a:endParaRPr>
                    </a:p>
                  </a:txBody>
                  <a:tcPr marL="68580" marR="68580" marT="0" marB="0" anchor="b"/>
                </a:tc>
              </a:tr>
              <a:tr h="2403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0.60%</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-0.33%</a:t>
                      </a:r>
                      <a:endParaRPr lang="en-US" sz="1200">
                        <a:effectLst/>
                        <a:latin typeface="Times New Roman"/>
                        <a:ea typeface="SimSun"/>
                      </a:endParaRPr>
                    </a:p>
                  </a:txBody>
                  <a:tcPr marL="68580" marR="68580" marT="0" marB="0" anchor="b"/>
                </a:tc>
              </a:tr>
              <a:tr h="22616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Overall</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-0.55%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-0.66%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-0.75%</a:t>
                      </a:r>
                      <a:endParaRPr lang="en-US" sz="1200">
                        <a:effectLst/>
                        <a:latin typeface="Times New Roman"/>
                        <a:ea typeface="SimSun"/>
                      </a:endParaRPr>
                    </a:p>
                  </a:txBody>
                  <a:tcPr marL="68580" marR="68580" marT="0" marB="0" anchor="b"/>
                </a:tc>
              </a:tr>
              <a:tr h="2403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-0.53%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-0.56%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-0.47%</a:t>
                      </a:r>
                      <a:endParaRPr lang="en-US" sz="1200">
                        <a:effectLst/>
                        <a:latin typeface="Times New Roman"/>
                        <a:ea typeface="SimSun"/>
                      </a:endParaRPr>
                    </a:p>
                  </a:txBody>
                  <a:tcPr marL="68580" marR="68580" marT="0" marB="0" anchor="b"/>
                </a:tc>
              </a:tr>
              <a:tr h="22616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99.57%</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99.36%</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2403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98.66%</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98.64%</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JCTVC-C234-AIS">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JCTVC-C234-AIS</Template>
  <TotalTime>1143</TotalTime>
  <Words>884</Words>
  <Application>Microsoft Office PowerPoint</Application>
  <PresentationFormat>On-screen Show (4:3)</PresentationFormat>
  <Paragraphs>402</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JCTVC-C234-AIS</vt:lpstr>
      <vt:lpstr>Unified CBFU and CBFV Coding (JCTVC-I0332)</vt:lpstr>
      <vt:lpstr>Introduction </vt:lpstr>
      <vt:lpstr>Unified CBFU and CBFV Coding </vt:lpstr>
      <vt:lpstr>Simulation results </vt:lpstr>
      <vt:lpstr>PowerPoint Presentation</vt:lpstr>
      <vt:lpstr>Detail results (1)</vt:lpstr>
      <vt:lpstr>Detail results (2)</vt:lpstr>
      <vt:lpstr>Detail results (3)</vt:lpstr>
      <vt:lpstr>Detail results(4)</vt:lpstr>
    </vt:vector>
  </TitlesOfParts>
  <Company>Qualcomm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Simplified Intra Smoothing</dc:title>
  <dc:creator>Qualcomm User</dc:creator>
  <cp:lastModifiedBy>Qualcomm User</cp:lastModifiedBy>
  <cp:revision>138</cp:revision>
  <cp:lastPrinted>2005-08-27T17:58:21Z</cp:lastPrinted>
  <dcterms:created xsi:type="dcterms:W3CDTF">2010-10-01T23:19:22Z</dcterms:created>
  <dcterms:modified xsi:type="dcterms:W3CDTF">2012-04-27T07:08:35Z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324707531</vt:i4>
  </property>
  <property fmtid="{D5CDD505-2E9C-101B-9397-08002B2CF9AE}" pid="3" name="_NewReviewCycle">
    <vt:lpwstr/>
  </property>
  <property fmtid="{D5CDD505-2E9C-101B-9397-08002B2CF9AE}" pid="4" name="_EmailSubject">
    <vt:lpwstr>Slides of 8 bits initialization</vt:lpwstr>
  </property>
  <property fmtid="{D5CDD505-2E9C-101B-9397-08002B2CF9AE}" pid="5" name="_AuthorEmail">
    <vt:lpwstr>joels@qualcomm.com</vt:lpwstr>
  </property>
  <property fmtid="{D5CDD505-2E9C-101B-9397-08002B2CF9AE}" pid="6" name="_AuthorEmailDisplayName">
    <vt:lpwstr>Sole Rojals, Joel</vt:lpwstr>
  </property>
  <property fmtid="{D5CDD505-2E9C-101B-9397-08002B2CF9AE}" pid="7" name="_PreviousAdHocReviewCycleID">
    <vt:i4>-1031282844</vt:i4>
  </property>
</Properties>
</file>