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8">
  <p:sldMasterIdLst>
    <p:sldMasterId id="2147483648" r:id="rId1"/>
  </p:sldMasterIdLst>
  <p:notesMasterIdLst>
    <p:notesMasterId r:id="rId16"/>
  </p:notesMasterIdLst>
  <p:handoutMasterIdLst>
    <p:handoutMasterId r:id="rId17"/>
  </p:handoutMasterIdLst>
  <p:sldIdLst>
    <p:sldId id="350" r:id="rId2"/>
    <p:sldId id="352" r:id="rId3"/>
    <p:sldId id="400" r:id="rId4"/>
    <p:sldId id="401" r:id="rId5"/>
    <p:sldId id="402" r:id="rId6"/>
    <p:sldId id="403" r:id="rId7"/>
    <p:sldId id="398" r:id="rId8"/>
    <p:sldId id="404" r:id="rId9"/>
    <p:sldId id="392" r:id="rId10"/>
    <p:sldId id="405" r:id="rId11"/>
    <p:sldId id="406" r:id="rId12"/>
    <p:sldId id="407" r:id="rId13"/>
    <p:sldId id="393" r:id="rId14"/>
    <p:sldId id="290" r:id="rId15"/>
  </p:sldIdLst>
  <p:sldSz cx="9144000" cy="6858000" type="screen4x3"/>
  <p:notesSz cx="6997700" cy="92837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_sperki" initial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13535"/>
    <a:srgbClr val="7592C3"/>
    <a:srgbClr val="97C067"/>
    <a:srgbClr val="A2A2A2"/>
    <a:srgbClr val="BC443A"/>
    <a:srgbClr val="3E3233"/>
    <a:srgbClr val="333333"/>
    <a:srgbClr val="7C7570"/>
    <a:srgbClr val="678D32"/>
    <a:srgbClr val="89B2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7869" autoAdjust="0"/>
  </p:normalViewPr>
  <p:slideViewPr>
    <p:cSldViewPr snapToGrid="0">
      <p:cViewPr varScale="1">
        <p:scale>
          <a:sx n="110" d="100"/>
          <a:sy n="110" d="100"/>
        </p:scale>
        <p:origin x="-1008" y="-96"/>
      </p:cViewPr>
      <p:guideLst>
        <p:guide orient="horz" pos="4031"/>
        <p:guide pos="171"/>
      </p:guideLst>
    </p:cSldViewPr>
  </p:slid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79" d="100"/>
          <a:sy n="79" d="100"/>
        </p:scale>
        <p:origin x="-2010" y="-84"/>
      </p:cViewPr>
      <p:guideLst>
        <p:guide orient="horz" pos="2924"/>
        <p:guide pos="22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dirty="0"/>
          </a:p>
        </p:txBody>
      </p:sp>
      <p:sp>
        <p:nvSpPr>
          <p:cNvPr id="8195" name="Rectangle 3"/>
          <p:cNvSpPr>
            <a:spLocks noGrp="1" noChangeArrowheads="1"/>
          </p:cNvSpPr>
          <p:nvPr>
            <p:ph type="dt" sz="quarter"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dirty="0"/>
          </a:p>
        </p:txBody>
      </p:sp>
      <p:sp>
        <p:nvSpPr>
          <p:cNvPr id="8196" name="Rectangle 4"/>
          <p:cNvSpPr>
            <a:spLocks noGrp="1" noChangeArrowheads="1"/>
          </p:cNvSpPr>
          <p:nvPr>
            <p:ph type="ftr" sz="quarter" idx="2"/>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dirty="0"/>
          </a:p>
        </p:txBody>
      </p:sp>
      <p:sp>
        <p:nvSpPr>
          <p:cNvPr id="8197" name="Rectangle 5"/>
          <p:cNvSpPr>
            <a:spLocks noGrp="1" noChangeArrowheads="1"/>
          </p:cNvSpPr>
          <p:nvPr>
            <p:ph type="sldNum" sz="quarter" idx="3"/>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89E858B9-9622-41D4-B86C-CC604D6D2293}" type="slidenum">
              <a:rPr lang="en-US"/>
              <a:pPr/>
              <a:t>‹#›</a:t>
            </a:fld>
            <a:endParaRPr lang="en-US" dirty="0"/>
          </a:p>
        </p:txBody>
      </p:sp>
    </p:spTree>
    <p:extLst>
      <p:ext uri="{BB962C8B-B14F-4D97-AF65-F5344CB8AC3E}">
        <p14:creationId xmlns:p14="http://schemas.microsoft.com/office/powerpoint/2010/main" val="8542617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dirty="0"/>
          </a:p>
        </p:txBody>
      </p:sp>
      <p:sp>
        <p:nvSpPr>
          <p:cNvPr id="13315" name="Rectangle 3"/>
          <p:cNvSpPr>
            <a:spLocks noGrp="1" noChangeArrowheads="1"/>
          </p:cNvSpPr>
          <p:nvPr>
            <p:ph type="dt"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dirty="0"/>
          </a:p>
        </p:txBody>
      </p:sp>
      <p:sp>
        <p:nvSpPr>
          <p:cNvPr id="13316" name="Rectangle 4"/>
          <p:cNvSpPr>
            <a:spLocks noGrp="1" noRot="1" noChangeAspect="1" noChangeArrowheads="1" noTextEdit="1"/>
          </p:cNvSpPr>
          <p:nvPr>
            <p:ph type="sldImg" idx="2"/>
          </p:nvPr>
        </p:nvSpPr>
        <p:spPr bwMode="auto">
          <a:xfrm>
            <a:off x="1177925" y="696913"/>
            <a:ext cx="4641850" cy="3481387"/>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933450" y="4410075"/>
            <a:ext cx="5130800" cy="4176713"/>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dirty="0"/>
          </a:p>
        </p:txBody>
      </p:sp>
      <p:sp>
        <p:nvSpPr>
          <p:cNvPr id="13319" name="Rectangle 7"/>
          <p:cNvSpPr>
            <a:spLocks noGrp="1" noChangeArrowheads="1"/>
          </p:cNvSpPr>
          <p:nvPr>
            <p:ph type="sldNum" sz="quarter" idx="5"/>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E391298E-09D2-4F98-B954-86421036320A}" type="slidenum">
              <a:rPr lang="en-US"/>
              <a:pPr/>
              <a:t>‹#›</a:t>
            </a:fld>
            <a:endParaRPr lang="en-US" dirty="0"/>
          </a:p>
        </p:txBody>
      </p:sp>
    </p:spTree>
    <p:extLst>
      <p:ext uri="{BB962C8B-B14F-4D97-AF65-F5344CB8AC3E}">
        <p14:creationId xmlns:p14="http://schemas.microsoft.com/office/powerpoint/2010/main" val="306202565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262E76-295F-4020-AD0F-06FBFB2822AA}" type="slidenum">
              <a:rPr lang="en-US"/>
              <a:pPr/>
              <a:t>14</a:t>
            </a:fld>
            <a:endParaRPr lang="en-US" dirty="0"/>
          </a:p>
        </p:txBody>
      </p:sp>
      <p:sp>
        <p:nvSpPr>
          <p:cNvPr id="75778" name="Rectangle 2"/>
          <p:cNvSpPr>
            <a:spLocks noGrp="1" noRot="1" noChangeAspect="1" noChangeArrowheads="1"/>
          </p:cNvSpPr>
          <p:nvPr>
            <p:ph type="sldImg"/>
          </p:nvPr>
        </p:nvSpPr>
        <p:spPr bwMode="auto">
          <a:xfrm>
            <a:off x="1208088" y="677863"/>
            <a:ext cx="4632325" cy="3473450"/>
          </a:xfrm>
          <a:prstGeom prst="rect">
            <a:avLst/>
          </a:prstGeom>
          <a:solidFill>
            <a:srgbClr val="FFFFFF"/>
          </a:solidFill>
          <a:ln>
            <a:solidFill>
              <a:srgbClr val="000000"/>
            </a:solidFill>
            <a:miter lim="800000"/>
            <a:headEnd/>
            <a:tailEnd/>
          </a:ln>
        </p:spPr>
      </p:sp>
      <p:sp>
        <p:nvSpPr>
          <p:cNvPr id="75779" name="Rectangle 3"/>
          <p:cNvSpPr>
            <a:spLocks noGrp="1" noChangeArrowheads="1"/>
          </p:cNvSpPr>
          <p:nvPr>
            <p:ph type="body" idx="1"/>
          </p:nvPr>
        </p:nvSpPr>
        <p:spPr bwMode="auto">
          <a:xfrm>
            <a:off x="898525" y="4376738"/>
            <a:ext cx="5173663" cy="4229100"/>
          </a:xfrm>
          <a:prstGeom prst="rect">
            <a:avLst/>
          </a:prstGeom>
          <a:solidFill>
            <a:srgbClr val="FFFFFF"/>
          </a:solidFill>
          <a:ln>
            <a:solidFill>
              <a:srgbClr val="000000"/>
            </a:solidFill>
            <a:miter lim="800000"/>
            <a:headEnd/>
            <a:tailEnd/>
          </a:ln>
        </p:spPr>
        <p:txBody>
          <a:bodyPr lIns="90305" tIns="45152" rIns="90305" bIns="45152"/>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sclaimer Slide">
    <p:spTree>
      <p:nvGrpSpPr>
        <p:cNvPr id="1" name=""/>
        <p:cNvGrpSpPr/>
        <p:nvPr/>
      </p:nvGrpSpPr>
      <p:grpSpPr>
        <a:xfrm>
          <a:off x="0" y="0"/>
          <a:ext cx="0" cy="0"/>
          <a:chOff x="0" y="0"/>
          <a:chExt cx="0" cy="0"/>
        </a:xfrm>
      </p:grpSpPr>
      <p:sp>
        <p:nvSpPr>
          <p:cNvPr id="4" name="Text Box 6"/>
          <p:cNvSpPr txBox="1">
            <a:spLocks noChangeArrowheads="1"/>
          </p:cNvSpPr>
          <p:nvPr userDrawn="1"/>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userDrawn="1">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vider Slide">
    <p:spTree>
      <p:nvGrpSpPr>
        <p:cNvPr id="1" name=""/>
        <p:cNvGrpSpPr/>
        <p:nvPr/>
      </p:nvGrpSpPr>
      <p:grpSpPr>
        <a:xfrm>
          <a:off x="0" y="0"/>
          <a:ext cx="0" cy="0"/>
          <a:chOff x="0" y="0"/>
          <a:chExt cx="0" cy="0"/>
        </a:xfrm>
      </p:grpSpPr>
      <p:sp>
        <p:nvSpPr>
          <p:cNvPr id="3128" name="Rectangle 56"/>
          <p:cNvSpPr>
            <a:spLocks noChangeArrowheads="1"/>
          </p:cNvSpPr>
          <p:nvPr userDrawn="1"/>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dirty="0"/>
          </a:p>
        </p:txBody>
      </p:sp>
      <p:pic>
        <p:nvPicPr>
          <p:cNvPr id="8" name="Picture 7" descr="Final_Divider.png"/>
          <p:cNvPicPr>
            <a:picLocks noChangeAspect="1"/>
          </p:cNvPicPr>
          <p:nvPr userDrawn="1"/>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userDrawn="1">
            <p:ph idx="1" hasCustomPrompt="1"/>
          </p:nvPr>
        </p:nvSpPr>
        <p:spPr>
          <a:xfrm>
            <a:off x="2438400" y="2057400"/>
            <a:ext cx="4800600" cy="1219200"/>
          </a:xfrm>
        </p:spPr>
        <p:txBody>
          <a:bodyPr/>
          <a:lstStyle>
            <a:lvl1pPr>
              <a:buClr>
                <a:schemeClr val="accent6"/>
              </a:buClr>
              <a:defRPr sz="2800"/>
            </a:lvl1pPr>
          </a:lstStyle>
          <a:p>
            <a:pPr eaLnBrk="1" hangingPunct="1">
              <a:buFont typeface="Wingdings" pitchFamily="1" charset="2"/>
              <a:buNone/>
            </a:pPr>
            <a:r>
              <a:rPr lang="en-US" dirty="0" smtClean="0">
                <a:solidFill>
                  <a:schemeClr val="bg1"/>
                </a:solidFill>
              </a:rPr>
              <a:t>Text</a:t>
            </a:r>
          </a:p>
        </p:txBody>
      </p:sp>
      <p:sp>
        <p:nvSpPr>
          <p:cNvPr id="20" name="Text Box 49"/>
          <p:cNvSpPr txBox="1">
            <a:spLocks noChangeArrowheads="1"/>
          </p:cNvSpPr>
          <p:nvPr userDrawn="1"/>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userDrawn="1"/>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userDrawn="1"/>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userDrawn="1"/>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userDrawn="1"/>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userDrawn="1"/>
        </p:nvPicPr>
        <p:blipFill>
          <a:blip r:embed="rId4" cstate="print"/>
          <a:stretch>
            <a:fillRect/>
          </a:stretch>
        </p:blipFill>
        <p:spPr>
          <a:xfrm>
            <a:off x="280962" y="3244230"/>
            <a:ext cx="1545840" cy="349364"/>
          </a:xfrm>
          <a:prstGeom prst="rect">
            <a:avLst/>
          </a:prstGeom>
        </p:spPr>
      </p:pic>
      <p:sp>
        <p:nvSpPr>
          <p:cNvPr id="12" name="Rectangle 11"/>
          <p:cNvSpPr/>
          <p:nvPr userDrawn="1"/>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cs typeface="Arial" charset="0"/>
            </a:endParaRPr>
          </a:p>
        </p:txBody>
      </p:sp>
      <p:sp>
        <p:nvSpPr>
          <p:cNvPr id="14" name="TextBox 13"/>
          <p:cNvSpPr txBox="1"/>
          <p:nvPr userDrawn="1"/>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descr="RedefiningMobility_cover.png"/>
          <p:cNvPicPr>
            <a:picLocks noChangeAspect="1"/>
          </p:cNvPicPr>
          <p:nvPr userDrawn="1"/>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dirty="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Simplified Intra Smoothing</a:t>
            </a:r>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51" r:id="rId1"/>
    <p:sldLayoutId id="2147483649" r:id="rId2"/>
    <p:sldLayoutId id="2147483650" r:id="rId3"/>
    <p:sldLayoutId id="2147483653" r:id="rId4"/>
    <p:sldLayoutId id="2147483655" r:id="rId5"/>
    <p:sldLayoutId id="2147483656" r:id="rId6"/>
    <p:sldLayoutId id="2147483659"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a:xfrm>
            <a:off x="491706" y="4019909"/>
            <a:ext cx="8744510" cy="775892"/>
          </a:xfrm>
        </p:spPr>
        <p:txBody>
          <a:bodyPr/>
          <a:lstStyle/>
          <a:p>
            <a:r>
              <a:rPr lang="en-US" b="1" dirty="0"/>
              <a:t>Table </a:t>
            </a:r>
            <a:r>
              <a:rPr lang="en-US" b="1" dirty="0" smtClean="0"/>
              <a:t>Removal </a:t>
            </a:r>
            <a:r>
              <a:rPr lang="en-US" b="1" dirty="0"/>
              <a:t>in </a:t>
            </a:r>
            <a:r>
              <a:rPr lang="en-US" b="1" dirty="0" smtClean="0"/>
              <a:t>Contexts Assignment </a:t>
            </a:r>
            <a:r>
              <a:rPr lang="en-US" b="1" dirty="0"/>
              <a:t>of </a:t>
            </a:r>
            <a:r>
              <a:rPr lang="en-US" b="1" dirty="0" smtClean="0"/>
              <a:t>Last Significant Position </a:t>
            </a:r>
            <a:r>
              <a:rPr lang="en-US" b="1" dirty="0"/>
              <a:t>(LAST) </a:t>
            </a:r>
            <a:r>
              <a:rPr lang="en-US" b="1" dirty="0" smtClean="0"/>
              <a:t>Coding </a:t>
            </a:r>
            <a:r>
              <a:rPr lang="en-US" b="1" dirty="0" smtClean="0"/>
              <a:t>(JCTVC-I0331)</a:t>
            </a:r>
            <a:endParaRPr lang="en-US" dirty="0"/>
          </a:p>
        </p:txBody>
      </p:sp>
      <p:sp>
        <p:nvSpPr>
          <p:cNvPr id="20" name="Subtitle 19"/>
          <p:cNvSpPr>
            <a:spLocks noGrp="1"/>
          </p:cNvSpPr>
          <p:nvPr>
            <p:ph type="subTitle" idx="1"/>
          </p:nvPr>
        </p:nvSpPr>
        <p:spPr>
          <a:xfrm>
            <a:off x="2093485" y="5085081"/>
            <a:ext cx="6075730" cy="616472"/>
          </a:xfrm>
        </p:spPr>
        <p:txBody>
          <a:bodyPr/>
          <a:lstStyle/>
          <a:p>
            <a:pPr algn="r"/>
            <a:r>
              <a:rPr lang="en-US" dirty="0" smtClean="0"/>
              <a:t>Liwei Guo, Marta Karczewicz, Wei-Jung </a:t>
            </a:r>
            <a:r>
              <a:rPr lang="en-US" dirty="0" err="1" smtClean="0"/>
              <a:t>Chien</a:t>
            </a:r>
            <a:endParaRPr lang="en-US" dirty="0" smtClean="0"/>
          </a:p>
          <a:p>
            <a:pPr algn="r"/>
            <a:endParaRPr lang="en-US" sz="1200" dirty="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Simulation results – Setting A</a:t>
            </a:r>
            <a:r>
              <a:rPr lang="en-US" dirty="0" smtClean="0"/>
              <a:t> (low </a:t>
            </a:r>
            <a:r>
              <a:rPr lang="en-US" dirty="0"/>
              <a:t>QP) </a:t>
            </a:r>
          </a:p>
        </p:txBody>
      </p:sp>
      <p:graphicFrame>
        <p:nvGraphicFramePr>
          <p:cNvPr id="4" name="Table 3"/>
          <p:cNvGraphicFramePr>
            <a:graphicFrameLocks noGrp="1"/>
          </p:cNvGraphicFramePr>
          <p:nvPr>
            <p:extLst>
              <p:ext uri="{D42A27DB-BD31-4B8C-83A1-F6EECF244321}">
                <p14:modId xmlns:p14="http://schemas.microsoft.com/office/powerpoint/2010/main" val="1229204687"/>
              </p:ext>
            </p:extLst>
          </p:nvPr>
        </p:nvGraphicFramePr>
        <p:xfrm>
          <a:off x="2096219" y="2061713"/>
          <a:ext cx="3657600" cy="2467514"/>
        </p:xfrm>
        <a:graphic>
          <a:graphicData uri="http://schemas.openxmlformats.org/drawingml/2006/table">
            <a:tbl>
              <a:tblPr>
                <a:tableStyleId>{5C22544A-7EE6-4342-B048-85BDC9FD1C3A}</a:tableStyleId>
              </a:tblPr>
              <a:tblGrid>
                <a:gridCol w="609600"/>
                <a:gridCol w="609600"/>
                <a:gridCol w="609600"/>
                <a:gridCol w="609600"/>
                <a:gridCol w="609600"/>
                <a:gridCol w="609600"/>
              </a:tblGrid>
              <a:tr h="200564">
                <a:tc gridSpan="3">
                  <a:txBody>
                    <a:bodyPr/>
                    <a:lstStyle/>
                    <a:p>
                      <a:pPr algn="ctr" rtl="0" fontAlgn="b"/>
                      <a:r>
                        <a:rPr lang="en-US" sz="1200" u="none" strike="noStrike" dirty="0">
                          <a:effectLst/>
                        </a:rPr>
                        <a:t>All Intra Main</a:t>
                      </a:r>
                      <a:endParaRPr lang="en-US" sz="1200" b="1"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gridSpan="3">
                  <a:txBody>
                    <a:bodyPr/>
                    <a:lstStyle/>
                    <a:p>
                      <a:pPr algn="ctr" rtl="0" fontAlgn="b"/>
                      <a:r>
                        <a:rPr lang="en-US" sz="1200" u="none" strike="noStrike">
                          <a:effectLst/>
                        </a:rPr>
                        <a:t>All Intra HE10</a:t>
                      </a:r>
                      <a:endParaRPr lang="en-US" sz="1200" b="1"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r>
              <a:tr h="209550">
                <a:tc>
                  <a:txBody>
                    <a:bodyPr/>
                    <a:lstStyle/>
                    <a:p>
                      <a:pPr algn="ctr" rtl="0" fontAlgn="b"/>
                      <a:r>
                        <a:rPr lang="en-US" sz="1200" u="none" strike="noStrike">
                          <a:effectLst/>
                        </a:rPr>
                        <a:t>Y</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U</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dirty="0">
                          <a:effectLst/>
                        </a:rPr>
                        <a:t>V</a:t>
                      </a:r>
                      <a:endParaRPr lang="en-US" sz="1200" b="0"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Y</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U</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V</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00025">
                <a:tc>
                  <a:txBody>
                    <a:bodyPr/>
                    <a:lstStyle/>
                    <a:p>
                      <a:pPr algn="ctr" fontAlgn="ctr"/>
                      <a:r>
                        <a:rPr lang="en-US" sz="1200" u="none" strike="noStrike">
                          <a:effectLst/>
                        </a:rPr>
                        <a:t>-0.01%</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200" u="none" strike="noStrike">
                          <a:effectLst/>
                        </a:rPr>
                        <a:t>0.01%</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200" u="none" strike="noStrike">
                          <a:effectLst/>
                        </a:rPr>
                        <a:t>-0.01%</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200" u="none" strike="noStrike" dirty="0">
                          <a:effectLst/>
                        </a:rPr>
                        <a:t>0.00%</a:t>
                      </a:r>
                      <a:endParaRPr lang="en-US" sz="1200" b="0" i="0" u="none" strike="noStrike" dirty="0">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200" u="none" strike="noStrike">
                          <a:effectLst/>
                        </a:rPr>
                        <a:t>0.01%</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200" u="none" strike="noStrike">
                          <a:effectLst/>
                        </a:rPr>
                        <a:t>0.01%</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09550">
                <a:tc gridSpan="3">
                  <a:txBody>
                    <a:bodyPr/>
                    <a:lstStyle/>
                    <a:p>
                      <a:pPr algn="ctr" rtl="0" fontAlgn="b"/>
                      <a:r>
                        <a:rPr lang="en-US" sz="1200" u="none" strike="noStrike">
                          <a:effectLst/>
                        </a:rPr>
                        <a:t>Random Access Main</a:t>
                      </a:r>
                      <a:endParaRPr lang="en-US" sz="1200" b="1"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gridSpan="3">
                  <a:txBody>
                    <a:bodyPr/>
                    <a:lstStyle/>
                    <a:p>
                      <a:pPr algn="ctr" rtl="0" fontAlgn="b"/>
                      <a:r>
                        <a:rPr lang="en-US" sz="1200" u="none" strike="noStrike" dirty="0">
                          <a:effectLst/>
                        </a:rPr>
                        <a:t>Random Access HE10</a:t>
                      </a:r>
                      <a:endParaRPr lang="en-US" sz="1200" b="1"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r>
              <a:tr h="209550">
                <a:tc>
                  <a:txBody>
                    <a:bodyPr/>
                    <a:lstStyle/>
                    <a:p>
                      <a:pPr algn="ctr" rtl="0" fontAlgn="b"/>
                      <a:r>
                        <a:rPr lang="en-US" sz="1200" u="none" strike="noStrike">
                          <a:effectLst/>
                        </a:rPr>
                        <a:t>Y</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U</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V</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dirty="0">
                          <a:effectLst/>
                        </a:rPr>
                        <a:t>Y</a:t>
                      </a:r>
                      <a:endParaRPr lang="en-US" sz="1200" b="0"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U</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V</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00025">
                <a:tc>
                  <a:txBody>
                    <a:bodyPr/>
                    <a:lstStyle/>
                    <a:p>
                      <a:pPr algn="ctr" fontAlgn="ctr"/>
                      <a:r>
                        <a:rPr lang="en-US" sz="1200" u="none" strike="noStrike">
                          <a:effectLst/>
                        </a:rPr>
                        <a:t>-0.02%</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200" u="none" strike="noStrike">
                          <a:effectLst/>
                        </a:rPr>
                        <a:t>-0.03%</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200" u="none" strike="noStrike">
                          <a:effectLst/>
                        </a:rPr>
                        <a:t>0.03%</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200" u="none" strike="noStrike">
                          <a:effectLst/>
                        </a:rPr>
                        <a:t>-0.01%</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200" u="none" strike="noStrike">
                          <a:effectLst/>
                        </a:rPr>
                        <a:t>0.00%</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200" u="none" strike="noStrike">
                          <a:effectLst/>
                        </a:rPr>
                        <a:t>-0.05%</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09550">
                <a:tc gridSpan="3">
                  <a:txBody>
                    <a:bodyPr/>
                    <a:lstStyle/>
                    <a:p>
                      <a:pPr algn="ctr" rtl="0" fontAlgn="b"/>
                      <a:r>
                        <a:rPr lang="en-US" sz="1200" u="none" strike="noStrike">
                          <a:effectLst/>
                        </a:rPr>
                        <a:t>Low delay B Main</a:t>
                      </a:r>
                      <a:endParaRPr lang="en-US" sz="1200" b="1"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gridSpan="3">
                  <a:txBody>
                    <a:bodyPr/>
                    <a:lstStyle/>
                    <a:p>
                      <a:pPr algn="ctr" rtl="0" fontAlgn="b"/>
                      <a:r>
                        <a:rPr lang="en-US" sz="1200" u="none" strike="noStrike" dirty="0">
                          <a:effectLst/>
                        </a:rPr>
                        <a:t>Low delay B HE10</a:t>
                      </a:r>
                      <a:endParaRPr lang="en-US" sz="1200" b="1"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r>
              <a:tr h="209550">
                <a:tc>
                  <a:txBody>
                    <a:bodyPr/>
                    <a:lstStyle/>
                    <a:p>
                      <a:pPr algn="ctr" rtl="0" fontAlgn="b"/>
                      <a:r>
                        <a:rPr lang="en-US" sz="1200" u="none" strike="noStrike">
                          <a:effectLst/>
                        </a:rPr>
                        <a:t>Y</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U</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V</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Y</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dirty="0">
                          <a:effectLst/>
                        </a:rPr>
                        <a:t>U</a:t>
                      </a:r>
                      <a:endParaRPr lang="en-US" sz="1200" b="0"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V</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00025">
                <a:tc>
                  <a:txBody>
                    <a:bodyPr/>
                    <a:lstStyle/>
                    <a:p>
                      <a:pPr algn="ctr" fontAlgn="ctr"/>
                      <a:r>
                        <a:rPr lang="en-US" sz="1200" u="none" strike="noStrike">
                          <a:effectLst/>
                        </a:rPr>
                        <a:t>-0.02%</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200" u="none" strike="noStrike">
                          <a:effectLst/>
                        </a:rPr>
                        <a:t>0.06%</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200" u="none" strike="noStrike">
                          <a:effectLst/>
                        </a:rPr>
                        <a:t>0.04%</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200" u="none" strike="noStrike">
                          <a:effectLst/>
                        </a:rPr>
                        <a:t>-0.01%</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200" u="none" strike="noStrike" dirty="0">
                          <a:effectLst/>
                        </a:rPr>
                        <a:t>-0.05%</a:t>
                      </a:r>
                      <a:endParaRPr lang="en-US" sz="1200" b="0" i="0" u="none" strike="noStrike" dirty="0">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200" u="none" strike="noStrike">
                          <a:effectLst/>
                        </a:rPr>
                        <a:t>0.19%</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09550">
                <a:tc gridSpan="3">
                  <a:txBody>
                    <a:bodyPr/>
                    <a:lstStyle/>
                    <a:p>
                      <a:pPr algn="ctr" rtl="0" fontAlgn="b"/>
                      <a:r>
                        <a:rPr lang="en-US" sz="1200" u="none" strike="noStrike">
                          <a:effectLst/>
                        </a:rPr>
                        <a:t>Low delay P Main</a:t>
                      </a:r>
                      <a:endParaRPr lang="en-US" sz="1200" b="1"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gridSpan="3">
                  <a:txBody>
                    <a:bodyPr/>
                    <a:lstStyle/>
                    <a:p>
                      <a:pPr algn="ctr" rtl="0" fontAlgn="b"/>
                      <a:r>
                        <a:rPr lang="en-US" sz="1200" u="none" strike="noStrike" dirty="0">
                          <a:effectLst/>
                        </a:rPr>
                        <a:t>Low delay P HE10</a:t>
                      </a:r>
                      <a:endParaRPr lang="en-US" sz="1200" b="1"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r>
              <a:tr h="209550">
                <a:tc>
                  <a:txBody>
                    <a:bodyPr/>
                    <a:lstStyle/>
                    <a:p>
                      <a:pPr algn="ctr" rtl="0" fontAlgn="b"/>
                      <a:r>
                        <a:rPr lang="en-US" sz="1200" u="none" strike="noStrike">
                          <a:effectLst/>
                        </a:rPr>
                        <a:t>Y</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U</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V</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Y</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U</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V</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00025">
                <a:tc>
                  <a:txBody>
                    <a:bodyPr/>
                    <a:lstStyle/>
                    <a:p>
                      <a:pPr algn="ctr" fontAlgn="ctr"/>
                      <a:r>
                        <a:rPr lang="en-US" sz="1200" u="none" strike="noStrike">
                          <a:effectLst/>
                        </a:rPr>
                        <a:t>0.00%</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200" u="none" strike="noStrike">
                          <a:effectLst/>
                        </a:rPr>
                        <a:t>-0.11%</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200" u="none" strike="noStrike">
                          <a:effectLst/>
                        </a:rPr>
                        <a:t>-0.06%</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200" u="none" strike="noStrike">
                          <a:effectLst/>
                        </a:rPr>
                        <a:t>0.00%</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200" u="none" strike="noStrike">
                          <a:effectLst/>
                        </a:rPr>
                        <a:t>0.19%</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200" u="none" strike="noStrike" dirty="0">
                          <a:effectLst/>
                        </a:rPr>
                        <a:t>-0.02%</a:t>
                      </a:r>
                      <a:endParaRPr lang="en-US" sz="1200" b="0" i="0" u="none" strike="noStrike" dirty="0">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extLst>
      <p:ext uri="{BB962C8B-B14F-4D97-AF65-F5344CB8AC3E}">
        <p14:creationId xmlns:p14="http://schemas.microsoft.com/office/powerpoint/2010/main" val="408790190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Simulation results – Setting </a:t>
            </a:r>
            <a:r>
              <a:rPr lang="en-US" dirty="0" smtClean="0"/>
              <a:t>B </a:t>
            </a:r>
            <a:r>
              <a:rPr lang="en-US" dirty="0"/>
              <a:t>(Normal QP) </a:t>
            </a:r>
          </a:p>
        </p:txBody>
      </p:sp>
      <p:graphicFrame>
        <p:nvGraphicFramePr>
          <p:cNvPr id="4" name="Table 3"/>
          <p:cNvGraphicFramePr>
            <a:graphicFrameLocks noGrp="1"/>
          </p:cNvGraphicFramePr>
          <p:nvPr>
            <p:extLst>
              <p:ext uri="{D42A27DB-BD31-4B8C-83A1-F6EECF244321}">
                <p14:modId xmlns:p14="http://schemas.microsoft.com/office/powerpoint/2010/main" val="959892667"/>
              </p:ext>
            </p:extLst>
          </p:nvPr>
        </p:nvGraphicFramePr>
        <p:xfrm>
          <a:off x="2147978" y="2164871"/>
          <a:ext cx="3657600" cy="2476500"/>
        </p:xfrm>
        <a:graphic>
          <a:graphicData uri="http://schemas.openxmlformats.org/drawingml/2006/table">
            <a:tbl>
              <a:tblPr>
                <a:tableStyleId>{5C22544A-7EE6-4342-B048-85BDC9FD1C3A}</a:tableStyleId>
              </a:tblPr>
              <a:tblGrid>
                <a:gridCol w="609600"/>
                <a:gridCol w="609600"/>
                <a:gridCol w="609600"/>
                <a:gridCol w="609600"/>
                <a:gridCol w="609600"/>
                <a:gridCol w="609600"/>
              </a:tblGrid>
              <a:tr h="209550">
                <a:tc gridSpan="3">
                  <a:txBody>
                    <a:bodyPr/>
                    <a:lstStyle/>
                    <a:p>
                      <a:pPr algn="ctr" rtl="0" fontAlgn="b"/>
                      <a:r>
                        <a:rPr lang="en-US" sz="1200" u="none" strike="noStrike" dirty="0">
                          <a:effectLst/>
                        </a:rPr>
                        <a:t>All Intra Main</a:t>
                      </a:r>
                      <a:endParaRPr lang="en-US" sz="1200" b="1"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gridSpan="3">
                  <a:txBody>
                    <a:bodyPr/>
                    <a:lstStyle/>
                    <a:p>
                      <a:pPr algn="ctr" rtl="0" fontAlgn="b"/>
                      <a:r>
                        <a:rPr lang="en-US" sz="1200" u="none" strike="noStrike" dirty="0">
                          <a:effectLst/>
                        </a:rPr>
                        <a:t>All Intra HE10</a:t>
                      </a:r>
                      <a:endParaRPr lang="en-US" sz="1200" b="1"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r>
              <a:tr h="209550">
                <a:tc>
                  <a:txBody>
                    <a:bodyPr/>
                    <a:lstStyle/>
                    <a:p>
                      <a:pPr algn="ctr" rtl="0" fontAlgn="b"/>
                      <a:r>
                        <a:rPr lang="en-US" sz="1200" u="none" strike="noStrike">
                          <a:effectLst/>
                        </a:rPr>
                        <a:t>Y</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U</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V</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dirty="0">
                          <a:effectLst/>
                        </a:rPr>
                        <a:t>Y</a:t>
                      </a:r>
                      <a:endParaRPr lang="en-US" sz="1200" b="0"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U</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V</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00025">
                <a:tc>
                  <a:txBody>
                    <a:bodyPr/>
                    <a:lstStyle/>
                    <a:p>
                      <a:pPr algn="ctr" fontAlgn="ctr"/>
                      <a:r>
                        <a:rPr lang="en-US" sz="1200" u="none" strike="noStrike">
                          <a:effectLst/>
                        </a:rPr>
                        <a:t>0.03%</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200" u="none" strike="noStrike">
                          <a:effectLst/>
                        </a:rPr>
                        <a:t>0.07%</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200" u="none" strike="noStrike">
                          <a:effectLst/>
                        </a:rPr>
                        <a:t>0.07%</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200" u="none" strike="noStrike" dirty="0">
                          <a:effectLst/>
                        </a:rPr>
                        <a:t>0.04%</a:t>
                      </a:r>
                      <a:endParaRPr lang="en-US" sz="1200" b="0" i="0" u="none" strike="noStrike" dirty="0">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200" u="none" strike="noStrike">
                          <a:effectLst/>
                        </a:rPr>
                        <a:t>0.02%</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200" u="none" strike="noStrike">
                          <a:effectLst/>
                        </a:rPr>
                        <a:t>0.07%</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09550">
                <a:tc gridSpan="3">
                  <a:txBody>
                    <a:bodyPr/>
                    <a:lstStyle/>
                    <a:p>
                      <a:pPr algn="ctr" rtl="0" fontAlgn="b"/>
                      <a:r>
                        <a:rPr lang="en-US" sz="1200" u="none" strike="noStrike">
                          <a:effectLst/>
                        </a:rPr>
                        <a:t>Random Access Main</a:t>
                      </a:r>
                      <a:endParaRPr lang="en-US" sz="1200" b="1"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gridSpan="3">
                  <a:txBody>
                    <a:bodyPr/>
                    <a:lstStyle/>
                    <a:p>
                      <a:pPr algn="ctr" rtl="0" fontAlgn="b"/>
                      <a:r>
                        <a:rPr lang="en-US" sz="1200" u="none" strike="noStrike" dirty="0">
                          <a:effectLst/>
                        </a:rPr>
                        <a:t>Random Access HE10</a:t>
                      </a:r>
                      <a:endParaRPr lang="en-US" sz="1200" b="1"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r>
              <a:tr h="209550">
                <a:tc>
                  <a:txBody>
                    <a:bodyPr/>
                    <a:lstStyle/>
                    <a:p>
                      <a:pPr algn="ctr" rtl="0" fontAlgn="b"/>
                      <a:r>
                        <a:rPr lang="en-US" sz="1200" u="none" strike="noStrike">
                          <a:effectLst/>
                        </a:rPr>
                        <a:t>Y</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U</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V</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dirty="0">
                          <a:effectLst/>
                        </a:rPr>
                        <a:t>Y</a:t>
                      </a:r>
                      <a:endParaRPr lang="en-US" sz="1200" b="0"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U</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V</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00025">
                <a:tc>
                  <a:txBody>
                    <a:bodyPr/>
                    <a:lstStyle/>
                    <a:p>
                      <a:pPr algn="ctr" fontAlgn="ctr"/>
                      <a:r>
                        <a:rPr lang="en-US" sz="1200" u="none" strike="noStrike">
                          <a:effectLst/>
                        </a:rPr>
                        <a:t>0.04%</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200" u="none" strike="noStrike">
                          <a:effectLst/>
                        </a:rPr>
                        <a:t>0.03%</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200" u="none" strike="noStrike">
                          <a:effectLst/>
                        </a:rPr>
                        <a:t>0.11%</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200" u="none" strike="noStrike">
                          <a:effectLst/>
                        </a:rPr>
                        <a:t>0.05%</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200" u="none" strike="noStrike" dirty="0">
                          <a:effectLst/>
                        </a:rPr>
                        <a:t>-0.02%</a:t>
                      </a:r>
                      <a:endParaRPr lang="en-US" sz="1200" b="0" i="0" u="none" strike="noStrike" dirty="0">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200" u="none" strike="noStrike">
                          <a:effectLst/>
                        </a:rPr>
                        <a:t>-0.07%</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09550">
                <a:tc gridSpan="3">
                  <a:txBody>
                    <a:bodyPr/>
                    <a:lstStyle/>
                    <a:p>
                      <a:pPr algn="ctr" rtl="0" fontAlgn="b"/>
                      <a:r>
                        <a:rPr lang="en-US" sz="1200" u="none" strike="noStrike">
                          <a:effectLst/>
                        </a:rPr>
                        <a:t>Low delay B Main</a:t>
                      </a:r>
                      <a:endParaRPr lang="en-US" sz="1200" b="1"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gridSpan="3">
                  <a:txBody>
                    <a:bodyPr/>
                    <a:lstStyle/>
                    <a:p>
                      <a:pPr algn="ctr" rtl="0" fontAlgn="b"/>
                      <a:r>
                        <a:rPr lang="en-US" sz="1200" u="none" strike="noStrike" dirty="0">
                          <a:effectLst/>
                        </a:rPr>
                        <a:t>Low delay B HE10</a:t>
                      </a:r>
                      <a:endParaRPr lang="en-US" sz="1200" b="1"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r>
              <a:tr h="209550">
                <a:tc>
                  <a:txBody>
                    <a:bodyPr/>
                    <a:lstStyle/>
                    <a:p>
                      <a:pPr algn="ctr" rtl="0" fontAlgn="b"/>
                      <a:r>
                        <a:rPr lang="en-US" sz="1200" u="none" strike="noStrike">
                          <a:effectLst/>
                        </a:rPr>
                        <a:t>Y</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U</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V</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Y</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dirty="0">
                          <a:effectLst/>
                        </a:rPr>
                        <a:t>U</a:t>
                      </a:r>
                      <a:endParaRPr lang="en-US" sz="1200" b="0"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V</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00025">
                <a:tc>
                  <a:txBody>
                    <a:bodyPr/>
                    <a:lstStyle/>
                    <a:p>
                      <a:pPr algn="ctr" fontAlgn="ctr"/>
                      <a:r>
                        <a:rPr lang="en-US" sz="1200" u="none" strike="noStrike">
                          <a:effectLst/>
                        </a:rPr>
                        <a:t>0.04%</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200" u="none" strike="noStrike">
                          <a:effectLst/>
                        </a:rPr>
                        <a:t>-0.23%</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200" u="none" strike="noStrike">
                          <a:effectLst/>
                        </a:rPr>
                        <a:t>-0.09%</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200" u="none" strike="noStrike">
                          <a:effectLst/>
                        </a:rPr>
                        <a:t>0.03%</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200" u="none" strike="noStrike" dirty="0">
                          <a:effectLst/>
                        </a:rPr>
                        <a:t>-0.27%</a:t>
                      </a:r>
                      <a:endParaRPr lang="en-US" sz="1200" b="0" i="0" u="none" strike="noStrike" dirty="0">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200" u="none" strike="noStrike">
                          <a:effectLst/>
                        </a:rPr>
                        <a:t>0.07%</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09550">
                <a:tc gridSpan="3">
                  <a:txBody>
                    <a:bodyPr/>
                    <a:lstStyle/>
                    <a:p>
                      <a:pPr algn="ctr" rtl="0" fontAlgn="b"/>
                      <a:r>
                        <a:rPr lang="en-US" sz="1200" u="none" strike="noStrike">
                          <a:effectLst/>
                        </a:rPr>
                        <a:t>Low delay P Main</a:t>
                      </a:r>
                      <a:endParaRPr lang="en-US" sz="1200" b="1"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gridSpan="3">
                  <a:txBody>
                    <a:bodyPr/>
                    <a:lstStyle/>
                    <a:p>
                      <a:pPr algn="ctr" rtl="0" fontAlgn="b"/>
                      <a:r>
                        <a:rPr lang="en-US" sz="1200" u="none" strike="noStrike" dirty="0">
                          <a:effectLst/>
                        </a:rPr>
                        <a:t>Low delay P HE10</a:t>
                      </a:r>
                      <a:endParaRPr lang="en-US" sz="1200" b="1"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r>
              <a:tr h="209550">
                <a:tc>
                  <a:txBody>
                    <a:bodyPr/>
                    <a:lstStyle/>
                    <a:p>
                      <a:pPr algn="ctr" rtl="0" fontAlgn="b"/>
                      <a:r>
                        <a:rPr lang="en-US" sz="1200" u="none" strike="noStrike">
                          <a:effectLst/>
                        </a:rPr>
                        <a:t>Y</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U</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V</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Y</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U</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dirty="0">
                          <a:effectLst/>
                        </a:rPr>
                        <a:t>V</a:t>
                      </a:r>
                      <a:endParaRPr lang="en-US" sz="1200" b="0"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00025">
                <a:tc>
                  <a:txBody>
                    <a:bodyPr/>
                    <a:lstStyle/>
                    <a:p>
                      <a:pPr algn="ctr" fontAlgn="ctr"/>
                      <a:r>
                        <a:rPr lang="en-US" sz="1200" u="none" strike="noStrike">
                          <a:effectLst/>
                        </a:rPr>
                        <a:t>0.04%</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200" u="none" strike="noStrike">
                          <a:effectLst/>
                        </a:rPr>
                        <a:t>-0.07%</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200" u="none" strike="noStrike">
                          <a:effectLst/>
                        </a:rPr>
                        <a:t>-0.27%</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200" u="none" strike="noStrike">
                          <a:effectLst/>
                        </a:rPr>
                        <a:t>0.03%</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200" u="none" strike="noStrike">
                          <a:effectLst/>
                        </a:rPr>
                        <a:t>0.37%</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200" u="none" strike="noStrike" dirty="0">
                          <a:effectLst/>
                        </a:rPr>
                        <a:t>-0.32%</a:t>
                      </a:r>
                      <a:endParaRPr lang="en-US" sz="1200" b="0" i="0" u="none" strike="noStrike" dirty="0">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extLst>
      <p:ext uri="{BB962C8B-B14F-4D97-AF65-F5344CB8AC3E}">
        <p14:creationId xmlns:p14="http://schemas.microsoft.com/office/powerpoint/2010/main" val="28725028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Simulation results – Setting B </a:t>
            </a:r>
            <a:r>
              <a:rPr lang="en-US" dirty="0" smtClean="0"/>
              <a:t>(low QP</a:t>
            </a:r>
            <a:r>
              <a:rPr lang="en-US" dirty="0"/>
              <a:t>) </a:t>
            </a:r>
          </a:p>
        </p:txBody>
      </p:sp>
      <p:graphicFrame>
        <p:nvGraphicFramePr>
          <p:cNvPr id="4" name="Table 3"/>
          <p:cNvGraphicFramePr>
            <a:graphicFrameLocks noGrp="1"/>
          </p:cNvGraphicFramePr>
          <p:nvPr>
            <p:extLst>
              <p:ext uri="{D42A27DB-BD31-4B8C-83A1-F6EECF244321}">
                <p14:modId xmlns:p14="http://schemas.microsoft.com/office/powerpoint/2010/main" val="3156352364"/>
              </p:ext>
            </p:extLst>
          </p:nvPr>
        </p:nvGraphicFramePr>
        <p:xfrm>
          <a:off x="2001329" y="1940584"/>
          <a:ext cx="3657600" cy="2476500"/>
        </p:xfrm>
        <a:graphic>
          <a:graphicData uri="http://schemas.openxmlformats.org/drawingml/2006/table">
            <a:tbl>
              <a:tblPr>
                <a:tableStyleId>{5C22544A-7EE6-4342-B048-85BDC9FD1C3A}</a:tableStyleId>
              </a:tblPr>
              <a:tblGrid>
                <a:gridCol w="609600"/>
                <a:gridCol w="609600"/>
                <a:gridCol w="609600"/>
                <a:gridCol w="609600"/>
                <a:gridCol w="609600"/>
                <a:gridCol w="609600"/>
              </a:tblGrid>
              <a:tr h="209550">
                <a:tc gridSpan="3">
                  <a:txBody>
                    <a:bodyPr/>
                    <a:lstStyle/>
                    <a:p>
                      <a:pPr algn="ctr" rtl="0" fontAlgn="b"/>
                      <a:r>
                        <a:rPr lang="en-US" sz="1200" u="none" strike="noStrike" dirty="0">
                          <a:effectLst/>
                        </a:rPr>
                        <a:t>All Intra Main</a:t>
                      </a:r>
                      <a:endParaRPr lang="en-US" sz="1200" b="1"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gridSpan="3">
                  <a:txBody>
                    <a:bodyPr/>
                    <a:lstStyle/>
                    <a:p>
                      <a:pPr algn="ctr" rtl="0" fontAlgn="b"/>
                      <a:r>
                        <a:rPr lang="en-US" sz="1200" u="none" strike="noStrike" dirty="0">
                          <a:effectLst/>
                        </a:rPr>
                        <a:t>All Intra HE10</a:t>
                      </a:r>
                      <a:endParaRPr lang="en-US" sz="1200" b="1"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r>
              <a:tr h="209550">
                <a:tc>
                  <a:txBody>
                    <a:bodyPr/>
                    <a:lstStyle/>
                    <a:p>
                      <a:pPr algn="ctr" rtl="0" fontAlgn="b"/>
                      <a:r>
                        <a:rPr lang="en-US" sz="1200" u="none" strike="noStrike">
                          <a:effectLst/>
                        </a:rPr>
                        <a:t>Y</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U</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V</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dirty="0">
                          <a:effectLst/>
                        </a:rPr>
                        <a:t>Y</a:t>
                      </a:r>
                      <a:endParaRPr lang="en-US" sz="1200" b="0"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U</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V</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00025">
                <a:tc>
                  <a:txBody>
                    <a:bodyPr/>
                    <a:lstStyle/>
                    <a:p>
                      <a:pPr algn="ctr" fontAlgn="ctr"/>
                      <a:r>
                        <a:rPr lang="en-US" sz="1200" u="none" strike="noStrike">
                          <a:effectLst/>
                        </a:rPr>
                        <a:t>0.01%</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200" u="none" strike="noStrike">
                          <a:effectLst/>
                        </a:rPr>
                        <a:t>0.03%</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200" u="none" strike="noStrike">
                          <a:effectLst/>
                        </a:rPr>
                        <a:t>0.01%</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200" u="none" strike="noStrike" dirty="0">
                          <a:effectLst/>
                        </a:rPr>
                        <a:t>0.02%</a:t>
                      </a:r>
                      <a:endParaRPr lang="en-US" sz="1200" b="0" i="0" u="none" strike="noStrike" dirty="0">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200" u="none" strike="noStrike">
                          <a:effectLst/>
                        </a:rPr>
                        <a:t>0.01%</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200" u="none" strike="noStrike">
                          <a:effectLst/>
                        </a:rPr>
                        <a:t>0.02%</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09550">
                <a:tc gridSpan="3">
                  <a:txBody>
                    <a:bodyPr/>
                    <a:lstStyle/>
                    <a:p>
                      <a:pPr algn="ctr" rtl="0" fontAlgn="b"/>
                      <a:r>
                        <a:rPr lang="en-US" sz="1200" u="none" strike="noStrike">
                          <a:effectLst/>
                        </a:rPr>
                        <a:t>Random Access Main</a:t>
                      </a:r>
                      <a:endParaRPr lang="en-US" sz="1200" b="1"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gridSpan="3">
                  <a:txBody>
                    <a:bodyPr/>
                    <a:lstStyle/>
                    <a:p>
                      <a:pPr algn="ctr" rtl="0" fontAlgn="b"/>
                      <a:r>
                        <a:rPr lang="en-US" sz="1200" u="none" strike="noStrike">
                          <a:effectLst/>
                        </a:rPr>
                        <a:t>Random Access HE10</a:t>
                      </a:r>
                      <a:endParaRPr lang="en-US" sz="1200" b="1"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r>
              <a:tr h="209550">
                <a:tc>
                  <a:txBody>
                    <a:bodyPr/>
                    <a:lstStyle/>
                    <a:p>
                      <a:pPr algn="ctr" rtl="0" fontAlgn="b"/>
                      <a:r>
                        <a:rPr lang="en-US" sz="1200" u="none" strike="noStrike">
                          <a:effectLst/>
                        </a:rPr>
                        <a:t>Y</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U</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V</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Y</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U</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V</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00025">
                <a:tc>
                  <a:txBody>
                    <a:bodyPr/>
                    <a:lstStyle/>
                    <a:p>
                      <a:pPr algn="ctr" fontAlgn="ctr"/>
                      <a:r>
                        <a:rPr lang="en-US" sz="1200" u="none" strike="noStrike">
                          <a:effectLst/>
                        </a:rPr>
                        <a:t>-0.01%</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200" u="none" strike="noStrike">
                          <a:effectLst/>
                        </a:rPr>
                        <a:t>0.00%</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200" u="none" strike="noStrike">
                          <a:effectLst/>
                        </a:rPr>
                        <a:t>0.04%</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200" u="none" strike="noStrike">
                          <a:effectLst/>
                        </a:rPr>
                        <a:t>0.00%</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200" u="none" strike="noStrike" dirty="0">
                          <a:effectLst/>
                        </a:rPr>
                        <a:t>0.02%</a:t>
                      </a:r>
                      <a:endParaRPr lang="en-US" sz="1200" b="0" i="0" u="none" strike="noStrike" dirty="0">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200" u="none" strike="noStrike">
                          <a:effectLst/>
                        </a:rPr>
                        <a:t>-0.03%</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09550">
                <a:tc gridSpan="3">
                  <a:txBody>
                    <a:bodyPr/>
                    <a:lstStyle/>
                    <a:p>
                      <a:pPr algn="ctr" rtl="0" fontAlgn="b"/>
                      <a:r>
                        <a:rPr lang="en-US" sz="1200" u="none" strike="noStrike">
                          <a:effectLst/>
                        </a:rPr>
                        <a:t>Low delay B Main</a:t>
                      </a:r>
                      <a:endParaRPr lang="en-US" sz="1200" b="1"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gridSpan="3">
                  <a:txBody>
                    <a:bodyPr/>
                    <a:lstStyle/>
                    <a:p>
                      <a:pPr algn="ctr" rtl="0" fontAlgn="b"/>
                      <a:r>
                        <a:rPr lang="en-US" sz="1200" u="none" strike="noStrike">
                          <a:effectLst/>
                        </a:rPr>
                        <a:t>Low delay B HE10</a:t>
                      </a:r>
                      <a:endParaRPr lang="en-US" sz="1200" b="1"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r>
              <a:tr h="209550">
                <a:tc>
                  <a:txBody>
                    <a:bodyPr/>
                    <a:lstStyle/>
                    <a:p>
                      <a:pPr algn="ctr" rtl="0" fontAlgn="b"/>
                      <a:r>
                        <a:rPr lang="en-US" sz="1200" u="none" strike="noStrike">
                          <a:effectLst/>
                        </a:rPr>
                        <a:t>Y</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U</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V</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Y</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dirty="0">
                          <a:effectLst/>
                        </a:rPr>
                        <a:t>U</a:t>
                      </a:r>
                      <a:endParaRPr lang="en-US" sz="1200" b="0"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V</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00025">
                <a:tc>
                  <a:txBody>
                    <a:bodyPr/>
                    <a:lstStyle/>
                    <a:p>
                      <a:pPr algn="ctr" fontAlgn="ctr"/>
                      <a:r>
                        <a:rPr lang="en-US" sz="1200" u="none" strike="noStrike">
                          <a:effectLst/>
                        </a:rPr>
                        <a:t>0.00%</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200" u="none" strike="noStrike">
                          <a:effectLst/>
                        </a:rPr>
                        <a:t>-0.13%</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200" u="none" strike="noStrike">
                          <a:effectLst/>
                        </a:rPr>
                        <a:t>-0.04%</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200" u="none" strike="noStrike">
                          <a:effectLst/>
                        </a:rPr>
                        <a:t>0.01%</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200" u="none" strike="noStrike">
                          <a:effectLst/>
                        </a:rPr>
                        <a:t>-0.11%</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200" u="none" strike="noStrike">
                          <a:effectLst/>
                        </a:rPr>
                        <a:t>0.02%</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09550">
                <a:tc gridSpan="3">
                  <a:txBody>
                    <a:bodyPr/>
                    <a:lstStyle/>
                    <a:p>
                      <a:pPr algn="ctr" rtl="0" fontAlgn="b"/>
                      <a:r>
                        <a:rPr lang="en-US" sz="1200" u="none" strike="noStrike">
                          <a:effectLst/>
                        </a:rPr>
                        <a:t>Low delay P Main</a:t>
                      </a:r>
                      <a:endParaRPr lang="en-US" sz="1200" b="1"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gridSpan="3">
                  <a:txBody>
                    <a:bodyPr/>
                    <a:lstStyle/>
                    <a:p>
                      <a:pPr algn="ctr" rtl="0" fontAlgn="b"/>
                      <a:r>
                        <a:rPr lang="en-US" sz="1200" u="none" strike="noStrike" dirty="0">
                          <a:effectLst/>
                        </a:rPr>
                        <a:t>Low delay P HE10</a:t>
                      </a:r>
                      <a:endParaRPr lang="en-US" sz="1200" b="1"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r>
              <a:tr h="209550">
                <a:tc>
                  <a:txBody>
                    <a:bodyPr/>
                    <a:lstStyle/>
                    <a:p>
                      <a:pPr algn="ctr" rtl="0" fontAlgn="b"/>
                      <a:r>
                        <a:rPr lang="en-US" sz="1200" u="none" strike="noStrike">
                          <a:effectLst/>
                        </a:rPr>
                        <a:t>Y</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U</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V</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Y</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a:effectLst/>
                        </a:rPr>
                        <a:t>U</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fontAlgn="b"/>
                      <a:r>
                        <a:rPr lang="en-US" sz="1200" u="none" strike="noStrike" dirty="0">
                          <a:effectLst/>
                        </a:rPr>
                        <a:t>V</a:t>
                      </a:r>
                      <a:endParaRPr lang="en-US" sz="1200" b="0"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00025">
                <a:tc>
                  <a:txBody>
                    <a:bodyPr/>
                    <a:lstStyle/>
                    <a:p>
                      <a:pPr algn="ctr" fontAlgn="ctr"/>
                      <a:r>
                        <a:rPr lang="en-US" sz="1200" u="none" strike="noStrike">
                          <a:effectLst/>
                        </a:rPr>
                        <a:t>0.01%</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200" u="none" strike="noStrike">
                          <a:effectLst/>
                        </a:rPr>
                        <a:t>0.02%</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200" u="none" strike="noStrike">
                          <a:effectLst/>
                        </a:rPr>
                        <a:t>-0.07%</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200" u="none" strike="noStrike">
                          <a:effectLst/>
                        </a:rPr>
                        <a:t>-0.03%</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200" u="none" strike="noStrike">
                          <a:effectLst/>
                        </a:rPr>
                        <a:t>0.23%</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200" u="none" strike="noStrike" dirty="0">
                          <a:effectLst/>
                        </a:rPr>
                        <a:t>-0.25%</a:t>
                      </a:r>
                      <a:endParaRPr lang="en-US" sz="1200" b="0" i="0" u="none" strike="noStrike" dirty="0">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extLst>
      <p:ext uri="{BB962C8B-B14F-4D97-AF65-F5344CB8AC3E}">
        <p14:creationId xmlns:p14="http://schemas.microsoft.com/office/powerpoint/2010/main" val="425395791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Conclusions</a:t>
            </a:r>
            <a:endParaRPr lang="en-US" dirty="0"/>
          </a:p>
        </p:txBody>
      </p:sp>
      <p:sp>
        <p:nvSpPr>
          <p:cNvPr id="3" name="Content Placeholder 2"/>
          <p:cNvSpPr>
            <a:spLocks noGrp="1"/>
          </p:cNvSpPr>
          <p:nvPr>
            <p:ph idx="1"/>
          </p:nvPr>
        </p:nvSpPr>
        <p:spPr/>
        <p:txBody>
          <a:bodyPr/>
          <a:lstStyle/>
          <a:p>
            <a:r>
              <a:rPr lang="en-US" dirty="0" smtClean="0"/>
              <a:t>Proposed equation based context derivation for LAST coding</a:t>
            </a:r>
          </a:p>
          <a:p>
            <a:pPr lvl="1"/>
            <a:r>
              <a:rPr lang="en-US" dirty="0" smtClean="0"/>
              <a:t>Remove the context mapping table</a:t>
            </a:r>
          </a:p>
          <a:p>
            <a:pPr lvl="1"/>
            <a:r>
              <a:rPr lang="en-US" dirty="0" smtClean="0"/>
              <a:t>Unify context derivation of </a:t>
            </a:r>
            <a:r>
              <a:rPr lang="en-US" dirty="0" err="1" smtClean="0"/>
              <a:t>luma</a:t>
            </a:r>
            <a:r>
              <a:rPr lang="en-US" dirty="0" smtClean="0"/>
              <a:t> and chroma</a:t>
            </a:r>
          </a:p>
          <a:p>
            <a:pPr lvl="1"/>
            <a:r>
              <a:rPr lang="en-US" dirty="0" smtClean="0"/>
              <a:t>Perform consecutive and sequential context fetching</a:t>
            </a:r>
            <a:endParaRPr lang="en-US" dirty="0" smtClean="0"/>
          </a:p>
          <a:p>
            <a:r>
              <a:rPr lang="en-US" dirty="0" smtClean="0"/>
              <a:t>0.0</a:t>
            </a:r>
            <a:r>
              <a:rPr lang="en-US" dirty="0" smtClean="0"/>
              <a:t>% Y BD-rate change</a:t>
            </a:r>
          </a:p>
          <a:p>
            <a:r>
              <a:rPr lang="en-US" dirty="0" smtClean="0"/>
              <a:t>Recommend adoption of the proposed </a:t>
            </a:r>
            <a:r>
              <a:rPr lang="en-US" dirty="0" smtClean="0"/>
              <a:t>equation based context derivation</a:t>
            </a:r>
          </a:p>
          <a:p>
            <a:pPr lvl="1"/>
            <a:r>
              <a:rPr lang="en-US" dirty="0" smtClean="0"/>
              <a:t>Preferably with parameter setting A</a:t>
            </a:r>
            <a:endParaRPr lang="en-US" dirty="0" smtClean="0"/>
          </a:p>
          <a:p>
            <a:r>
              <a:rPr lang="en-US" dirty="0" smtClean="0"/>
              <a:t>Thanks to </a:t>
            </a:r>
            <a:r>
              <a:rPr lang="en-US" dirty="0" smtClean="0"/>
              <a:t>Samsung (JCTVC-I0477) </a:t>
            </a:r>
            <a:r>
              <a:rPr lang="en-US" dirty="0" smtClean="0"/>
              <a:t>for cross-checking</a:t>
            </a:r>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38400" y="2057400"/>
            <a:ext cx="4800600" cy="1219200"/>
          </a:xfrm>
        </p:spPr>
        <p:txBody>
          <a:bodyPr/>
          <a:lstStyle>
            <a:lvl1pPr>
              <a:buClr>
                <a:schemeClr val="accent6"/>
              </a:buClr>
              <a:defRPr/>
            </a:lvl1pPr>
          </a:lstStyle>
          <a:p>
            <a:pPr eaLnBrk="1" hangingPunct="1">
              <a:buNone/>
            </a:pPr>
            <a:r>
              <a:rPr lang="en-US" dirty="0" smtClean="0">
                <a:solidFill>
                  <a:schemeClr val="bg1"/>
                </a:solidFill>
              </a:rPr>
              <a:t>Thank you!</a:t>
            </a:r>
          </a:p>
          <a:p>
            <a:pPr eaLnBrk="1" hangingPunct="1">
              <a:buFont typeface="Wingdings" pitchFamily="1" charset="2"/>
              <a:buNone/>
            </a:pPr>
            <a:endParaRPr lang="en-US" sz="3200" dirty="0" smtClean="0">
              <a:solidFill>
                <a:schemeClr val="bg1"/>
              </a:solidFill>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Introduction </a:t>
            </a:r>
            <a:endParaRPr lang="en-US" dirty="0"/>
          </a:p>
        </p:txBody>
      </p:sp>
      <p:sp>
        <p:nvSpPr>
          <p:cNvPr id="6" name="Rectangle 2"/>
          <p:cNvSpPr txBox="1">
            <a:spLocks noChangeArrowheads="1"/>
          </p:cNvSpPr>
          <p:nvPr/>
        </p:nvSpPr>
        <p:spPr bwMode="auto">
          <a:xfrm>
            <a:off x="163513" y="750498"/>
            <a:ext cx="8712200" cy="54685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175" indent="-173038" eaLnBrk="1" hangingPunct="1">
              <a:lnSpc>
                <a:spcPct val="95000"/>
              </a:lnSpc>
              <a:spcBef>
                <a:spcPct val="35000"/>
              </a:spcBef>
              <a:buClr>
                <a:srgbClr val="C00000"/>
              </a:buClr>
              <a:buFont typeface="Wingdings" pitchFamily="2" charset="2"/>
              <a:buChar char="§"/>
            </a:pPr>
            <a:r>
              <a:rPr lang="en-US" kern="0" dirty="0" smtClean="0">
                <a:latin typeface="+mn-lt"/>
                <a:cs typeface="+mn-cs"/>
              </a:rPr>
              <a:t>Last significant position (LAST) </a:t>
            </a:r>
            <a:r>
              <a:rPr lang="en-US" kern="0" dirty="0" smtClean="0">
                <a:latin typeface="+mn-lt"/>
                <a:cs typeface="+mn-cs"/>
              </a:rPr>
              <a:t>coding in </a:t>
            </a:r>
            <a:r>
              <a:rPr lang="en-US" kern="0" dirty="0" smtClean="0">
                <a:latin typeface="+mn-lt"/>
                <a:cs typeface="+mn-cs"/>
              </a:rPr>
              <a:t>HM6</a:t>
            </a:r>
            <a:endParaRPr lang="en-US" kern="0" dirty="0" smtClean="0">
              <a:latin typeface="+mn-lt"/>
              <a:cs typeface="+mn-cs"/>
            </a:endParaRPr>
          </a:p>
          <a:p>
            <a:pPr marL="460375" lvl="1" indent="-173038" eaLnBrk="1" hangingPunct="1">
              <a:lnSpc>
                <a:spcPct val="95000"/>
              </a:lnSpc>
              <a:spcBef>
                <a:spcPct val="35000"/>
              </a:spcBef>
              <a:buClr>
                <a:srgbClr val="C00000"/>
              </a:buClr>
              <a:buFont typeface="Wingdings" pitchFamily="2" charset="2"/>
              <a:buChar char="§"/>
            </a:pPr>
            <a:r>
              <a:rPr lang="en-US" kern="0" dirty="0" smtClean="0">
                <a:latin typeface="+mn-lt"/>
                <a:cs typeface="+mn-cs"/>
              </a:rPr>
              <a:t>LAST </a:t>
            </a:r>
            <a:r>
              <a:rPr lang="en-US" kern="0" dirty="0" smtClean="0">
                <a:latin typeface="+mn-lt"/>
                <a:cs typeface="+mn-cs"/>
              </a:rPr>
              <a:t>is encoded as a binary string </a:t>
            </a:r>
          </a:p>
          <a:p>
            <a:pPr marL="460375" lvl="1" indent="-173038" eaLnBrk="1" hangingPunct="1">
              <a:lnSpc>
                <a:spcPct val="95000"/>
              </a:lnSpc>
              <a:spcBef>
                <a:spcPct val="35000"/>
              </a:spcBef>
              <a:buClr>
                <a:srgbClr val="C00000"/>
              </a:buClr>
              <a:buFont typeface="Wingdings" pitchFamily="2" charset="2"/>
              <a:buChar char="§"/>
            </a:pPr>
            <a:endParaRPr lang="en-US" kern="0" dirty="0" smtClean="0">
              <a:latin typeface="+mn-lt"/>
              <a:cs typeface="+mn-cs"/>
            </a:endParaRPr>
          </a:p>
          <a:p>
            <a:pPr marL="460375" lvl="1" indent="-173038" eaLnBrk="1" hangingPunct="1">
              <a:lnSpc>
                <a:spcPct val="95000"/>
              </a:lnSpc>
              <a:spcBef>
                <a:spcPct val="35000"/>
              </a:spcBef>
              <a:buClr>
                <a:srgbClr val="C00000"/>
              </a:buClr>
              <a:buFont typeface="Wingdings" pitchFamily="2" charset="2"/>
              <a:buChar char="§"/>
            </a:pPr>
            <a:r>
              <a:rPr lang="en-US" kern="0" dirty="0" smtClean="0">
                <a:latin typeface="+mn-lt"/>
                <a:cs typeface="+mn-cs"/>
              </a:rPr>
              <a:t>Prefix bins </a:t>
            </a:r>
            <a:r>
              <a:rPr lang="en-US" kern="0" dirty="0" err="1" smtClean="0">
                <a:latin typeface="+mn-lt"/>
                <a:cs typeface="+mn-cs"/>
              </a:rPr>
              <a:t>a</a:t>
            </a:r>
            <a:r>
              <a:rPr lang="en-US" kern="0" baseline="-25000" dirty="0" err="1" smtClean="0">
                <a:latin typeface="+mn-lt"/>
                <a:cs typeface="+mn-cs"/>
              </a:rPr>
              <a:t>i</a:t>
            </a:r>
            <a:r>
              <a:rPr lang="en-US" kern="0" dirty="0" smtClean="0">
                <a:latin typeface="+mn-lt"/>
                <a:cs typeface="+mn-cs"/>
              </a:rPr>
              <a:t>: </a:t>
            </a:r>
            <a:r>
              <a:rPr lang="en-US" kern="0" dirty="0" smtClean="0">
                <a:latin typeface="+mn-lt"/>
                <a:cs typeface="+mn-cs"/>
              </a:rPr>
              <a:t>encoded with contexts</a:t>
            </a:r>
          </a:p>
          <a:p>
            <a:pPr marL="460375" lvl="1" indent="-173038" eaLnBrk="1" hangingPunct="1">
              <a:lnSpc>
                <a:spcPct val="95000"/>
              </a:lnSpc>
              <a:spcBef>
                <a:spcPct val="35000"/>
              </a:spcBef>
              <a:buClr>
                <a:srgbClr val="C00000"/>
              </a:buClr>
              <a:buFont typeface="Wingdings" pitchFamily="2" charset="2"/>
              <a:buChar char="§"/>
            </a:pPr>
            <a:r>
              <a:rPr lang="en-US" kern="0" dirty="0" smtClean="0">
                <a:latin typeface="+mn-lt"/>
                <a:cs typeface="+mn-cs"/>
              </a:rPr>
              <a:t>Suffix bins b</a:t>
            </a:r>
            <a:r>
              <a:rPr lang="en-US" kern="0" baseline="-25000" dirty="0" smtClean="0">
                <a:latin typeface="+mn-lt"/>
                <a:cs typeface="+mn-cs"/>
              </a:rPr>
              <a:t>i</a:t>
            </a:r>
            <a:r>
              <a:rPr lang="en-US" kern="0" dirty="0" smtClean="0"/>
              <a:t>: encoded using bypass mode</a:t>
            </a:r>
            <a:endParaRPr lang="en-US" kern="0" dirty="0" smtClean="0"/>
          </a:p>
          <a:p>
            <a:pPr marL="460375" lvl="1" indent="-173038" eaLnBrk="1" hangingPunct="1">
              <a:lnSpc>
                <a:spcPct val="95000"/>
              </a:lnSpc>
              <a:spcBef>
                <a:spcPct val="35000"/>
              </a:spcBef>
              <a:buClr>
                <a:srgbClr val="C00000"/>
              </a:buClr>
              <a:buFont typeface="Wingdings" pitchFamily="2" charset="2"/>
              <a:buChar char="§"/>
            </a:pPr>
            <a:r>
              <a:rPr lang="en-US" kern="0" dirty="0" smtClean="0">
                <a:latin typeface="+mn-lt"/>
                <a:cs typeface="+mn-cs"/>
              </a:rPr>
              <a:t>Context mapping table (of size 28) is used for prefix bin coding of </a:t>
            </a:r>
            <a:r>
              <a:rPr lang="en-US" kern="0" dirty="0" err="1" smtClean="0">
                <a:latin typeface="+mn-lt"/>
                <a:cs typeface="+mn-cs"/>
              </a:rPr>
              <a:t>luma</a:t>
            </a:r>
            <a:endParaRPr lang="en-US" kern="0" dirty="0" smtClean="0">
              <a:latin typeface="+mn-lt"/>
              <a:cs typeface="+mn-cs"/>
            </a:endParaRPr>
          </a:p>
          <a:p>
            <a:pPr marL="3175" indent="-173038" eaLnBrk="1" hangingPunct="1">
              <a:lnSpc>
                <a:spcPct val="95000"/>
              </a:lnSpc>
              <a:spcBef>
                <a:spcPct val="35000"/>
              </a:spcBef>
              <a:buClr>
                <a:schemeClr val="accent1"/>
              </a:buClr>
              <a:buFont typeface="Wingdings" pitchFamily="2" charset="2"/>
              <a:buChar char="§"/>
            </a:pPr>
            <a:endParaRPr kumimoji="0" lang="en-US" sz="1600" b="0" i="0" u="none" strike="noStrike" kern="0" cap="none" spc="0" normalizeH="0" baseline="0" noProof="0" dirty="0" smtClean="0">
              <a:ln>
                <a:noFill/>
              </a:ln>
              <a:effectLst/>
              <a:uLnTx/>
              <a:uFillTx/>
              <a:latin typeface="+mn-lt"/>
              <a:cs typeface="+mn-cs"/>
            </a:endParaRPr>
          </a:p>
          <a:p>
            <a:pPr marL="3175" indent="-173038" eaLnBrk="1" hangingPunct="1">
              <a:lnSpc>
                <a:spcPct val="95000"/>
              </a:lnSpc>
              <a:spcBef>
                <a:spcPct val="35000"/>
              </a:spcBef>
              <a:buClr>
                <a:srgbClr val="C00000"/>
              </a:buClr>
              <a:buFont typeface="Wingdings" pitchFamily="2" charset="2"/>
              <a:buChar char="§"/>
            </a:pPr>
            <a:r>
              <a:rPr kumimoji="0" lang="en-US" b="0" i="0" u="none" strike="noStrike" kern="0" cap="none" spc="0" normalizeH="0" baseline="0" noProof="0" dirty="0" smtClean="0">
                <a:ln>
                  <a:noFill/>
                </a:ln>
                <a:effectLst/>
                <a:uLnTx/>
                <a:uFillTx/>
                <a:latin typeface="+mn-lt"/>
                <a:cs typeface="+mn-cs"/>
              </a:rPr>
              <a:t>Proposed</a:t>
            </a:r>
            <a:r>
              <a:rPr kumimoji="0" lang="en-US" b="0" i="0" u="none" strike="noStrike" kern="0" cap="none" spc="0" normalizeH="0" noProof="0" dirty="0" smtClean="0">
                <a:ln>
                  <a:noFill/>
                </a:ln>
                <a:effectLst/>
                <a:uLnTx/>
                <a:uFillTx/>
                <a:latin typeface="+mn-lt"/>
                <a:cs typeface="+mn-cs"/>
              </a:rPr>
              <a:t> </a:t>
            </a:r>
            <a:r>
              <a:rPr kumimoji="0" lang="en-US" b="0" i="0" u="none" strike="noStrike" kern="0" cap="none" spc="0" normalizeH="0" noProof="0" dirty="0" smtClean="0">
                <a:ln>
                  <a:noFill/>
                </a:ln>
                <a:effectLst/>
                <a:uLnTx/>
                <a:uFillTx/>
                <a:latin typeface="+mn-lt"/>
                <a:cs typeface="+mn-cs"/>
              </a:rPr>
              <a:t>method: equation-based context derivation </a:t>
            </a:r>
            <a:endParaRPr kumimoji="0" lang="en-US" b="0" i="0" u="none" strike="noStrike" kern="0" cap="none" spc="0" normalizeH="0" noProof="0" dirty="0" smtClean="0">
              <a:ln>
                <a:noFill/>
              </a:ln>
              <a:effectLst/>
              <a:uLnTx/>
              <a:uFillTx/>
              <a:latin typeface="+mn-lt"/>
              <a:cs typeface="+mn-cs"/>
            </a:endParaRPr>
          </a:p>
          <a:p>
            <a:pPr marL="460375" lvl="1" indent="-173038" eaLnBrk="1" hangingPunct="1">
              <a:lnSpc>
                <a:spcPct val="95000"/>
              </a:lnSpc>
              <a:spcBef>
                <a:spcPct val="35000"/>
              </a:spcBef>
              <a:buClr>
                <a:schemeClr val="accent1"/>
              </a:buClr>
              <a:buFont typeface="Wingdings" pitchFamily="2" charset="2"/>
              <a:buChar char="§"/>
              <a:defRPr/>
            </a:pPr>
            <a:r>
              <a:rPr lang="en-US" kern="0" dirty="0" smtClean="0">
                <a:latin typeface="+mn-lt"/>
                <a:cs typeface="+mn-cs"/>
              </a:rPr>
              <a:t>Removal of context mapping table</a:t>
            </a:r>
          </a:p>
          <a:p>
            <a:pPr marL="460375" lvl="1" indent="-173038" eaLnBrk="1" hangingPunct="1">
              <a:lnSpc>
                <a:spcPct val="95000"/>
              </a:lnSpc>
              <a:spcBef>
                <a:spcPct val="35000"/>
              </a:spcBef>
              <a:buClr>
                <a:schemeClr val="accent1"/>
              </a:buClr>
              <a:buFont typeface="Wingdings" pitchFamily="2" charset="2"/>
              <a:buChar char="§"/>
              <a:defRPr/>
            </a:pPr>
            <a:r>
              <a:rPr lang="en-US" kern="0" dirty="0" smtClean="0">
                <a:latin typeface="+mn-lt"/>
                <a:cs typeface="+mn-cs"/>
              </a:rPr>
              <a:t>Unification of context derivations for </a:t>
            </a:r>
            <a:r>
              <a:rPr lang="en-US" kern="0" dirty="0" err="1" smtClean="0">
                <a:latin typeface="+mn-lt"/>
                <a:cs typeface="+mn-cs"/>
              </a:rPr>
              <a:t>luma</a:t>
            </a:r>
            <a:r>
              <a:rPr lang="en-US" kern="0" dirty="0" smtClean="0">
                <a:latin typeface="+mn-lt"/>
                <a:cs typeface="+mn-cs"/>
              </a:rPr>
              <a:t> and chroma</a:t>
            </a:r>
          </a:p>
          <a:p>
            <a:pPr marL="460375" lvl="1" indent="-173038" eaLnBrk="1" hangingPunct="1">
              <a:lnSpc>
                <a:spcPct val="95000"/>
              </a:lnSpc>
              <a:spcBef>
                <a:spcPct val="35000"/>
              </a:spcBef>
              <a:buClr>
                <a:schemeClr val="accent1"/>
              </a:buClr>
              <a:buFont typeface="Wingdings" pitchFamily="2" charset="2"/>
              <a:buChar char="§"/>
              <a:defRPr/>
            </a:pPr>
            <a:r>
              <a:rPr lang="en-US" kern="0" dirty="0" smtClean="0">
                <a:latin typeface="+mn-lt"/>
                <a:cs typeface="+mn-cs"/>
              </a:rPr>
              <a:t>Consecutive and sequential context fetching</a:t>
            </a:r>
            <a:endParaRPr lang="en-US" kern="0" dirty="0" smtClean="0">
              <a:latin typeface="+mn-lt"/>
              <a:cs typeface="+mn-cs"/>
            </a:endParaRPr>
          </a:p>
          <a:p>
            <a:pPr marL="460375" lvl="1" indent="-173038" eaLnBrk="1" hangingPunct="1">
              <a:lnSpc>
                <a:spcPct val="95000"/>
              </a:lnSpc>
              <a:spcBef>
                <a:spcPct val="35000"/>
              </a:spcBef>
              <a:buClr>
                <a:schemeClr val="accent1"/>
              </a:buClr>
              <a:buFont typeface="Wingdings" pitchFamily="2" charset="2"/>
              <a:buChar char="§"/>
              <a:defRPr/>
            </a:pPr>
            <a:r>
              <a:rPr lang="en-US" kern="0" dirty="0" smtClean="0">
                <a:latin typeface="+mn-lt"/>
                <a:cs typeface="+mn-cs"/>
              </a:rPr>
              <a:t>Reportedly 0.0% Y BD-rate change</a:t>
            </a: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pic>
        <p:nvPicPr>
          <p:cNvPr id="1027" name="Object 1"/>
          <p:cNvPicPr>
            <a:picLocks noChangeArrowheads="1"/>
          </p:cNvPicPr>
          <p:nvPr/>
        </p:nvPicPr>
        <p:blipFill>
          <a:blip r:embed="rId2" cstate="print"/>
          <a:srcRect l="-609" t="-3351" r="-5251" b="-2469"/>
          <a:stretch>
            <a:fillRect/>
          </a:stretch>
        </p:blipFill>
        <p:spPr bwMode="auto">
          <a:xfrm>
            <a:off x="2079993" y="1452935"/>
            <a:ext cx="3197225" cy="3810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Context for LAST coding in HM 6</a:t>
            </a:r>
            <a:endParaRPr lang="en-US" dirty="0"/>
          </a:p>
        </p:txBody>
      </p:sp>
      <p:sp>
        <p:nvSpPr>
          <p:cNvPr id="3" name="Content Placeholder 2"/>
          <p:cNvSpPr>
            <a:spLocks noGrp="1"/>
          </p:cNvSpPr>
          <p:nvPr>
            <p:ph idx="1"/>
          </p:nvPr>
        </p:nvSpPr>
        <p:spPr/>
        <p:txBody>
          <a:bodyPr/>
          <a:lstStyle/>
          <a:p>
            <a:r>
              <a:rPr lang="en-US" dirty="0" err="1" smtClean="0"/>
              <a:t>Luma</a:t>
            </a:r>
            <a:endParaRPr lang="en-US" dirty="0" smtClean="0"/>
          </a:p>
          <a:p>
            <a:endParaRPr lang="en-US" dirty="0"/>
          </a:p>
          <a:p>
            <a:endParaRPr lang="en-US" dirty="0" smtClean="0"/>
          </a:p>
          <a:p>
            <a:endParaRPr lang="en-US" dirty="0"/>
          </a:p>
          <a:p>
            <a:endParaRPr lang="en-US" dirty="0" smtClean="0"/>
          </a:p>
          <a:p>
            <a:r>
              <a:rPr lang="en-US" dirty="0" smtClean="0"/>
              <a:t>Chroma</a:t>
            </a:r>
          </a:p>
          <a:p>
            <a:endParaRPr lang="en-US" dirty="0"/>
          </a:p>
          <a:p>
            <a:endParaRPr lang="en-US" dirty="0" smtClean="0"/>
          </a:p>
          <a:p>
            <a:endParaRPr lang="en-US" dirty="0"/>
          </a:p>
          <a:p>
            <a:endParaRPr lang="en-US" dirty="0" smtClean="0"/>
          </a:p>
          <a:p>
            <a:pPr lvl="1"/>
            <a:r>
              <a:rPr lang="en-US" dirty="0" smtClean="0"/>
              <a:t>Chroma context mapping table can be replaced by an equation but </a:t>
            </a:r>
            <a:r>
              <a:rPr lang="en-US" dirty="0" err="1" smtClean="0"/>
              <a:t>luma</a:t>
            </a:r>
            <a:r>
              <a:rPr lang="en-US" dirty="0" smtClean="0"/>
              <a:t> may not.</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480437717"/>
              </p:ext>
            </p:extLst>
          </p:nvPr>
        </p:nvGraphicFramePr>
        <p:xfrm>
          <a:off x="888623" y="1399402"/>
          <a:ext cx="7218386" cy="1371600"/>
        </p:xfrm>
        <a:graphic>
          <a:graphicData uri="http://schemas.openxmlformats.org/drawingml/2006/table">
            <a:tbl>
              <a:tblPr/>
              <a:tblGrid>
                <a:gridCol w="1168753"/>
                <a:gridCol w="583857"/>
                <a:gridCol w="683222"/>
                <a:gridCol w="683222"/>
                <a:gridCol w="683222"/>
                <a:gridCol w="683222"/>
                <a:gridCol w="683222"/>
                <a:gridCol w="683222"/>
                <a:gridCol w="683222"/>
                <a:gridCol w="683222"/>
              </a:tblGrid>
              <a:tr h="258043">
                <a:tc>
                  <a:txBody>
                    <a:bodyPr/>
                    <a:lstStyle/>
                    <a:p>
                      <a:pPr marL="0" marR="0" hangingPunct="0">
                        <a:spcBef>
                          <a:spcPts val="680"/>
                        </a:spcBef>
                        <a:spcAft>
                          <a:spcPts val="0"/>
                        </a:spcAft>
                        <a:tabLst>
                          <a:tab pos="228600" algn="l"/>
                          <a:tab pos="457200" algn="l"/>
                          <a:tab pos="685800" algn="l"/>
                          <a:tab pos="914400" algn="l"/>
                        </a:tabLst>
                      </a:pPr>
                      <a:r>
                        <a:rPr lang="en-GB" sz="1800" b="1" dirty="0">
                          <a:latin typeface="Times New Roman"/>
                          <a:ea typeface="SimSun"/>
                          <a:cs typeface="Times New Roman"/>
                        </a:rPr>
                        <a:t>Bin index</a:t>
                      </a:r>
                      <a:endParaRPr lang="en-US"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0</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1</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2</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3</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4</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5</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6</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7</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8</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8043">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TU 4x4</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0</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dirty="0">
                          <a:solidFill>
                            <a:schemeClr val="tx1"/>
                          </a:solidFill>
                          <a:latin typeface="Times New Roman"/>
                          <a:ea typeface="SimSun"/>
                          <a:cs typeface="Times New Roman"/>
                        </a:rPr>
                        <a:t>1</a:t>
                      </a:r>
                      <a:endParaRPr lang="en-US" sz="1800" kern="1200" dirty="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dirty="0">
                          <a:solidFill>
                            <a:schemeClr val="tx1"/>
                          </a:solidFill>
                          <a:latin typeface="Times New Roman"/>
                          <a:ea typeface="SimSun"/>
                          <a:cs typeface="Times New Roman"/>
                        </a:rPr>
                        <a:t>2</a:t>
                      </a:r>
                      <a:endParaRPr lang="en-US" sz="1800" kern="1200" dirty="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endParaRPr lang="en-GB" sz="1800" kern="120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endParaRPr lang="en-GB" sz="1800" kern="120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endParaRPr lang="en-GB" sz="1800" kern="120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endParaRPr lang="en-GB" sz="1800" kern="120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endParaRPr lang="en-GB" sz="1800" kern="120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endParaRPr lang="en-GB" sz="1800" kern="120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8043">
                <a:tc>
                  <a:txBody>
                    <a:bodyPr/>
                    <a:lstStyle/>
                    <a:p>
                      <a:pPr marL="0" marR="0" hangingPunct="0">
                        <a:spcBef>
                          <a:spcPts val="680"/>
                        </a:spcBef>
                        <a:spcAft>
                          <a:spcPts val="0"/>
                        </a:spcAft>
                        <a:tabLst>
                          <a:tab pos="228600" algn="l"/>
                          <a:tab pos="457200" algn="l"/>
                          <a:tab pos="685800" algn="l"/>
                          <a:tab pos="914400" algn="l"/>
                        </a:tabLst>
                      </a:pPr>
                      <a:r>
                        <a:rPr lang="en-GB" sz="1800" b="1" dirty="0">
                          <a:latin typeface="Times New Roman"/>
                          <a:ea typeface="SimSun"/>
                          <a:cs typeface="Times New Roman"/>
                        </a:rPr>
                        <a:t>TU 8x8</a:t>
                      </a:r>
                      <a:endParaRPr lang="en-US"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3</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a:solidFill>
                            <a:schemeClr val="tx1"/>
                          </a:solidFill>
                          <a:latin typeface="Times New Roman"/>
                          <a:ea typeface="SimSun"/>
                          <a:cs typeface="Times New Roman"/>
                        </a:rPr>
                        <a:t>4</a:t>
                      </a:r>
                      <a:endParaRPr lang="en-US" sz="1800" kern="120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a:solidFill>
                            <a:schemeClr val="tx1"/>
                          </a:solidFill>
                          <a:latin typeface="Times New Roman"/>
                          <a:ea typeface="SimSun"/>
                          <a:cs typeface="Times New Roman"/>
                        </a:rPr>
                        <a:t>5</a:t>
                      </a:r>
                      <a:endParaRPr lang="en-US" sz="1800" kern="120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a:solidFill>
                            <a:schemeClr val="tx1"/>
                          </a:solidFill>
                          <a:latin typeface="Times New Roman"/>
                          <a:ea typeface="SimSun"/>
                          <a:cs typeface="Times New Roman"/>
                        </a:rPr>
                        <a:t>5</a:t>
                      </a:r>
                      <a:endParaRPr lang="en-US" sz="1800" kern="120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dirty="0">
                          <a:solidFill>
                            <a:schemeClr val="tx1"/>
                          </a:solidFill>
                          <a:latin typeface="Times New Roman"/>
                          <a:ea typeface="SimSun"/>
                          <a:cs typeface="Times New Roman"/>
                        </a:rPr>
                        <a:t>2</a:t>
                      </a:r>
                      <a:endParaRPr lang="en-US" sz="1800" kern="1200" dirty="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endParaRPr lang="en-GB" sz="1800" kern="120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endParaRPr lang="en-GB" sz="1800" kern="120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endParaRPr lang="en-GB" sz="1800" kern="120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endParaRPr lang="en-GB" sz="1800" kern="120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8043">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TU 16x16</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6</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a:solidFill>
                            <a:schemeClr val="tx1"/>
                          </a:solidFill>
                          <a:latin typeface="Times New Roman"/>
                          <a:ea typeface="SimSun"/>
                          <a:cs typeface="Times New Roman"/>
                        </a:rPr>
                        <a:t>7</a:t>
                      </a:r>
                      <a:endParaRPr lang="en-US" sz="1800" kern="120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a:solidFill>
                            <a:schemeClr val="tx1"/>
                          </a:solidFill>
                          <a:latin typeface="Times New Roman"/>
                          <a:ea typeface="SimSun"/>
                          <a:cs typeface="Times New Roman"/>
                        </a:rPr>
                        <a:t>8</a:t>
                      </a:r>
                      <a:endParaRPr lang="en-US" sz="1800" kern="120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a:solidFill>
                            <a:schemeClr val="tx1"/>
                          </a:solidFill>
                          <a:latin typeface="Times New Roman"/>
                          <a:ea typeface="SimSun"/>
                          <a:cs typeface="Times New Roman"/>
                        </a:rPr>
                        <a:t>8</a:t>
                      </a:r>
                      <a:endParaRPr lang="en-US" sz="1800" kern="120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a:solidFill>
                            <a:schemeClr val="tx1"/>
                          </a:solidFill>
                          <a:latin typeface="Times New Roman"/>
                          <a:ea typeface="SimSun"/>
                          <a:cs typeface="Times New Roman"/>
                        </a:rPr>
                        <a:t>9</a:t>
                      </a:r>
                      <a:endParaRPr lang="en-US" sz="1800" kern="120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a:solidFill>
                            <a:schemeClr val="tx1"/>
                          </a:solidFill>
                          <a:latin typeface="Times New Roman"/>
                          <a:ea typeface="SimSun"/>
                          <a:cs typeface="Times New Roman"/>
                        </a:rPr>
                        <a:t>9</a:t>
                      </a:r>
                      <a:endParaRPr lang="en-US" sz="1800" kern="120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dirty="0">
                          <a:solidFill>
                            <a:schemeClr val="tx1"/>
                          </a:solidFill>
                          <a:latin typeface="Times New Roman"/>
                          <a:ea typeface="SimSun"/>
                          <a:cs typeface="Times New Roman"/>
                        </a:rPr>
                        <a:t>2</a:t>
                      </a:r>
                      <a:endParaRPr lang="en-US" sz="1800" kern="1200" dirty="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endParaRPr lang="en-GB" sz="1800" kern="120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endParaRPr lang="en-GB" sz="1800" kern="1200" dirty="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8043">
                <a:tc>
                  <a:txBody>
                    <a:bodyPr/>
                    <a:lstStyle/>
                    <a:p>
                      <a:pPr marL="0" marR="0" hangingPunct="0">
                        <a:spcBef>
                          <a:spcPts val="680"/>
                        </a:spcBef>
                        <a:spcAft>
                          <a:spcPts val="0"/>
                        </a:spcAft>
                        <a:tabLst>
                          <a:tab pos="228600" algn="l"/>
                          <a:tab pos="457200" algn="l"/>
                          <a:tab pos="685800" algn="l"/>
                          <a:tab pos="914400" algn="l"/>
                        </a:tabLst>
                      </a:pPr>
                      <a:r>
                        <a:rPr lang="en-GB" sz="1800" b="1" dirty="0">
                          <a:latin typeface="Times New Roman"/>
                          <a:ea typeface="SimSun"/>
                          <a:cs typeface="Times New Roman"/>
                        </a:rPr>
                        <a:t>TU 32x32</a:t>
                      </a:r>
                      <a:endParaRPr lang="en-US"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10</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a:solidFill>
                            <a:schemeClr val="tx1"/>
                          </a:solidFill>
                          <a:latin typeface="Times New Roman"/>
                          <a:ea typeface="SimSun"/>
                          <a:cs typeface="Times New Roman"/>
                        </a:rPr>
                        <a:t>11</a:t>
                      </a:r>
                      <a:endParaRPr lang="en-US" sz="1800" kern="120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a:solidFill>
                            <a:schemeClr val="tx1"/>
                          </a:solidFill>
                          <a:latin typeface="Times New Roman"/>
                          <a:ea typeface="SimSun"/>
                          <a:cs typeface="Times New Roman"/>
                        </a:rPr>
                        <a:t>12</a:t>
                      </a:r>
                      <a:endParaRPr lang="en-US" sz="1800" kern="120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a:solidFill>
                            <a:schemeClr val="tx1"/>
                          </a:solidFill>
                          <a:latin typeface="Times New Roman"/>
                          <a:ea typeface="SimSun"/>
                          <a:cs typeface="Times New Roman"/>
                        </a:rPr>
                        <a:t>12</a:t>
                      </a:r>
                      <a:endParaRPr lang="en-US" sz="1800" kern="120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a:solidFill>
                            <a:schemeClr val="tx1"/>
                          </a:solidFill>
                          <a:latin typeface="Times New Roman"/>
                          <a:ea typeface="SimSun"/>
                          <a:cs typeface="Times New Roman"/>
                        </a:rPr>
                        <a:t>13</a:t>
                      </a:r>
                      <a:endParaRPr lang="en-US" sz="1800" kern="120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a:solidFill>
                            <a:schemeClr val="tx1"/>
                          </a:solidFill>
                          <a:latin typeface="Times New Roman"/>
                          <a:ea typeface="SimSun"/>
                          <a:cs typeface="Times New Roman"/>
                        </a:rPr>
                        <a:t>13</a:t>
                      </a:r>
                      <a:endParaRPr lang="en-US" sz="1800" kern="120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a:solidFill>
                            <a:schemeClr val="tx1"/>
                          </a:solidFill>
                          <a:latin typeface="Times New Roman"/>
                          <a:ea typeface="SimSun"/>
                          <a:cs typeface="Times New Roman"/>
                        </a:rPr>
                        <a:t>14</a:t>
                      </a:r>
                      <a:endParaRPr lang="en-US" sz="1800" kern="120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a:solidFill>
                            <a:schemeClr val="tx1"/>
                          </a:solidFill>
                          <a:latin typeface="Times New Roman"/>
                          <a:ea typeface="SimSun"/>
                          <a:cs typeface="Times New Roman"/>
                        </a:rPr>
                        <a:t>14</a:t>
                      </a:r>
                      <a:endParaRPr lang="en-US" sz="1800" kern="120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dirty="0">
                          <a:solidFill>
                            <a:schemeClr val="tx1"/>
                          </a:solidFill>
                          <a:latin typeface="Times New Roman"/>
                          <a:ea typeface="SimSun"/>
                          <a:cs typeface="Times New Roman"/>
                        </a:rPr>
                        <a:t>2</a:t>
                      </a:r>
                      <a:endParaRPr lang="en-US" sz="1800" kern="1200" dirty="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1215835408"/>
              </p:ext>
            </p:extLst>
          </p:nvPr>
        </p:nvGraphicFramePr>
        <p:xfrm>
          <a:off x="927594" y="3360111"/>
          <a:ext cx="7336718" cy="1197172"/>
        </p:xfrm>
        <a:graphic>
          <a:graphicData uri="http://schemas.openxmlformats.org/drawingml/2006/table">
            <a:tbl>
              <a:tblPr/>
              <a:tblGrid>
                <a:gridCol w="1173012"/>
                <a:gridCol w="608330"/>
                <a:gridCol w="694422"/>
                <a:gridCol w="694422"/>
                <a:gridCol w="694422"/>
                <a:gridCol w="694422"/>
                <a:gridCol w="694422"/>
                <a:gridCol w="694422"/>
                <a:gridCol w="694422"/>
                <a:gridCol w="694422"/>
              </a:tblGrid>
              <a:tr h="299293">
                <a:tc>
                  <a:txBody>
                    <a:bodyPr/>
                    <a:lstStyle/>
                    <a:p>
                      <a:pPr marL="0" marR="0" hangingPunct="0">
                        <a:spcBef>
                          <a:spcPts val="680"/>
                        </a:spcBef>
                        <a:spcAft>
                          <a:spcPts val="0"/>
                        </a:spcAft>
                        <a:tabLst>
                          <a:tab pos="228600" algn="l"/>
                          <a:tab pos="457200" algn="l"/>
                          <a:tab pos="685800" algn="l"/>
                          <a:tab pos="914400" algn="l"/>
                        </a:tabLst>
                      </a:pPr>
                      <a:r>
                        <a:rPr lang="en-GB" sz="1800" b="1" dirty="0">
                          <a:latin typeface="Times New Roman"/>
                          <a:ea typeface="SimSun"/>
                          <a:cs typeface="Times New Roman"/>
                        </a:rPr>
                        <a:t>Bin index</a:t>
                      </a:r>
                      <a:endParaRPr lang="en-US"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0</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1</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2</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3</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4</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5</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6</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7</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8</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9293">
                <a:tc>
                  <a:txBody>
                    <a:bodyPr/>
                    <a:lstStyle/>
                    <a:p>
                      <a:pPr marL="0" marR="0" hangingPunct="0">
                        <a:spcBef>
                          <a:spcPts val="680"/>
                        </a:spcBef>
                        <a:spcAft>
                          <a:spcPts val="0"/>
                        </a:spcAft>
                        <a:tabLst>
                          <a:tab pos="228600" algn="l"/>
                          <a:tab pos="457200" algn="l"/>
                          <a:tab pos="685800" algn="l"/>
                          <a:tab pos="914400" algn="l"/>
                        </a:tabLst>
                      </a:pPr>
                      <a:r>
                        <a:rPr lang="en-GB" sz="1800" b="1" dirty="0">
                          <a:latin typeface="Times New Roman"/>
                          <a:ea typeface="SimSun"/>
                          <a:cs typeface="Times New Roman"/>
                        </a:rPr>
                        <a:t>TU 4x4</a:t>
                      </a:r>
                      <a:endParaRPr lang="en-US"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dirty="0" smtClean="0">
                          <a:latin typeface="Times New Roman"/>
                          <a:ea typeface="SimSun"/>
                          <a:cs typeface="Times New Roman"/>
                        </a:rPr>
                        <a:t>15</a:t>
                      </a:r>
                      <a:endParaRPr lang="en-US"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dirty="0" smtClean="0">
                          <a:solidFill>
                            <a:schemeClr val="tx1"/>
                          </a:solidFill>
                          <a:latin typeface="Times New Roman"/>
                          <a:ea typeface="SimSun"/>
                          <a:cs typeface="Times New Roman"/>
                        </a:rPr>
                        <a:t>16</a:t>
                      </a:r>
                      <a:endParaRPr lang="en-US" sz="1800" kern="1200" dirty="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dirty="0" smtClean="0">
                          <a:solidFill>
                            <a:schemeClr val="tx1"/>
                          </a:solidFill>
                          <a:latin typeface="Times New Roman"/>
                          <a:ea typeface="SimSun"/>
                          <a:cs typeface="Times New Roman"/>
                        </a:rPr>
                        <a:t>17</a:t>
                      </a:r>
                      <a:endParaRPr lang="en-US" sz="1800" kern="1200" dirty="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endParaRPr lang="en-GB" sz="1800" kern="120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endParaRPr lang="en-GB" sz="1800" kern="1200" dirty="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endParaRPr lang="en-GB" sz="1800" kern="120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endParaRPr lang="en-GB" sz="1800" kern="120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endParaRPr lang="en-GB" sz="1800" kern="120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9293">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TU 8x8</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dirty="0" smtClean="0">
                          <a:solidFill>
                            <a:schemeClr val="tx1"/>
                          </a:solidFill>
                          <a:latin typeface="Times New Roman"/>
                          <a:ea typeface="SimSun"/>
                          <a:cs typeface="Times New Roman"/>
                        </a:rPr>
                        <a:t>15</a:t>
                      </a:r>
                      <a:endParaRPr lang="en-US" sz="1800" kern="1200" dirty="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dirty="0" smtClean="0">
                          <a:solidFill>
                            <a:schemeClr val="tx1"/>
                          </a:solidFill>
                          <a:latin typeface="Times New Roman"/>
                          <a:ea typeface="SimSun"/>
                          <a:cs typeface="Times New Roman"/>
                        </a:rPr>
                        <a:t>15</a:t>
                      </a:r>
                      <a:endParaRPr lang="en-US" sz="1800" kern="1200" dirty="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dirty="0" smtClean="0">
                          <a:solidFill>
                            <a:schemeClr val="tx1"/>
                          </a:solidFill>
                          <a:latin typeface="Times New Roman"/>
                          <a:ea typeface="SimSun"/>
                          <a:cs typeface="Times New Roman"/>
                        </a:rPr>
                        <a:t>16</a:t>
                      </a:r>
                      <a:endParaRPr lang="en-US" sz="1800" kern="1200" dirty="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dirty="0" smtClean="0">
                          <a:solidFill>
                            <a:schemeClr val="tx1"/>
                          </a:solidFill>
                          <a:latin typeface="Times New Roman"/>
                          <a:ea typeface="SimSun"/>
                          <a:cs typeface="Times New Roman"/>
                        </a:rPr>
                        <a:t>16</a:t>
                      </a:r>
                      <a:endParaRPr lang="en-US" sz="1800" kern="1200" dirty="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dirty="0" smtClean="0">
                          <a:solidFill>
                            <a:schemeClr val="tx1"/>
                          </a:solidFill>
                          <a:latin typeface="Times New Roman"/>
                          <a:ea typeface="SimSun"/>
                          <a:cs typeface="Times New Roman"/>
                        </a:rPr>
                        <a:t>17</a:t>
                      </a:r>
                      <a:endParaRPr lang="en-US" sz="1800" kern="1200" dirty="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endParaRPr lang="en-US" sz="1800" kern="120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endParaRPr lang="en-US" sz="1800" kern="120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endParaRPr lang="en-GB" sz="1800" kern="120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9293">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TU 16x16</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dirty="0" smtClean="0">
                          <a:solidFill>
                            <a:schemeClr val="tx1"/>
                          </a:solidFill>
                          <a:latin typeface="Times New Roman"/>
                          <a:ea typeface="SimSun"/>
                          <a:cs typeface="Times New Roman"/>
                        </a:rPr>
                        <a:t>15</a:t>
                      </a:r>
                      <a:endParaRPr lang="en-US" sz="1800" kern="1200" dirty="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dirty="0" smtClean="0">
                          <a:solidFill>
                            <a:schemeClr val="tx1"/>
                          </a:solidFill>
                          <a:latin typeface="Times New Roman"/>
                          <a:ea typeface="SimSun"/>
                          <a:cs typeface="Times New Roman"/>
                        </a:rPr>
                        <a:t>15</a:t>
                      </a:r>
                      <a:endParaRPr lang="en-US" sz="1800" kern="1200" dirty="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US" sz="1800" kern="1200" dirty="0" smtClean="0">
                          <a:solidFill>
                            <a:schemeClr val="tx1"/>
                          </a:solidFill>
                          <a:latin typeface="Times New Roman"/>
                          <a:ea typeface="SimSun"/>
                          <a:cs typeface="Times New Roman"/>
                        </a:rPr>
                        <a:t>15</a:t>
                      </a:r>
                      <a:endParaRPr lang="en-US" sz="1800" kern="1200" dirty="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US" sz="1800" kern="1200" dirty="0" smtClean="0">
                          <a:solidFill>
                            <a:schemeClr val="tx1"/>
                          </a:solidFill>
                          <a:latin typeface="Times New Roman"/>
                          <a:ea typeface="SimSun"/>
                          <a:cs typeface="Times New Roman"/>
                        </a:rPr>
                        <a:t>15</a:t>
                      </a:r>
                      <a:endParaRPr lang="en-US" sz="1800" kern="1200" dirty="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dirty="0" smtClean="0">
                          <a:solidFill>
                            <a:schemeClr val="tx1"/>
                          </a:solidFill>
                          <a:latin typeface="Times New Roman"/>
                          <a:ea typeface="SimSun"/>
                          <a:cs typeface="Times New Roman"/>
                        </a:rPr>
                        <a:t>16</a:t>
                      </a:r>
                      <a:endParaRPr lang="en-US" sz="1800" kern="1200" dirty="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dirty="0" smtClean="0">
                          <a:solidFill>
                            <a:schemeClr val="tx1"/>
                          </a:solidFill>
                          <a:latin typeface="Times New Roman"/>
                          <a:ea typeface="SimSun"/>
                          <a:cs typeface="Times New Roman"/>
                        </a:rPr>
                        <a:t>16</a:t>
                      </a:r>
                      <a:endParaRPr lang="en-US" sz="1800" kern="1200" dirty="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dirty="0" smtClean="0">
                          <a:solidFill>
                            <a:schemeClr val="tx1"/>
                          </a:solidFill>
                          <a:latin typeface="Times New Roman"/>
                          <a:ea typeface="SimSun"/>
                          <a:cs typeface="Times New Roman"/>
                        </a:rPr>
                        <a:t>16</a:t>
                      </a:r>
                      <a:endParaRPr lang="en-US" sz="1800" kern="1200" dirty="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endParaRPr lang="en-GB" sz="1800" kern="1200" dirty="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endParaRPr lang="en-GB"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1534438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Proposed Solution </a:t>
            </a:r>
            <a:endParaRPr lang="en-US" dirty="0"/>
          </a:p>
        </p:txBody>
      </p:sp>
      <p:sp>
        <p:nvSpPr>
          <p:cNvPr id="3" name="Content Placeholder 2"/>
          <p:cNvSpPr>
            <a:spLocks noGrp="1"/>
          </p:cNvSpPr>
          <p:nvPr>
            <p:ph idx="1"/>
          </p:nvPr>
        </p:nvSpPr>
        <p:spPr/>
        <p:txBody>
          <a:bodyPr/>
          <a:lstStyle/>
          <a:p>
            <a:pPr marL="173038" lvl="1">
              <a:buClr>
                <a:schemeClr val="accent2"/>
              </a:buClr>
            </a:pPr>
            <a:r>
              <a:rPr lang="en-US" dirty="0"/>
              <a:t>Equation based context derivation</a:t>
            </a:r>
          </a:p>
          <a:p>
            <a:pPr lvl="1"/>
            <a:r>
              <a:rPr lang="en-US" dirty="0" smtClean="0"/>
              <a:t>Context index is derived using an equation</a:t>
            </a:r>
          </a:p>
          <a:p>
            <a:pPr marL="0" indent="0">
              <a:buNone/>
            </a:pPr>
            <a:r>
              <a:rPr lang="en-US" dirty="0" smtClean="0"/>
              <a:t>           </a:t>
            </a:r>
            <a:r>
              <a:rPr lang="en-US" sz="1800" dirty="0" err="1" smtClean="0"/>
              <a:t>ctx_idx</a:t>
            </a:r>
            <a:r>
              <a:rPr lang="en-US" sz="1800" dirty="0" smtClean="0"/>
              <a:t> </a:t>
            </a:r>
            <a:r>
              <a:rPr lang="en-US" sz="1800" dirty="0"/>
              <a:t>= m+ </a:t>
            </a:r>
            <a:r>
              <a:rPr lang="en-US" sz="1800" dirty="0" smtClean="0"/>
              <a:t>(</a:t>
            </a:r>
            <a:r>
              <a:rPr lang="en-US" sz="1800" dirty="0" err="1" smtClean="0"/>
              <a:t>bin_idx</a:t>
            </a:r>
            <a:r>
              <a:rPr lang="en-US" sz="1800" dirty="0" smtClean="0"/>
              <a:t> </a:t>
            </a:r>
            <a:r>
              <a:rPr lang="en-US" sz="1800" dirty="0"/>
              <a:t>&gt;&gt;</a:t>
            </a:r>
            <a:r>
              <a:rPr lang="en-US" sz="1800" dirty="0" smtClean="0"/>
              <a:t>n)</a:t>
            </a:r>
            <a:endParaRPr lang="en-US" sz="1800" dirty="0"/>
          </a:p>
          <a:p>
            <a:pPr lvl="3"/>
            <a:r>
              <a:rPr lang="en-US" dirty="0" err="1" smtClean="0"/>
              <a:t>bin_idx</a:t>
            </a:r>
            <a:r>
              <a:rPr lang="en-US" dirty="0" smtClean="0"/>
              <a:t>: index of prefix bin</a:t>
            </a:r>
          </a:p>
          <a:p>
            <a:pPr lvl="3"/>
            <a:r>
              <a:rPr lang="en-US" dirty="0" smtClean="0"/>
              <a:t>m: offset parameter</a:t>
            </a:r>
          </a:p>
          <a:p>
            <a:pPr lvl="3"/>
            <a:r>
              <a:rPr lang="en-US" dirty="0"/>
              <a:t>n</a:t>
            </a:r>
            <a:r>
              <a:rPr lang="en-US" dirty="0" smtClean="0"/>
              <a:t>: shift parameter</a:t>
            </a:r>
          </a:p>
          <a:p>
            <a:pPr lvl="1"/>
            <a:r>
              <a:rPr lang="en-US" dirty="0" smtClean="0"/>
              <a:t>Sequential and consecutive context access</a:t>
            </a:r>
          </a:p>
          <a:p>
            <a:pPr lvl="1"/>
            <a:r>
              <a:rPr lang="en-US" dirty="0" smtClean="0"/>
              <a:t>Unification of context derivation for </a:t>
            </a:r>
            <a:r>
              <a:rPr lang="en-US" dirty="0" err="1" smtClean="0"/>
              <a:t>luma</a:t>
            </a:r>
            <a:r>
              <a:rPr lang="en-US" dirty="0" smtClean="0"/>
              <a:t> and chroma </a:t>
            </a:r>
          </a:p>
          <a:p>
            <a:pPr lvl="2"/>
            <a:r>
              <a:rPr lang="en-US" dirty="0" smtClean="0"/>
              <a:t>Chroma: m = 15, n = log2TUSizeMinus2</a:t>
            </a:r>
          </a:p>
          <a:p>
            <a:r>
              <a:rPr lang="en-US" dirty="0" smtClean="0"/>
              <a:t>Two different settings of (m, n) were tested for </a:t>
            </a:r>
            <a:r>
              <a:rPr lang="en-US" dirty="0" err="1" smtClean="0"/>
              <a:t>luma</a:t>
            </a:r>
            <a:endParaRPr lang="en-US" dirty="0"/>
          </a:p>
          <a:p>
            <a:pPr lvl="1"/>
            <a:endParaRPr lang="en-US" dirty="0" smtClean="0"/>
          </a:p>
          <a:p>
            <a:pPr marL="0" indent="0">
              <a:buNone/>
            </a:pPr>
            <a:r>
              <a:rPr lang="en-US" dirty="0" smtClean="0"/>
              <a:t>        </a:t>
            </a:r>
            <a:endParaRPr lang="en-US" dirty="0"/>
          </a:p>
        </p:txBody>
      </p:sp>
    </p:spTree>
    <p:extLst>
      <p:ext uri="{BB962C8B-B14F-4D97-AF65-F5344CB8AC3E}">
        <p14:creationId xmlns:p14="http://schemas.microsoft.com/office/powerpoint/2010/main" val="6033813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 A</a:t>
            </a:r>
            <a:endParaRPr lang="en-US" dirty="0"/>
          </a:p>
        </p:txBody>
      </p:sp>
      <p:sp>
        <p:nvSpPr>
          <p:cNvPr id="3" name="Content Placeholder 2"/>
          <p:cNvSpPr>
            <a:spLocks noGrp="1"/>
          </p:cNvSpPr>
          <p:nvPr>
            <p:ph idx="1"/>
          </p:nvPr>
        </p:nvSpPr>
        <p:spPr/>
        <p:txBody>
          <a:bodyPr/>
          <a:lstStyle/>
          <a:p>
            <a:r>
              <a:rPr lang="en-US" dirty="0" smtClean="0"/>
              <a:t> Setting A parameters</a:t>
            </a:r>
          </a:p>
          <a:p>
            <a:pPr lvl="1"/>
            <a:r>
              <a:rPr lang="en-US" dirty="0" smtClean="0"/>
              <a:t>m = 3*k + ((k+1)&gt;&gt;2)</a:t>
            </a:r>
          </a:p>
          <a:p>
            <a:pPr lvl="1"/>
            <a:r>
              <a:rPr lang="en-US" dirty="0" smtClean="0"/>
              <a:t>n= (k+3)&gt;&gt;2</a:t>
            </a:r>
          </a:p>
          <a:p>
            <a:pPr lvl="1"/>
            <a:r>
              <a:rPr lang="en-US" dirty="0"/>
              <a:t>k</a:t>
            </a:r>
            <a:r>
              <a:rPr lang="en-US" dirty="0" smtClean="0"/>
              <a:t> = log2TUSizeMinus2</a:t>
            </a:r>
          </a:p>
          <a:p>
            <a:endParaRPr lang="en-US" dirty="0" smtClean="0"/>
          </a:p>
          <a:p>
            <a:pPr marL="287337" lvl="1" indent="0">
              <a:buNone/>
            </a:pPr>
            <a:r>
              <a:rPr lang="en-US" dirty="0" smtClean="0"/>
              <a:t>         Context assignment with Setting A (same context number as HM6)</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4057439335"/>
              </p:ext>
            </p:extLst>
          </p:nvPr>
        </p:nvGraphicFramePr>
        <p:xfrm>
          <a:off x="888624" y="3426610"/>
          <a:ext cx="7218386" cy="1371600"/>
        </p:xfrm>
        <a:graphic>
          <a:graphicData uri="http://schemas.openxmlformats.org/drawingml/2006/table">
            <a:tbl>
              <a:tblPr/>
              <a:tblGrid>
                <a:gridCol w="1168753"/>
                <a:gridCol w="583857"/>
                <a:gridCol w="683222"/>
                <a:gridCol w="683222"/>
                <a:gridCol w="683222"/>
                <a:gridCol w="683222"/>
                <a:gridCol w="683222"/>
                <a:gridCol w="683222"/>
                <a:gridCol w="683222"/>
                <a:gridCol w="683222"/>
              </a:tblGrid>
              <a:tr h="258043">
                <a:tc>
                  <a:txBody>
                    <a:bodyPr/>
                    <a:lstStyle/>
                    <a:p>
                      <a:pPr marL="0" marR="0" hangingPunct="0">
                        <a:spcBef>
                          <a:spcPts val="680"/>
                        </a:spcBef>
                        <a:spcAft>
                          <a:spcPts val="0"/>
                        </a:spcAft>
                        <a:tabLst>
                          <a:tab pos="228600" algn="l"/>
                          <a:tab pos="457200" algn="l"/>
                          <a:tab pos="685800" algn="l"/>
                          <a:tab pos="914400" algn="l"/>
                        </a:tabLst>
                      </a:pPr>
                      <a:r>
                        <a:rPr lang="en-GB" sz="1800" b="1" dirty="0">
                          <a:latin typeface="Times New Roman"/>
                          <a:ea typeface="SimSun"/>
                          <a:cs typeface="Times New Roman"/>
                        </a:rPr>
                        <a:t>Bin index</a:t>
                      </a:r>
                      <a:endParaRPr lang="en-US"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0</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1</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dirty="0">
                          <a:latin typeface="Times New Roman"/>
                          <a:ea typeface="SimSun"/>
                          <a:cs typeface="Times New Roman"/>
                        </a:rPr>
                        <a:t>2</a:t>
                      </a:r>
                      <a:endParaRPr lang="en-US"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3</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4</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5</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6</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7</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8</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8043">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TU 4x4</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0</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dirty="0">
                          <a:solidFill>
                            <a:schemeClr val="tx1"/>
                          </a:solidFill>
                          <a:latin typeface="Times New Roman"/>
                          <a:ea typeface="SimSun"/>
                          <a:cs typeface="Times New Roman"/>
                        </a:rPr>
                        <a:t>1</a:t>
                      </a:r>
                      <a:endParaRPr lang="en-US" sz="1800" kern="1200" dirty="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dirty="0">
                          <a:solidFill>
                            <a:schemeClr val="tx1"/>
                          </a:solidFill>
                          <a:latin typeface="Times New Roman"/>
                          <a:ea typeface="SimSun"/>
                          <a:cs typeface="Times New Roman"/>
                        </a:rPr>
                        <a:t>2</a:t>
                      </a:r>
                      <a:endParaRPr lang="en-US" sz="1800" kern="1200" dirty="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endParaRPr lang="en-GB" sz="1800" kern="120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endParaRPr lang="en-GB" sz="1800" kern="120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endParaRPr lang="en-GB" sz="1800" kern="120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endParaRPr lang="en-GB" sz="1800" kern="120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endParaRPr lang="en-GB" sz="1800" kern="120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endParaRPr lang="en-GB" sz="1800" kern="120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8043">
                <a:tc>
                  <a:txBody>
                    <a:bodyPr/>
                    <a:lstStyle/>
                    <a:p>
                      <a:pPr marL="0" marR="0" hangingPunct="0">
                        <a:spcBef>
                          <a:spcPts val="680"/>
                        </a:spcBef>
                        <a:spcAft>
                          <a:spcPts val="0"/>
                        </a:spcAft>
                        <a:tabLst>
                          <a:tab pos="228600" algn="l"/>
                          <a:tab pos="457200" algn="l"/>
                          <a:tab pos="685800" algn="l"/>
                          <a:tab pos="914400" algn="l"/>
                        </a:tabLst>
                      </a:pPr>
                      <a:r>
                        <a:rPr lang="en-GB" sz="1800" b="1" dirty="0">
                          <a:latin typeface="Times New Roman"/>
                          <a:ea typeface="SimSun"/>
                          <a:cs typeface="Times New Roman"/>
                        </a:rPr>
                        <a:t>TU 8x8</a:t>
                      </a:r>
                      <a:endParaRPr lang="en-US"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3</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dirty="0" smtClean="0">
                          <a:solidFill>
                            <a:schemeClr val="tx1"/>
                          </a:solidFill>
                          <a:latin typeface="Times New Roman"/>
                          <a:ea typeface="SimSun"/>
                          <a:cs typeface="Times New Roman"/>
                        </a:rPr>
                        <a:t>3</a:t>
                      </a:r>
                      <a:endParaRPr lang="en-US" sz="1800" kern="1200" dirty="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dirty="0" smtClean="0">
                          <a:solidFill>
                            <a:schemeClr val="tx1"/>
                          </a:solidFill>
                          <a:latin typeface="Times New Roman"/>
                          <a:ea typeface="SimSun"/>
                          <a:cs typeface="Times New Roman"/>
                        </a:rPr>
                        <a:t>4</a:t>
                      </a:r>
                      <a:endParaRPr lang="en-US" sz="1800" kern="1200" dirty="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dirty="0" smtClean="0">
                          <a:solidFill>
                            <a:schemeClr val="tx1"/>
                          </a:solidFill>
                          <a:latin typeface="Times New Roman"/>
                          <a:ea typeface="SimSun"/>
                          <a:cs typeface="Times New Roman"/>
                        </a:rPr>
                        <a:t>4</a:t>
                      </a:r>
                      <a:endParaRPr lang="en-US" sz="1800" kern="1200" dirty="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dirty="0" smtClean="0">
                          <a:solidFill>
                            <a:schemeClr val="tx1"/>
                          </a:solidFill>
                          <a:latin typeface="Times New Roman"/>
                          <a:ea typeface="SimSun"/>
                          <a:cs typeface="Times New Roman"/>
                        </a:rPr>
                        <a:t>5</a:t>
                      </a:r>
                      <a:endParaRPr lang="en-US" sz="1800" kern="1200" dirty="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endParaRPr lang="en-GB" sz="1800" kern="120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endParaRPr lang="en-GB" sz="1800" kern="120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endParaRPr lang="en-GB" sz="1800" kern="120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endParaRPr lang="en-GB" sz="1800" kern="120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8043">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TU 16x16</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6</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dirty="0" smtClean="0">
                          <a:solidFill>
                            <a:schemeClr val="tx1"/>
                          </a:solidFill>
                          <a:latin typeface="Times New Roman"/>
                          <a:ea typeface="SimSun"/>
                          <a:cs typeface="Times New Roman"/>
                        </a:rPr>
                        <a:t>6</a:t>
                      </a:r>
                      <a:endParaRPr lang="en-US" sz="1800" kern="1200" dirty="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dirty="0" smtClean="0">
                          <a:solidFill>
                            <a:schemeClr val="tx1"/>
                          </a:solidFill>
                          <a:latin typeface="Times New Roman"/>
                          <a:ea typeface="SimSun"/>
                          <a:cs typeface="Times New Roman"/>
                        </a:rPr>
                        <a:t>7</a:t>
                      </a:r>
                      <a:endParaRPr lang="en-US" sz="1800" kern="1200" dirty="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dirty="0" smtClean="0">
                          <a:solidFill>
                            <a:schemeClr val="tx1"/>
                          </a:solidFill>
                          <a:latin typeface="Times New Roman"/>
                          <a:ea typeface="SimSun"/>
                          <a:cs typeface="Times New Roman"/>
                        </a:rPr>
                        <a:t>7</a:t>
                      </a:r>
                      <a:endParaRPr lang="en-US" sz="1800" kern="1200" dirty="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dirty="0" smtClean="0">
                          <a:solidFill>
                            <a:schemeClr val="tx1"/>
                          </a:solidFill>
                          <a:latin typeface="Times New Roman"/>
                          <a:ea typeface="SimSun"/>
                          <a:cs typeface="Times New Roman"/>
                        </a:rPr>
                        <a:t>8</a:t>
                      </a:r>
                      <a:endParaRPr lang="en-US" sz="1800" kern="1200" dirty="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dirty="0" smtClean="0">
                          <a:solidFill>
                            <a:schemeClr val="tx1"/>
                          </a:solidFill>
                          <a:latin typeface="Times New Roman"/>
                          <a:ea typeface="SimSun"/>
                          <a:cs typeface="Times New Roman"/>
                        </a:rPr>
                        <a:t>8</a:t>
                      </a:r>
                      <a:endParaRPr lang="en-US" sz="1800" kern="1200" dirty="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dirty="0" smtClean="0">
                          <a:solidFill>
                            <a:schemeClr val="tx1"/>
                          </a:solidFill>
                          <a:latin typeface="Times New Roman"/>
                          <a:ea typeface="SimSun"/>
                          <a:cs typeface="Times New Roman"/>
                        </a:rPr>
                        <a:t>9</a:t>
                      </a:r>
                      <a:endParaRPr lang="en-US" sz="1800" kern="1200" dirty="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endParaRPr lang="en-GB" sz="1800" kern="120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endParaRPr lang="en-GB" sz="1800" kern="1200" dirty="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8043">
                <a:tc>
                  <a:txBody>
                    <a:bodyPr/>
                    <a:lstStyle/>
                    <a:p>
                      <a:pPr marL="0" marR="0" hangingPunct="0">
                        <a:spcBef>
                          <a:spcPts val="680"/>
                        </a:spcBef>
                        <a:spcAft>
                          <a:spcPts val="0"/>
                        </a:spcAft>
                        <a:tabLst>
                          <a:tab pos="228600" algn="l"/>
                          <a:tab pos="457200" algn="l"/>
                          <a:tab pos="685800" algn="l"/>
                          <a:tab pos="914400" algn="l"/>
                        </a:tabLst>
                      </a:pPr>
                      <a:r>
                        <a:rPr lang="en-GB" sz="1800" b="1" dirty="0">
                          <a:latin typeface="Times New Roman"/>
                          <a:ea typeface="SimSun"/>
                          <a:cs typeface="Times New Roman"/>
                        </a:rPr>
                        <a:t>TU 32x32</a:t>
                      </a:r>
                      <a:endParaRPr lang="en-US"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10</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dirty="0" smtClean="0">
                          <a:solidFill>
                            <a:schemeClr val="tx1"/>
                          </a:solidFill>
                          <a:latin typeface="Times New Roman"/>
                          <a:ea typeface="SimSun"/>
                          <a:cs typeface="Times New Roman"/>
                        </a:rPr>
                        <a:t>10</a:t>
                      </a:r>
                      <a:endParaRPr lang="en-US" sz="1800" kern="1200" dirty="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dirty="0" smtClean="0">
                          <a:solidFill>
                            <a:schemeClr val="tx1"/>
                          </a:solidFill>
                          <a:latin typeface="Times New Roman"/>
                          <a:ea typeface="SimSun"/>
                          <a:cs typeface="Times New Roman"/>
                        </a:rPr>
                        <a:t>11</a:t>
                      </a:r>
                      <a:endParaRPr lang="en-US" sz="1800" kern="1200" dirty="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dirty="0" smtClean="0">
                          <a:solidFill>
                            <a:schemeClr val="tx1"/>
                          </a:solidFill>
                          <a:latin typeface="Times New Roman"/>
                          <a:ea typeface="SimSun"/>
                          <a:cs typeface="Times New Roman"/>
                        </a:rPr>
                        <a:t>11</a:t>
                      </a:r>
                      <a:endParaRPr lang="en-US" sz="1800" kern="1200" dirty="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dirty="0" smtClean="0">
                          <a:solidFill>
                            <a:schemeClr val="tx1"/>
                          </a:solidFill>
                          <a:latin typeface="Times New Roman"/>
                          <a:ea typeface="SimSun"/>
                          <a:cs typeface="Times New Roman"/>
                        </a:rPr>
                        <a:t>12</a:t>
                      </a:r>
                      <a:endParaRPr lang="en-US" sz="1800" kern="1200" dirty="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dirty="0" smtClean="0">
                          <a:solidFill>
                            <a:schemeClr val="tx1"/>
                          </a:solidFill>
                          <a:latin typeface="Times New Roman"/>
                          <a:ea typeface="SimSun"/>
                          <a:cs typeface="Times New Roman"/>
                        </a:rPr>
                        <a:t>12</a:t>
                      </a:r>
                      <a:endParaRPr lang="en-US" sz="1800" kern="1200" dirty="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dirty="0" smtClean="0">
                          <a:solidFill>
                            <a:schemeClr val="tx1"/>
                          </a:solidFill>
                          <a:latin typeface="Times New Roman"/>
                          <a:ea typeface="SimSun"/>
                          <a:cs typeface="Times New Roman"/>
                        </a:rPr>
                        <a:t>13</a:t>
                      </a:r>
                      <a:endParaRPr lang="en-US" sz="1800" kern="1200" dirty="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dirty="0" smtClean="0">
                          <a:solidFill>
                            <a:schemeClr val="tx1"/>
                          </a:solidFill>
                          <a:latin typeface="Times New Roman"/>
                          <a:ea typeface="SimSun"/>
                          <a:cs typeface="Times New Roman"/>
                        </a:rPr>
                        <a:t>13</a:t>
                      </a:r>
                      <a:endParaRPr lang="en-US" sz="1800" kern="1200" dirty="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dirty="0" smtClean="0">
                          <a:solidFill>
                            <a:schemeClr val="tx1"/>
                          </a:solidFill>
                          <a:latin typeface="Times New Roman"/>
                          <a:ea typeface="SimSun"/>
                          <a:cs typeface="Times New Roman"/>
                        </a:rPr>
                        <a:t>14</a:t>
                      </a:r>
                      <a:endParaRPr lang="en-US" sz="1800" kern="1200" dirty="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6912938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 B</a:t>
            </a:r>
            <a:endParaRPr lang="en-US" dirty="0"/>
          </a:p>
        </p:txBody>
      </p:sp>
      <p:sp>
        <p:nvSpPr>
          <p:cNvPr id="3" name="Content Placeholder 2"/>
          <p:cNvSpPr>
            <a:spLocks noGrp="1"/>
          </p:cNvSpPr>
          <p:nvPr>
            <p:ph idx="1"/>
          </p:nvPr>
        </p:nvSpPr>
        <p:spPr/>
        <p:txBody>
          <a:bodyPr/>
          <a:lstStyle/>
          <a:p>
            <a:r>
              <a:rPr lang="en-US" dirty="0" smtClean="0"/>
              <a:t>Setting B parameters</a:t>
            </a:r>
          </a:p>
          <a:p>
            <a:pPr lvl="1"/>
            <a:r>
              <a:rPr lang="en-US" dirty="0" smtClean="0"/>
              <a:t>m= (k*(k+3)&gt;&gt;1)</a:t>
            </a:r>
          </a:p>
          <a:p>
            <a:pPr lvl="1"/>
            <a:r>
              <a:rPr lang="en-US" dirty="0" smtClean="0"/>
              <a:t>n = 1</a:t>
            </a:r>
          </a:p>
          <a:p>
            <a:pPr lvl="1"/>
            <a:r>
              <a:rPr lang="en-US" dirty="0" smtClean="0"/>
              <a:t>k = log2TUSizeMinus2</a:t>
            </a:r>
          </a:p>
          <a:p>
            <a:pPr lvl="1"/>
            <a:endParaRPr lang="en-US" dirty="0"/>
          </a:p>
          <a:p>
            <a:pPr marL="287337" lvl="1" indent="0">
              <a:buNone/>
            </a:pPr>
            <a:r>
              <a:rPr lang="en-US" dirty="0" smtClean="0"/>
              <a:t>         Context </a:t>
            </a:r>
            <a:r>
              <a:rPr lang="en-US" dirty="0"/>
              <a:t>assignment with Setting </a:t>
            </a:r>
            <a:r>
              <a:rPr lang="en-US" dirty="0" smtClean="0"/>
              <a:t>B (with a context reduction of 2)</a:t>
            </a:r>
          </a:p>
          <a:p>
            <a:pPr lvl="1"/>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24699834"/>
              </p:ext>
            </p:extLst>
          </p:nvPr>
        </p:nvGraphicFramePr>
        <p:xfrm>
          <a:off x="888624" y="3107433"/>
          <a:ext cx="7218386" cy="1371600"/>
        </p:xfrm>
        <a:graphic>
          <a:graphicData uri="http://schemas.openxmlformats.org/drawingml/2006/table">
            <a:tbl>
              <a:tblPr/>
              <a:tblGrid>
                <a:gridCol w="1168753"/>
                <a:gridCol w="583857"/>
                <a:gridCol w="683222"/>
                <a:gridCol w="683222"/>
                <a:gridCol w="683222"/>
                <a:gridCol w="683222"/>
                <a:gridCol w="683222"/>
                <a:gridCol w="683222"/>
                <a:gridCol w="683222"/>
                <a:gridCol w="683222"/>
              </a:tblGrid>
              <a:tr h="258043">
                <a:tc>
                  <a:txBody>
                    <a:bodyPr/>
                    <a:lstStyle/>
                    <a:p>
                      <a:pPr marL="0" marR="0" hangingPunct="0">
                        <a:spcBef>
                          <a:spcPts val="680"/>
                        </a:spcBef>
                        <a:spcAft>
                          <a:spcPts val="0"/>
                        </a:spcAft>
                        <a:tabLst>
                          <a:tab pos="228600" algn="l"/>
                          <a:tab pos="457200" algn="l"/>
                          <a:tab pos="685800" algn="l"/>
                          <a:tab pos="914400" algn="l"/>
                        </a:tabLst>
                      </a:pPr>
                      <a:r>
                        <a:rPr lang="en-GB" sz="1800" b="1" dirty="0">
                          <a:latin typeface="Times New Roman"/>
                          <a:ea typeface="SimSun"/>
                          <a:cs typeface="Times New Roman"/>
                        </a:rPr>
                        <a:t>Bin index</a:t>
                      </a:r>
                      <a:endParaRPr lang="en-US"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0</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1</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dirty="0">
                          <a:latin typeface="Times New Roman"/>
                          <a:ea typeface="SimSun"/>
                          <a:cs typeface="Times New Roman"/>
                        </a:rPr>
                        <a:t>2</a:t>
                      </a:r>
                      <a:endParaRPr lang="en-US"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3</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4</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5</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6</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7</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8</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8043">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TU 4x4</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a:latin typeface="Times New Roman"/>
                          <a:ea typeface="SimSun"/>
                          <a:cs typeface="Times New Roman"/>
                        </a:rPr>
                        <a:t>0</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dirty="0" smtClean="0">
                          <a:solidFill>
                            <a:schemeClr val="tx1"/>
                          </a:solidFill>
                          <a:latin typeface="Times New Roman"/>
                          <a:ea typeface="SimSun"/>
                          <a:cs typeface="Times New Roman"/>
                        </a:rPr>
                        <a:t>0</a:t>
                      </a:r>
                      <a:endParaRPr lang="en-US" sz="1800" kern="1200" dirty="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dirty="0" smtClean="0">
                          <a:solidFill>
                            <a:schemeClr val="tx1"/>
                          </a:solidFill>
                          <a:latin typeface="Times New Roman"/>
                          <a:ea typeface="SimSun"/>
                          <a:cs typeface="Times New Roman"/>
                        </a:rPr>
                        <a:t>1</a:t>
                      </a:r>
                      <a:endParaRPr lang="en-US" sz="1800" kern="1200" dirty="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endParaRPr lang="en-GB" sz="1800" kern="120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endParaRPr lang="en-GB" sz="1800" kern="120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endParaRPr lang="en-GB" sz="1800" kern="120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endParaRPr lang="en-GB" sz="1800" kern="120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endParaRPr lang="en-GB" sz="1800" kern="120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endParaRPr lang="en-GB" sz="1800" kern="120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8043">
                <a:tc>
                  <a:txBody>
                    <a:bodyPr/>
                    <a:lstStyle/>
                    <a:p>
                      <a:pPr marL="0" marR="0" hangingPunct="0">
                        <a:spcBef>
                          <a:spcPts val="680"/>
                        </a:spcBef>
                        <a:spcAft>
                          <a:spcPts val="0"/>
                        </a:spcAft>
                        <a:tabLst>
                          <a:tab pos="228600" algn="l"/>
                          <a:tab pos="457200" algn="l"/>
                          <a:tab pos="685800" algn="l"/>
                          <a:tab pos="914400" algn="l"/>
                        </a:tabLst>
                      </a:pPr>
                      <a:r>
                        <a:rPr lang="en-GB" sz="1800" b="1" dirty="0">
                          <a:latin typeface="Times New Roman"/>
                          <a:ea typeface="SimSun"/>
                          <a:cs typeface="Times New Roman"/>
                        </a:rPr>
                        <a:t>TU 8x8</a:t>
                      </a:r>
                      <a:endParaRPr lang="en-US"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dirty="0" smtClean="0">
                          <a:latin typeface="Times New Roman"/>
                          <a:ea typeface="SimSun"/>
                          <a:cs typeface="Times New Roman"/>
                        </a:rPr>
                        <a:t>2</a:t>
                      </a:r>
                      <a:endParaRPr lang="en-US"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dirty="0" smtClean="0">
                          <a:solidFill>
                            <a:schemeClr val="tx1"/>
                          </a:solidFill>
                          <a:latin typeface="Times New Roman"/>
                          <a:ea typeface="SimSun"/>
                          <a:cs typeface="Times New Roman"/>
                        </a:rPr>
                        <a:t>2</a:t>
                      </a:r>
                      <a:endParaRPr lang="en-US" sz="1800" kern="1200" dirty="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dirty="0" smtClean="0">
                          <a:solidFill>
                            <a:schemeClr val="tx1"/>
                          </a:solidFill>
                          <a:latin typeface="Times New Roman"/>
                          <a:ea typeface="SimSun"/>
                          <a:cs typeface="Times New Roman"/>
                        </a:rPr>
                        <a:t>3</a:t>
                      </a:r>
                      <a:endParaRPr lang="en-US" sz="1800" kern="1200" dirty="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dirty="0" smtClean="0">
                          <a:solidFill>
                            <a:schemeClr val="tx1"/>
                          </a:solidFill>
                          <a:latin typeface="Times New Roman"/>
                          <a:ea typeface="SimSun"/>
                          <a:cs typeface="Times New Roman"/>
                        </a:rPr>
                        <a:t>3</a:t>
                      </a:r>
                      <a:endParaRPr lang="en-US" sz="1800" kern="1200" dirty="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dirty="0" smtClean="0">
                          <a:solidFill>
                            <a:schemeClr val="tx1"/>
                          </a:solidFill>
                          <a:latin typeface="Times New Roman"/>
                          <a:ea typeface="SimSun"/>
                          <a:cs typeface="Times New Roman"/>
                        </a:rPr>
                        <a:t>4</a:t>
                      </a:r>
                      <a:endParaRPr lang="en-US" sz="1800" kern="1200" dirty="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endParaRPr lang="en-GB" sz="1800" kern="120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endParaRPr lang="en-GB" sz="1800" kern="120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endParaRPr lang="en-GB" sz="1800" kern="120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endParaRPr lang="en-GB" sz="1800" kern="120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8043">
                <a:tc>
                  <a:txBody>
                    <a:bodyPr/>
                    <a:lstStyle/>
                    <a:p>
                      <a:pPr marL="0" marR="0" hangingPunct="0">
                        <a:spcBef>
                          <a:spcPts val="680"/>
                        </a:spcBef>
                        <a:spcAft>
                          <a:spcPts val="0"/>
                        </a:spcAft>
                        <a:tabLst>
                          <a:tab pos="228600" algn="l"/>
                          <a:tab pos="457200" algn="l"/>
                          <a:tab pos="685800" algn="l"/>
                          <a:tab pos="914400" algn="l"/>
                        </a:tabLst>
                      </a:pPr>
                      <a:r>
                        <a:rPr lang="en-GB" sz="1800" b="1">
                          <a:latin typeface="Times New Roman"/>
                          <a:ea typeface="SimSun"/>
                          <a:cs typeface="Times New Roman"/>
                        </a:rPr>
                        <a:t>TU 16x16</a:t>
                      </a:r>
                      <a:endParaRPr lang="en-US" sz="180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dirty="0" smtClean="0">
                          <a:latin typeface="Times New Roman"/>
                          <a:ea typeface="SimSun"/>
                          <a:cs typeface="Times New Roman"/>
                        </a:rPr>
                        <a:t>5</a:t>
                      </a:r>
                      <a:endParaRPr lang="en-US"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dirty="0" smtClean="0">
                          <a:solidFill>
                            <a:schemeClr val="tx1"/>
                          </a:solidFill>
                          <a:latin typeface="Times New Roman"/>
                          <a:ea typeface="SimSun"/>
                          <a:cs typeface="Times New Roman"/>
                        </a:rPr>
                        <a:t>5</a:t>
                      </a:r>
                      <a:endParaRPr lang="en-US" sz="1800" kern="1200" dirty="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dirty="0" smtClean="0">
                          <a:solidFill>
                            <a:schemeClr val="tx1"/>
                          </a:solidFill>
                          <a:latin typeface="Times New Roman"/>
                          <a:ea typeface="SimSun"/>
                          <a:cs typeface="Times New Roman"/>
                        </a:rPr>
                        <a:t>6</a:t>
                      </a:r>
                      <a:endParaRPr lang="en-US" sz="1800" kern="1200" dirty="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dirty="0" smtClean="0">
                          <a:solidFill>
                            <a:schemeClr val="tx1"/>
                          </a:solidFill>
                          <a:latin typeface="Times New Roman"/>
                          <a:ea typeface="SimSun"/>
                          <a:cs typeface="Times New Roman"/>
                        </a:rPr>
                        <a:t>6</a:t>
                      </a:r>
                      <a:endParaRPr lang="en-US" sz="1800" kern="1200" dirty="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dirty="0" smtClean="0">
                          <a:solidFill>
                            <a:schemeClr val="tx1"/>
                          </a:solidFill>
                          <a:latin typeface="Times New Roman"/>
                          <a:ea typeface="SimSun"/>
                          <a:cs typeface="Times New Roman"/>
                        </a:rPr>
                        <a:t>7</a:t>
                      </a:r>
                      <a:endParaRPr lang="en-US" sz="1800" kern="1200" dirty="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dirty="0" smtClean="0">
                          <a:solidFill>
                            <a:schemeClr val="tx1"/>
                          </a:solidFill>
                          <a:latin typeface="Times New Roman"/>
                          <a:ea typeface="SimSun"/>
                          <a:cs typeface="Times New Roman"/>
                        </a:rPr>
                        <a:t>7</a:t>
                      </a:r>
                      <a:endParaRPr lang="en-US" sz="1800" kern="1200" dirty="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dirty="0" smtClean="0">
                          <a:solidFill>
                            <a:schemeClr val="tx1"/>
                          </a:solidFill>
                          <a:latin typeface="Times New Roman"/>
                          <a:ea typeface="SimSun"/>
                          <a:cs typeface="Times New Roman"/>
                        </a:rPr>
                        <a:t>8</a:t>
                      </a:r>
                      <a:endParaRPr lang="en-US" sz="1800" kern="1200" dirty="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endParaRPr lang="en-GB" sz="1800" kern="120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endParaRPr lang="en-GB" sz="1800" kern="1200" dirty="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8043">
                <a:tc>
                  <a:txBody>
                    <a:bodyPr/>
                    <a:lstStyle/>
                    <a:p>
                      <a:pPr marL="0" marR="0" hangingPunct="0">
                        <a:spcBef>
                          <a:spcPts val="680"/>
                        </a:spcBef>
                        <a:spcAft>
                          <a:spcPts val="0"/>
                        </a:spcAft>
                        <a:tabLst>
                          <a:tab pos="228600" algn="l"/>
                          <a:tab pos="457200" algn="l"/>
                          <a:tab pos="685800" algn="l"/>
                          <a:tab pos="914400" algn="l"/>
                        </a:tabLst>
                      </a:pPr>
                      <a:r>
                        <a:rPr lang="en-GB" sz="1800" b="1" dirty="0">
                          <a:latin typeface="Times New Roman"/>
                          <a:ea typeface="SimSun"/>
                          <a:cs typeface="Times New Roman"/>
                        </a:rPr>
                        <a:t>TU 32x32</a:t>
                      </a:r>
                      <a:endParaRPr lang="en-US"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hangingPunct="0">
                        <a:spcBef>
                          <a:spcPts val="680"/>
                        </a:spcBef>
                        <a:spcAft>
                          <a:spcPts val="0"/>
                        </a:spcAft>
                        <a:tabLst>
                          <a:tab pos="228600" algn="l"/>
                          <a:tab pos="457200" algn="l"/>
                          <a:tab pos="685800" algn="l"/>
                          <a:tab pos="914400" algn="l"/>
                        </a:tabLst>
                      </a:pPr>
                      <a:r>
                        <a:rPr lang="en-GB" sz="1800" dirty="0" smtClean="0">
                          <a:latin typeface="Times New Roman"/>
                          <a:ea typeface="SimSun"/>
                          <a:cs typeface="Times New Roman"/>
                        </a:rPr>
                        <a:t>9</a:t>
                      </a:r>
                      <a:endParaRPr lang="en-US" sz="1800" dirty="0">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dirty="0" smtClean="0">
                          <a:solidFill>
                            <a:schemeClr val="tx1"/>
                          </a:solidFill>
                          <a:latin typeface="Times New Roman"/>
                          <a:ea typeface="SimSun"/>
                          <a:cs typeface="Times New Roman"/>
                        </a:rPr>
                        <a:t>9</a:t>
                      </a:r>
                      <a:endParaRPr lang="en-US" sz="1800" kern="1200" dirty="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dirty="0" smtClean="0">
                          <a:solidFill>
                            <a:schemeClr val="tx1"/>
                          </a:solidFill>
                          <a:latin typeface="Times New Roman"/>
                          <a:ea typeface="SimSun"/>
                          <a:cs typeface="Times New Roman"/>
                        </a:rPr>
                        <a:t>10</a:t>
                      </a:r>
                      <a:endParaRPr lang="en-US" sz="1800" kern="1200" dirty="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dirty="0" smtClean="0">
                          <a:solidFill>
                            <a:schemeClr val="tx1"/>
                          </a:solidFill>
                          <a:latin typeface="Times New Roman"/>
                          <a:ea typeface="SimSun"/>
                          <a:cs typeface="Times New Roman"/>
                        </a:rPr>
                        <a:t>10</a:t>
                      </a:r>
                      <a:endParaRPr lang="en-US" sz="1800" kern="1200" dirty="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dirty="0" smtClean="0">
                          <a:solidFill>
                            <a:schemeClr val="tx1"/>
                          </a:solidFill>
                          <a:latin typeface="Times New Roman"/>
                          <a:ea typeface="SimSun"/>
                          <a:cs typeface="Times New Roman"/>
                        </a:rPr>
                        <a:t>11</a:t>
                      </a:r>
                      <a:endParaRPr lang="en-US" sz="1800" kern="1200" dirty="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dirty="0" smtClean="0">
                          <a:solidFill>
                            <a:schemeClr val="tx1"/>
                          </a:solidFill>
                          <a:latin typeface="Times New Roman"/>
                          <a:ea typeface="SimSun"/>
                          <a:cs typeface="Times New Roman"/>
                        </a:rPr>
                        <a:t>11</a:t>
                      </a:r>
                      <a:endParaRPr lang="en-US" sz="1800" kern="1200" dirty="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dirty="0" smtClean="0">
                          <a:solidFill>
                            <a:schemeClr val="tx1"/>
                          </a:solidFill>
                          <a:latin typeface="Times New Roman"/>
                          <a:ea typeface="SimSun"/>
                          <a:cs typeface="Times New Roman"/>
                        </a:rPr>
                        <a:t>12</a:t>
                      </a:r>
                      <a:endParaRPr lang="en-US" sz="1800" kern="1200" dirty="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dirty="0" smtClean="0">
                          <a:solidFill>
                            <a:schemeClr val="tx1"/>
                          </a:solidFill>
                          <a:latin typeface="Times New Roman"/>
                          <a:ea typeface="SimSun"/>
                          <a:cs typeface="Times New Roman"/>
                        </a:rPr>
                        <a:t>12</a:t>
                      </a:r>
                      <a:endParaRPr lang="en-US" sz="1800" kern="1200" dirty="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400" rtl="0" eaLnBrk="1" latinLnBrk="0" hangingPunct="0">
                        <a:spcBef>
                          <a:spcPts val="680"/>
                        </a:spcBef>
                        <a:spcAft>
                          <a:spcPts val="0"/>
                        </a:spcAft>
                        <a:tabLst>
                          <a:tab pos="228600" algn="l"/>
                          <a:tab pos="457200" algn="l"/>
                          <a:tab pos="685800" algn="l"/>
                          <a:tab pos="914400" algn="l"/>
                        </a:tabLst>
                      </a:pPr>
                      <a:r>
                        <a:rPr lang="en-GB" sz="1800" kern="1200" dirty="0" smtClean="0">
                          <a:solidFill>
                            <a:schemeClr val="tx1"/>
                          </a:solidFill>
                          <a:latin typeface="Times New Roman"/>
                          <a:ea typeface="SimSun"/>
                          <a:cs typeface="Times New Roman"/>
                        </a:rPr>
                        <a:t>13</a:t>
                      </a:r>
                      <a:endParaRPr lang="en-US" sz="1800" kern="1200" dirty="0">
                        <a:solidFill>
                          <a:schemeClr val="tx1"/>
                        </a:solidFill>
                        <a:latin typeface="Times New Roman"/>
                        <a:ea typeface="SimSu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8794173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WD text change (1)</a:t>
            </a:r>
            <a:endParaRPr lang="en-US" dirty="0"/>
          </a:p>
        </p:txBody>
      </p:sp>
      <p:sp>
        <p:nvSpPr>
          <p:cNvPr id="3" name="Content Placeholder 2"/>
          <p:cNvSpPr>
            <a:spLocks noGrp="1"/>
          </p:cNvSpPr>
          <p:nvPr>
            <p:ph idx="1"/>
          </p:nvPr>
        </p:nvSpPr>
        <p:spPr/>
        <p:txBody>
          <a:bodyPr/>
          <a:lstStyle/>
          <a:p>
            <a:endParaRPr lang="en-US"/>
          </a:p>
        </p:txBody>
      </p:sp>
      <p:pic>
        <p:nvPicPr>
          <p:cNvPr id="307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033" y="833348"/>
            <a:ext cx="8724900" cy="5467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WD text change (2)</a:t>
            </a:r>
          </a:p>
        </p:txBody>
      </p:sp>
      <p:sp>
        <p:nvSpPr>
          <p:cNvPr id="3" name="Content Placeholder 2"/>
          <p:cNvSpPr>
            <a:spLocks noGrp="1"/>
          </p:cNvSpPr>
          <p:nvPr>
            <p:ph idx="1"/>
          </p:nvPr>
        </p:nvSpPr>
        <p:spPr/>
        <p:txBody>
          <a:bodyPr/>
          <a:lstStyle/>
          <a:p>
            <a:r>
              <a:rPr lang="en-US" dirty="0" smtClean="0"/>
              <a:t>Setting A</a:t>
            </a:r>
            <a:endParaRPr lang="en-US" dirty="0"/>
          </a:p>
        </p:txBody>
      </p:sp>
      <p:pic>
        <p:nvPicPr>
          <p:cNvPr id="410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1025" y="1300163"/>
            <a:ext cx="7981950" cy="425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507091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Simulation </a:t>
            </a:r>
            <a:r>
              <a:rPr lang="en-US" dirty="0" smtClean="0"/>
              <a:t>results – Setting A (Normal QP) </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1810933868"/>
              </p:ext>
            </p:extLst>
          </p:nvPr>
        </p:nvGraphicFramePr>
        <p:xfrm>
          <a:off x="2208362" y="1966463"/>
          <a:ext cx="3657600" cy="2476500"/>
        </p:xfrm>
        <a:graphic>
          <a:graphicData uri="http://schemas.openxmlformats.org/drawingml/2006/table">
            <a:tbl>
              <a:tblPr>
                <a:tableStyleId>{5C22544A-7EE6-4342-B048-85BDC9FD1C3A}</a:tableStyleId>
              </a:tblPr>
              <a:tblGrid>
                <a:gridCol w="609600"/>
                <a:gridCol w="609600"/>
                <a:gridCol w="609600"/>
                <a:gridCol w="609600"/>
                <a:gridCol w="609600"/>
                <a:gridCol w="609600"/>
              </a:tblGrid>
              <a:tr h="209550">
                <a:tc gridSpan="3">
                  <a:txBody>
                    <a:bodyPr/>
                    <a:lstStyle/>
                    <a:p>
                      <a:pPr algn="ctr" rtl="0" fontAlgn="b"/>
                      <a:r>
                        <a:rPr lang="en-US" sz="1200" u="none" strike="noStrike" dirty="0">
                          <a:effectLst/>
                        </a:rPr>
                        <a:t>All Intra Main</a:t>
                      </a:r>
                      <a:endParaRPr lang="en-US" sz="1200" b="1"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rtl="0" fontAlgn="b"/>
                      <a:r>
                        <a:rPr lang="en-US" sz="1200" u="none" strike="noStrike" dirty="0">
                          <a:effectLst/>
                        </a:rPr>
                        <a:t>All Intra HE10</a:t>
                      </a:r>
                      <a:endParaRPr lang="en-US" sz="1200" b="1"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209550">
                <a:tc>
                  <a:txBody>
                    <a:bodyPr/>
                    <a:lstStyle/>
                    <a:p>
                      <a:pPr algn="ctr" rtl="0" fontAlgn="b"/>
                      <a:r>
                        <a:rPr lang="en-US" sz="1200" u="none" strike="noStrike" dirty="0">
                          <a:effectLst/>
                        </a:rPr>
                        <a:t>Y</a:t>
                      </a:r>
                      <a:endParaRPr lang="en-US" sz="1200" b="0"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200" u="none" strike="noStrike">
                          <a:effectLst/>
                        </a:rPr>
                        <a:t>U</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200" u="none" strike="noStrike">
                          <a:effectLst/>
                        </a:rPr>
                        <a:t>V</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200" u="none" strike="noStrike" dirty="0">
                          <a:effectLst/>
                        </a:rPr>
                        <a:t>Y</a:t>
                      </a:r>
                      <a:endParaRPr lang="en-US" sz="1200" b="0"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200" u="none" strike="noStrike">
                          <a:effectLst/>
                        </a:rPr>
                        <a:t>U</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200" u="none" strike="noStrike">
                          <a:effectLst/>
                        </a:rPr>
                        <a:t>V</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0025">
                <a:tc>
                  <a:txBody>
                    <a:bodyPr/>
                    <a:lstStyle/>
                    <a:p>
                      <a:pPr algn="ctr" fontAlgn="ctr"/>
                      <a:r>
                        <a:rPr lang="en-US" sz="1200" u="none" strike="noStrike">
                          <a:effectLst/>
                        </a:rPr>
                        <a:t>-0.01%</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200" u="none" strike="noStrike">
                          <a:effectLst/>
                        </a:rPr>
                        <a:t>0.01%</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200" u="none" strike="noStrike">
                          <a:effectLst/>
                        </a:rPr>
                        <a:t>0.01%</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200" u="none" strike="noStrike" dirty="0">
                          <a:effectLst/>
                        </a:rPr>
                        <a:t>0.00%</a:t>
                      </a:r>
                      <a:endParaRPr lang="en-US" sz="1200" b="0" i="0" u="none" strike="noStrike" dirty="0">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200" u="none" strike="noStrike">
                          <a:effectLst/>
                        </a:rPr>
                        <a:t>0.00%</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200" u="none" strike="noStrike">
                          <a:effectLst/>
                        </a:rPr>
                        <a:t>-0.01%</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9550">
                <a:tc gridSpan="3">
                  <a:txBody>
                    <a:bodyPr/>
                    <a:lstStyle/>
                    <a:p>
                      <a:pPr algn="ctr" rtl="0" fontAlgn="b"/>
                      <a:r>
                        <a:rPr lang="en-US" sz="1200" u="none" strike="noStrike" dirty="0">
                          <a:effectLst/>
                        </a:rPr>
                        <a:t>Random Access Main</a:t>
                      </a:r>
                      <a:endParaRPr lang="en-US" sz="1200" b="1"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rtl="0" fontAlgn="b"/>
                      <a:r>
                        <a:rPr lang="en-US" sz="1200" u="none" strike="noStrike" dirty="0">
                          <a:effectLst/>
                        </a:rPr>
                        <a:t>Random Access HE10</a:t>
                      </a:r>
                      <a:endParaRPr lang="en-US" sz="1200" b="1"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209550">
                <a:tc>
                  <a:txBody>
                    <a:bodyPr/>
                    <a:lstStyle/>
                    <a:p>
                      <a:pPr algn="ctr" rtl="0" fontAlgn="b"/>
                      <a:r>
                        <a:rPr lang="en-US" sz="1200" u="none" strike="noStrike">
                          <a:effectLst/>
                        </a:rPr>
                        <a:t>Y</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200" u="none" strike="noStrike">
                          <a:effectLst/>
                        </a:rPr>
                        <a:t>U</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200" u="none" strike="noStrike" dirty="0">
                          <a:effectLst/>
                        </a:rPr>
                        <a:t>V</a:t>
                      </a:r>
                      <a:endParaRPr lang="en-US" sz="1200" b="0"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200" u="none" strike="noStrike" dirty="0">
                          <a:effectLst/>
                        </a:rPr>
                        <a:t>Y</a:t>
                      </a:r>
                      <a:endParaRPr lang="en-US" sz="1200" b="0"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200" u="none" strike="noStrike">
                          <a:effectLst/>
                        </a:rPr>
                        <a:t>U</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200" u="none" strike="noStrike">
                          <a:effectLst/>
                        </a:rPr>
                        <a:t>V</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0025">
                <a:tc>
                  <a:txBody>
                    <a:bodyPr/>
                    <a:lstStyle/>
                    <a:p>
                      <a:pPr algn="ctr" fontAlgn="ctr"/>
                      <a:r>
                        <a:rPr lang="en-US" sz="1200" u="none" strike="noStrike">
                          <a:effectLst/>
                        </a:rPr>
                        <a:t>0.00%</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200" u="none" strike="noStrike">
                          <a:effectLst/>
                        </a:rPr>
                        <a:t>-0.05%</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200" u="none" strike="noStrike">
                          <a:effectLst/>
                        </a:rPr>
                        <a:t>0.10%</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200" u="none" strike="noStrike">
                          <a:effectLst/>
                        </a:rPr>
                        <a:t>0.02%</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200" u="none" strike="noStrike" dirty="0">
                          <a:effectLst/>
                        </a:rPr>
                        <a:t>-0.01%</a:t>
                      </a:r>
                      <a:endParaRPr lang="en-US" sz="1200" b="0" i="0" u="none" strike="noStrike" dirty="0">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200" u="none" strike="noStrike">
                          <a:effectLst/>
                        </a:rPr>
                        <a:t>-0.02%</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9550">
                <a:tc gridSpan="3">
                  <a:txBody>
                    <a:bodyPr/>
                    <a:lstStyle/>
                    <a:p>
                      <a:pPr algn="ctr" rtl="0" fontAlgn="b"/>
                      <a:r>
                        <a:rPr lang="en-US" sz="1200" u="none" strike="noStrike">
                          <a:effectLst/>
                        </a:rPr>
                        <a:t>Low delay B Main</a:t>
                      </a:r>
                      <a:endParaRPr lang="en-US" sz="1200" b="1"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rtl="0" fontAlgn="b"/>
                      <a:r>
                        <a:rPr lang="en-US" sz="1200" u="none" strike="noStrike" dirty="0">
                          <a:effectLst/>
                        </a:rPr>
                        <a:t>Low delay B HE10</a:t>
                      </a:r>
                      <a:endParaRPr lang="en-US" sz="1200" b="1"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209550">
                <a:tc>
                  <a:txBody>
                    <a:bodyPr/>
                    <a:lstStyle/>
                    <a:p>
                      <a:pPr algn="ctr" rtl="0" fontAlgn="b"/>
                      <a:r>
                        <a:rPr lang="en-US" sz="1200" u="none" strike="noStrike">
                          <a:effectLst/>
                        </a:rPr>
                        <a:t>Y</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200" u="none" strike="noStrike">
                          <a:effectLst/>
                        </a:rPr>
                        <a:t>U</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200" u="none" strike="noStrike">
                          <a:effectLst/>
                        </a:rPr>
                        <a:t>V</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200" u="none" strike="noStrike">
                          <a:effectLst/>
                        </a:rPr>
                        <a:t>Y</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200" u="none" strike="noStrike" dirty="0">
                          <a:effectLst/>
                        </a:rPr>
                        <a:t>U</a:t>
                      </a:r>
                      <a:endParaRPr lang="en-US" sz="1200" b="0"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200" u="none" strike="noStrike">
                          <a:effectLst/>
                        </a:rPr>
                        <a:t>V</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0025">
                <a:tc>
                  <a:txBody>
                    <a:bodyPr/>
                    <a:lstStyle/>
                    <a:p>
                      <a:pPr algn="ctr" fontAlgn="ctr"/>
                      <a:r>
                        <a:rPr lang="en-US" sz="1200" u="none" strike="noStrike">
                          <a:effectLst/>
                        </a:rPr>
                        <a:t>0.00%</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200" u="none" strike="noStrike">
                          <a:effectLst/>
                        </a:rPr>
                        <a:t>0.05%</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200" u="none" strike="noStrike">
                          <a:effectLst/>
                        </a:rPr>
                        <a:t>0.18%</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200" u="none" strike="noStrike">
                          <a:effectLst/>
                        </a:rPr>
                        <a:t>-0.02%</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200" u="none" strike="noStrike">
                          <a:effectLst/>
                        </a:rPr>
                        <a:t>-0.16%</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200" u="none" strike="noStrike" dirty="0">
                          <a:effectLst/>
                        </a:rPr>
                        <a:t>0.04%</a:t>
                      </a:r>
                      <a:endParaRPr lang="en-US" sz="1200" b="0" i="0" u="none" strike="noStrike" dirty="0">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9550">
                <a:tc gridSpan="3">
                  <a:txBody>
                    <a:bodyPr/>
                    <a:lstStyle/>
                    <a:p>
                      <a:pPr algn="ctr" rtl="0" fontAlgn="b"/>
                      <a:r>
                        <a:rPr lang="en-US" sz="1200" u="none" strike="noStrike">
                          <a:effectLst/>
                        </a:rPr>
                        <a:t>Low delay P Main</a:t>
                      </a:r>
                      <a:endParaRPr lang="en-US" sz="1200" b="1"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rtl="0" fontAlgn="b"/>
                      <a:r>
                        <a:rPr lang="en-US" sz="1200" u="none" strike="noStrike" dirty="0">
                          <a:effectLst/>
                        </a:rPr>
                        <a:t>Low delay P HE10</a:t>
                      </a:r>
                      <a:endParaRPr lang="en-US" sz="1200" b="1"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209550">
                <a:tc>
                  <a:txBody>
                    <a:bodyPr/>
                    <a:lstStyle/>
                    <a:p>
                      <a:pPr algn="ctr" rtl="0" fontAlgn="b"/>
                      <a:r>
                        <a:rPr lang="en-US" sz="1200" u="none" strike="noStrike">
                          <a:effectLst/>
                        </a:rPr>
                        <a:t>Y</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200" u="none" strike="noStrike">
                          <a:effectLst/>
                        </a:rPr>
                        <a:t>U</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200" u="none" strike="noStrike">
                          <a:effectLst/>
                        </a:rPr>
                        <a:t>V</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200" u="none" strike="noStrike">
                          <a:effectLst/>
                        </a:rPr>
                        <a:t>Y</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200" u="none" strike="noStrike" dirty="0">
                          <a:effectLst/>
                        </a:rPr>
                        <a:t>U</a:t>
                      </a:r>
                      <a:endParaRPr lang="en-US" sz="1200" b="0" i="0" u="none" strike="noStrike" dirty="0">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b"/>
                      <a:r>
                        <a:rPr lang="en-US" sz="1200" u="none" strike="noStrike">
                          <a:effectLst/>
                        </a:rPr>
                        <a:t>V</a:t>
                      </a:r>
                      <a:endParaRPr lang="en-US" sz="1200" b="0" i="0" u="none" strike="noStrike">
                        <a:solidFill>
                          <a:srgbClr val="000000"/>
                        </a:solidFill>
                        <a:effectLst/>
                        <a:latin typeface="Arial"/>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0025">
                <a:tc>
                  <a:txBody>
                    <a:bodyPr/>
                    <a:lstStyle/>
                    <a:p>
                      <a:pPr algn="ctr" fontAlgn="ctr"/>
                      <a:r>
                        <a:rPr lang="en-US" sz="1200" u="none" strike="noStrike">
                          <a:effectLst/>
                        </a:rPr>
                        <a:t>0.03%</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200" u="none" strike="noStrike">
                          <a:effectLst/>
                        </a:rPr>
                        <a:t>-0.04%</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200" u="none" strike="noStrike">
                          <a:effectLst/>
                        </a:rPr>
                        <a:t>-0.09%</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200" u="none" strike="noStrike">
                          <a:effectLst/>
                        </a:rPr>
                        <a:t>0.01%</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200" u="none" strike="noStrike">
                          <a:effectLst/>
                        </a:rPr>
                        <a:t>0.25%</a:t>
                      </a:r>
                      <a:endParaRPr lang="en-US" sz="1200" b="0" i="0" u="none" strike="noStrike">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200" u="none" strike="noStrike" dirty="0">
                          <a:effectLst/>
                        </a:rPr>
                        <a:t>-0.28%</a:t>
                      </a:r>
                      <a:endParaRPr lang="en-US" sz="1200" b="0" i="0" u="none" strike="noStrike" dirty="0">
                        <a:solidFill>
                          <a:srgbClr val="000000"/>
                        </a:solidFill>
                        <a:effectLst/>
                        <a:latin typeface="Arial"/>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8" name="TextBox 7"/>
          <p:cNvSpPr txBox="1"/>
          <p:nvPr/>
        </p:nvSpPr>
        <p:spPr>
          <a:xfrm>
            <a:off x="672860" y="767751"/>
            <a:ext cx="7050007" cy="923330"/>
          </a:xfrm>
          <a:prstGeom prst="rect">
            <a:avLst/>
          </a:prstGeom>
          <a:noFill/>
        </p:spPr>
        <p:txBody>
          <a:bodyPr wrap="none" rtlCol="0">
            <a:spAutoFit/>
          </a:bodyPr>
          <a:lstStyle/>
          <a:p>
            <a:r>
              <a:rPr lang="en-US" dirty="0" smtClean="0"/>
              <a:t>Common test </a:t>
            </a:r>
            <a:r>
              <a:rPr lang="en-US" dirty="0" smtClean="0"/>
              <a:t>condition with normal QP (22-37) and low QP (12-27)</a:t>
            </a:r>
            <a:endParaRPr lang="en-US" dirty="0" smtClean="0"/>
          </a:p>
          <a:p>
            <a:r>
              <a:rPr lang="en-US" dirty="0" smtClean="0"/>
              <a:t>Results averaged over all sequences including Class F.</a:t>
            </a:r>
          </a:p>
          <a:p>
            <a:r>
              <a:rPr lang="en-US" dirty="0" smtClean="0"/>
              <a:t>Cross-checked by </a:t>
            </a:r>
            <a:r>
              <a:rPr lang="en-US" dirty="0" smtClean="0"/>
              <a:t>Samsung.</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JCTVC-C234-AIS">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JCTVC-C234-AIS</Template>
  <TotalTime>1250</TotalTime>
  <Words>1005</Words>
  <Application>Microsoft Office PowerPoint</Application>
  <PresentationFormat>On-screen Show (4:3)</PresentationFormat>
  <Paragraphs>442</Paragraphs>
  <Slides>14</Slides>
  <Notes>1</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JCTVC-C234-AIS</vt:lpstr>
      <vt:lpstr>Table Removal in Contexts Assignment of Last Significant Position (LAST) Coding (JCTVC-I0331)</vt:lpstr>
      <vt:lpstr>Introduction </vt:lpstr>
      <vt:lpstr>Context for LAST coding in HM 6</vt:lpstr>
      <vt:lpstr>Proposed Solution </vt:lpstr>
      <vt:lpstr>Setting A</vt:lpstr>
      <vt:lpstr>Setting B</vt:lpstr>
      <vt:lpstr>WD text change (1)</vt:lpstr>
      <vt:lpstr>WD text change (2)</vt:lpstr>
      <vt:lpstr>Simulation results – Setting A (Normal QP) </vt:lpstr>
      <vt:lpstr>Simulation results – Setting A (low QP) </vt:lpstr>
      <vt:lpstr>Simulation results – Setting B (Normal QP) </vt:lpstr>
      <vt:lpstr>Simulation results – Setting B (low QP) </vt:lpstr>
      <vt:lpstr>Conclusions</vt:lpstr>
      <vt:lpstr>PowerPoint Presentation</vt:lpstr>
    </vt:vector>
  </TitlesOfParts>
  <Company>Qualcomm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Simplified Intra Smoothing</dc:title>
  <dc:creator>Qualcomm User</dc:creator>
  <cp:lastModifiedBy>Qualcomm User</cp:lastModifiedBy>
  <cp:revision>127</cp:revision>
  <cp:lastPrinted>2005-08-27T17:58:21Z</cp:lastPrinted>
  <dcterms:created xsi:type="dcterms:W3CDTF">2010-10-01T23:19:22Z</dcterms:created>
  <dcterms:modified xsi:type="dcterms:W3CDTF">2012-04-27T01:43:06Z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324707531</vt:i4>
  </property>
  <property fmtid="{D5CDD505-2E9C-101B-9397-08002B2CF9AE}" pid="3" name="_NewReviewCycle">
    <vt:lpwstr/>
  </property>
  <property fmtid="{D5CDD505-2E9C-101B-9397-08002B2CF9AE}" pid="4" name="_EmailSubject">
    <vt:lpwstr>Slides of 8 bits initialization</vt:lpwstr>
  </property>
  <property fmtid="{D5CDD505-2E9C-101B-9397-08002B2CF9AE}" pid="5" name="_AuthorEmail">
    <vt:lpwstr>joels@qualcomm.com</vt:lpwstr>
  </property>
  <property fmtid="{D5CDD505-2E9C-101B-9397-08002B2CF9AE}" pid="6" name="_AuthorEmailDisplayName">
    <vt:lpwstr>Sole Rojals, Joel</vt:lpwstr>
  </property>
  <property fmtid="{D5CDD505-2E9C-101B-9397-08002B2CF9AE}" pid="7" name="_PreviousAdHocReviewCycleID">
    <vt:i4>-1031282844</vt:i4>
  </property>
</Properties>
</file>