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67" r:id="rId4"/>
    <p:sldId id="269" r:id="rId5"/>
    <p:sldId id="263" r:id="rId6"/>
    <p:sldId id="265"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57"/>
            <p14:sldId id="267"/>
            <p14:sldId id="269"/>
            <p14:sldId id="263"/>
            <p14:sldId id="26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1002"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4/27/2012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6</a:t>
            </a:fld>
            <a:endParaRPr lang="en-US"/>
          </a:p>
        </p:txBody>
      </p:sp>
      <p:sp>
        <p:nvSpPr>
          <p:cNvPr id="75778" name="Rectangle 2"/>
          <p:cNvSpPr>
            <a:spLocks noGrp="1" noRot="1" noChangeAspect="1" noChangeArrowheads="1"/>
          </p:cNvSpPr>
          <p:nvPr>
            <p:ph type="sldImg"/>
          </p:nvPr>
        </p:nvSpPr>
        <p:spPr bwMode="auto">
          <a:xfrm>
            <a:off x="1183970" y="667663"/>
            <a:ext cx="4539847" cy="3421182"/>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80587" y="4310877"/>
            <a:ext cx="5070378" cy="4165461"/>
          </a:xfrm>
          <a:prstGeom prst="rect">
            <a:avLst/>
          </a:prstGeom>
          <a:solidFill>
            <a:srgbClr val="FFFFFF"/>
          </a:solidFill>
          <a:ln>
            <a:solidFill>
              <a:srgbClr val="000000"/>
            </a:solidFill>
            <a:miter lim="800000"/>
            <a:headEnd/>
            <a:tailEnd/>
          </a:ln>
        </p:spPr>
        <p:txBody>
          <a:bodyPr lIns="88752" tIns="44375" rIns="88752" bIns="44375"/>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038600"/>
            <a:ext cx="8153400" cy="1470025"/>
          </a:xfrm>
        </p:spPr>
        <p:txBody>
          <a:bodyPr/>
          <a:lstStyle/>
          <a:p>
            <a:pPr algn="ctr"/>
            <a:r>
              <a:rPr lang="en-CA" b="1" dirty="0"/>
              <a:t>Sign data hiding simplification and enhancement</a:t>
            </a:r>
            <a:r>
              <a:rPr lang="en-CA" b="1" dirty="0" smtClean="0"/>
              <a:t/>
            </a:r>
            <a:br>
              <a:rPr lang="en-CA" b="1" dirty="0" smtClean="0"/>
            </a:br>
            <a:r>
              <a:rPr lang="en-CA" b="1" dirty="0"/>
              <a:t/>
            </a:r>
            <a:br>
              <a:rPr lang="en-CA" b="1" dirty="0"/>
            </a:br>
            <a:r>
              <a:rPr lang="en-CA" b="1" dirty="0" smtClean="0"/>
              <a:t>JCTVC-I0326</a:t>
            </a:r>
            <a:endParaRPr lang="en-US" dirty="0"/>
          </a:p>
        </p:txBody>
      </p:sp>
      <p:sp>
        <p:nvSpPr>
          <p:cNvPr id="3" name="Subtitle 2"/>
          <p:cNvSpPr>
            <a:spLocks noGrp="1"/>
          </p:cNvSpPr>
          <p:nvPr>
            <p:ph type="subTitle" idx="1"/>
          </p:nvPr>
        </p:nvSpPr>
        <p:spPr>
          <a:xfrm>
            <a:off x="1524000" y="5715000"/>
            <a:ext cx="6390446" cy="364390"/>
          </a:xfrm>
        </p:spPr>
        <p:txBody>
          <a:bodyPr/>
          <a:lstStyle/>
          <a:p>
            <a:pPr hangingPunct="0"/>
            <a:r>
              <a:rPr lang="en-CA" sz="1800" dirty="0" smtClean="0"/>
              <a:t>Joel Sole, Jianle Chien, Wei-Jung Chien, </a:t>
            </a:r>
            <a:r>
              <a:rPr lang="en-US" sz="1800" dirty="0" smtClean="0"/>
              <a:t>Marta </a:t>
            </a:r>
            <a:r>
              <a:rPr lang="en-US" sz="1800" dirty="0"/>
              <a:t>Karczewicz</a:t>
            </a:r>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dirty="0" smtClean="0"/>
              <a:t>Sign data hiding method was adopted in the last </a:t>
            </a:r>
            <a:r>
              <a:rPr lang="en-US" dirty="0" smtClean="0"/>
              <a:t>meeting</a:t>
            </a:r>
          </a:p>
          <a:p>
            <a:endParaRPr lang="en-US" dirty="0" smtClean="0"/>
          </a:p>
          <a:p>
            <a:r>
              <a:rPr lang="en-US" dirty="0" smtClean="0"/>
              <a:t>Sign </a:t>
            </a:r>
            <a:r>
              <a:rPr lang="en-US" dirty="0" smtClean="0"/>
              <a:t>of the first coefficient in a coefficient group (CG</a:t>
            </a:r>
            <a:r>
              <a:rPr lang="en-US" dirty="0" smtClean="0"/>
              <a:t>) not coded</a:t>
            </a:r>
          </a:p>
          <a:p>
            <a:pPr lvl="1"/>
            <a:r>
              <a:rPr lang="en-US" dirty="0" smtClean="0"/>
              <a:t>If the distance between the last and first non-zero coefficient in a CG is larger than a threshold</a:t>
            </a:r>
            <a:endParaRPr lang="en-US" dirty="0" smtClean="0"/>
          </a:p>
          <a:p>
            <a:pPr marL="574675" lvl="2" indent="0">
              <a:buNone/>
            </a:pPr>
            <a:r>
              <a:rPr lang="en-US" sz="1800" dirty="0"/>
              <a:t> </a:t>
            </a:r>
            <a:r>
              <a:rPr lang="en-US" sz="1800" dirty="0" smtClean="0"/>
              <a:t>                  </a:t>
            </a:r>
            <a:r>
              <a:rPr lang="en-US" sz="1800" dirty="0" smtClean="0"/>
              <a:t> </a:t>
            </a:r>
            <a:r>
              <a:rPr lang="en-US" sz="1800" i="1" dirty="0" err="1" smtClean="0"/>
              <a:t>lastNZPosInCG</a:t>
            </a:r>
            <a:r>
              <a:rPr lang="en-US" sz="1800" i="1" dirty="0" smtClean="0"/>
              <a:t> </a:t>
            </a:r>
            <a:r>
              <a:rPr lang="en-US" sz="1800" i="1" dirty="0"/>
              <a:t>– </a:t>
            </a:r>
            <a:r>
              <a:rPr lang="en-US" sz="1800" i="1" dirty="0" err="1"/>
              <a:t>firstNZPosInCG</a:t>
            </a:r>
            <a:r>
              <a:rPr lang="en-US" sz="1800" i="1" dirty="0"/>
              <a:t> &gt;= </a:t>
            </a:r>
            <a:r>
              <a:rPr lang="en-US" sz="1800" i="1" dirty="0" smtClean="0"/>
              <a:t>4</a:t>
            </a:r>
          </a:p>
          <a:p>
            <a:pPr lvl="1"/>
            <a:endParaRPr lang="en-US" dirty="0"/>
          </a:p>
          <a:p>
            <a:pPr lvl="1"/>
            <a:r>
              <a:rPr lang="en-US" dirty="0" smtClean="0"/>
              <a:t>Sign </a:t>
            </a:r>
            <a:r>
              <a:rPr lang="en-US" dirty="0" smtClean="0"/>
              <a:t>embedded in the parity of the sum of the coefficient levels  of the CG</a:t>
            </a:r>
          </a:p>
          <a:p>
            <a:pPr lvl="2" hangingPunct="0"/>
            <a:r>
              <a:rPr lang="en-US" dirty="0"/>
              <a:t>parity = (</a:t>
            </a:r>
            <a:r>
              <a:rPr lang="en-US" dirty="0" err="1"/>
              <a:t>absSum</a:t>
            </a:r>
            <a:r>
              <a:rPr lang="en-US" dirty="0"/>
              <a:t> &amp; 0x1</a:t>
            </a:r>
            <a:r>
              <a:rPr lang="en-US" dirty="0" smtClean="0"/>
              <a:t>)</a:t>
            </a:r>
          </a:p>
          <a:p>
            <a:pPr lvl="2" hangingPunct="0"/>
            <a:r>
              <a:rPr lang="en-US" dirty="0"/>
              <a:t>If </a:t>
            </a:r>
            <a:r>
              <a:rPr lang="en-US" i="1" dirty="0"/>
              <a:t>parity=0</a:t>
            </a:r>
            <a:r>
              <a:rPr lang="en-US" dirty="0"/>
              <a:t> (even), then the first coefficient is positive</a:t>
            </a:r>
          </a:p>
          <a:p>
            <a:pPr lvl="2" hangingPunct="0"/>
            <a:r>
              <a:rPr lang="en-US" dirty="0"/>
              <a:t>If </a:t>
            </a:r>
            <a:r>
              <a:rPr lang="en-US" i="1" dirty="0"/>
              <a:t>parity=1</a:t>
            </a:r>
            <a:r>
              <a:rPr lang="en-US" dirty="0"/>
              <a:t> (odd), then the first coefficient is </a:t>
            </a:r>
            <a:r>
              <a:rPr lang="en-US" dirty="0" smtClean="0"/>
              <a:t>negative</a:t>
            </a:r>
          </a:p>
          <a:p>
            <a:pPr lvl="2" hangingPunct="0"/>
            <a:endParaRPr lang="en-US" dirty="0"/>
          </a:p>
          <a:p>
            <a:pPr hangingPunct="0"/>
            <a:r>
              <a:rPr lang="en-US" dirty="0" smtClean="0"/>
              <a:t>Proposed two </a:t>
            </a:r>
            <a:r>
              <a:rPr lang="en-US" dirty="0"/>
              <a:t>methods</a:t>
            </a:r>
            <a:endParaRPr lang="en-US" dirty="0" smtClean="0"/>
          </a:p>
          <a:p>
            <a:pPr hangingPunct="0"/>
            <a:endParaRPr lang="en-US" dirty="0"/>
          </a:p>
          <a:p>
            <a:pPr lvl="2" hangingPunct="0"/>
            <a:endParaRPr lang="en-US" dirty="0"/>
          </a:p>
        </p:txBody>
      </p:sp>
    </p:spTree>
    <p:extLst>
      <p:ext uri="{BB962C8B-B14F-4D97-AF65-F5344CB8AC3E}">
        <p14:creationId xmlns:p14="http://schemas.microsoft.com/office/powerpoint/2010/main" val="15099417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Methods</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dirty="0" smtClean="0"/>
              <a:t>Simplify hiding criterion to</a:t>
            </a:r>
          </a:p>
          <a:p>
            <a:pPr marL="287337" lvl="1" indent="0">
              <a:buNone/>
            </a:pPr>
            <a:r>
              <a:rPr lang="en-US" dirty="0" smtClean="0"/>
              <a:t>                                  </a:t>
            </a:r>
            <a:r>
              <a:rPr lang="en-US" i="1" dirty="0" err="1"/>
              <a:t>lastNZPosInCG</a:t>
            </a:r>
            <a:r>
              <a:rPr lang="en-US" i="1" dirty="0"/>
              <a:t> </a:t>
            </a:r>
            <a:r>
              <a:rPr lang="en-US" i="1" dirty="0" smtClean="0"/>
              <a:t>&gt;= 4</a:t>
            </a:r>
          </a:p>
          <a:p>
            <a:pPr lvl="1"/>
            <a:r>
              <a:rPr lang="en-US" dirty="0" smtClean="0"/>
              <a:t>No need to know the position of th</a:t>
            </a:r>
            <a:r>
              <a:rPr lang="en-US" dirty="0" smtClean="0"/>
              <a:t>e first non-zero coefficient in a CG</a:t>
            </a:r>
            <a:endParaRPr lang="en-US" dirty="0" smtClean="0"/>
          </a:p>
          <a:p>
            <a:pPr marL="457200" indent="-457200">
              <a:buFont typeface="+mj-lt"/>
              <a:buAutoNum type="arabicPeriod"/>
            </a:pPr>
            <a:endParaRPr lang="en-US" dirty="0" smtClean="0"/>
          </a:p>
          <a:p>
            <a:pPr marL="457200" indent="-457200">
              <a:buFont typeface="+mj-lt"/>
              <a:buAutoNum type="arabicPeriod"/>
            </a:pPr>
            <a:endParaRPr lang="en-US" dirty="0"/>
          </a:p>
          <a:p>
            <a:pPr marL="457200" indent="-457200">
              <a:buFont typeface="+mj-lt"/>
              <a:buAutoNum type="arabicPeriod"/>
            </a:pPr>
            <a:r>
              <a:rPr lang="en-US" dirty="0" smtClean="0"/>
              <a:t>Hide sign of the last non-zero coefficient in a CG</a:t>
            </a:r>
          </a:p>
          <a:p>
            <a:pPr lvl="1"/>
            <a:r>
              <a:rPr lang="en-US" dirty="0" smtClean="0"/>
              <a:t>Implemented on the top of method 1</a:t>
            </a:r>
          </a:p>
          <a:p>
            <a:pPr lvl="1"/>
            <a:r>
              <a:rPr lang="en-US" dirty="0" smtClean="0"/>
              <a:t>Improves performance because it allows more options to the encoder to hide the sign</a:t>
            </a:r>
          </a:p>
          <a:p>
            <a:pPr lvl="1"/>
            <a:endParaRPr lang="en-US" dirty="0"/>
          </a:p>
          <a:p>
            <a:pPr lvl="1"/>
            <a:endParaRPr lang="en-US" dirty="0" smtClean="0"/>
          </a:p>
          <a:p>
            <a:r>
              <a:rPr lang="en-US" dirty="0" smtClean="0"/>
              <a:t>Methods cross-checked by Sony in JCTVC-I0466</a:t>
            </a:r>
            <a:endParaRPr lang="en-US" dirty="0"/>
          </a:p>
          <a:p>
            <a:pPr lvl="2" hangingPunct="0"/>
            <a:endParaRPr lang="en-US" dirty="0"/>
          </a:p>
        </p:txBody>
      </p:sp>
    </p:spTree>
    <p:extLst>
      <p:ext uri="{BB962C8B-B14F-4D97-AF65-F5344CB8AC3E}">
        <p14:creationId xmlns:p14="http://schemas.microsoft.com/office/powerpoint/2010/main" val="18893798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a:t>
            </a:r>
            <a:endParaRPr lang="en-US" dirty="0"/>
          </a:p>
        </p:txBody>
      </p:sp>
      <p:sp>
        <p:nvSpPr>
          <p:cNvPr id="3" name="Content Placeholder 2"/>
          <p:cNvSpPr>
            <a:spLocks noGrp="1"/>
          </p:cNvSpPr>
          <p:nvPr>
            <p:ph idx="1"/>
          </p:nvPr>
        </p:nvSpPr>
        <p:spPr/>
        <p:txBody>
          <a:bodyPr>
            <a:normAutofit/>
          </a:bodyPr>
          <a:lstStyle/>
          <a:p>
            <a:r>
              <a:rPr lang="en-US" dirty="0" smtClean="0"/>
              <a:t>Results in common conditions (CC) and RDOQ off case </a:t>
            </a:r>
          </a:p>
          <a:p>
            <a:r>
              <a:rPr lang="en-US" dirty="0" smtClean="0"/>
              <a:t>Methods cross-checked by Sony in JCTVC-I0466</a:t>
            </a:r>
            <a:endParaRPr lang="en-US" dirty="0"/>
          </a:p>
          <a:p>
            <a:pPr lvl="2" hangingPunct="0"/>
            <a:endParaRPr lang="en-US" dirty="0"/>
          </a:p>
        </p:txBody>
      </p:sp>
      <p:graphicFrame>
        <p:nvGraphicFramePr>
          <p:cNvPr id="4" name="Content Placeholder 3"/>
          <p:cNvGraphicFramePr>
            <a:graphicFrameLocks/>
          </p:cNvGraphicFramePr>
          <p:nvPr>
            <p:extLst>
              <p:ext uri="{D42A27DB-BD31-4B8C-83A1-F6EECF244321}">
                <p14:modId xmlns:p14="http://schemas.microsoft.com/office/powerpoint/2010/main" val="1762520064"/>
              </p:ext>
            </p:extLst>
          </p:nvPr>
        </p:nvGraphicFramePr>
        <p:xfrm>
          <a:off x="457200" y="2438400"/>
          <a:ext cx="7620000" cy="2577683"/>
        </p:xfrm>
        <a:graphic>
          <a:graphicData uri="http://schemas.openxmlformats.org/drawingml/2006/table">
            <a:tbl>
              <a:tblPr firstRow="1" firstCol="1" bandRow="1">
                <a:tableStyleId>{5C22544A-7EE6-4342-B048-85BDC9FD1C3A}</a:tableStyleId>
              </a:tblPr>
              <a:tblGrid>
                <a:gridCol w="1764775"/>
                <a:gridCol w="874438"/>
                <a:gridCol w="953933"/>
                <a:gridCol w="1033426"/>
                <a:gridCol w="953933"/>
                <a:gridCol w="1112922"/>
                <a:gridCol w="926573"/>
              </a:tblGrid>
              <a:tr h="722651">
                <a:tc>
                  <a:txBody>
                    <a:bodyPr/>
                    <a:lstStyle/>
                    <a:p>
                      <a:pPr marL="0" marR="0" algn="ctr">
                        <a:spcBef>
                          <a:spcPts val="0"/>
                        </a:spcBef>
                        <a:spcAft>
                          <a:spcPts val="0"/>
                        </a:spcAft>
                      </a:pPr>
                      <a:r>
                        <a:rPr lang="en-US" sz="1400" kern="1200" dirty="0">
                          <a:effectLst/>
                        </a:rPr>
                        <a:t> </a:t>
                      </a:r>
                      <a:r>
                        <a:rPr lang="en-US" sz="1400" kern="1200" dirty="0" smtClean="0">
                          <a:effectLst/>
                        </a:rPr>
                        <a:t>Method</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AI-Main</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RA-Main</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LB-Main</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AI-HE10</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a:effectLst/>
                        </a:rPr>
                        <a:t>RA-HE10</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LB-HE10</a:t>
                      </a:r>
                      <a:endParaRPr lang="en-US" sz="1400" dirty="0">
                        <a:effectLst/>
                        <a:latin typeface="Times New Roman"/>
                        <a:ea typeface="Times New Roman"/>
                      </a:endParaRPr>
                    </a:p>
                  </a:txBody>
                  <a:tcPr marL="68580" marR="68580" marT="0" marB="0" anchor="ctr"/>
                </a:tc>
              </a:tr>
              <a:tr h="463758">
                <a:tc>
                  <a:txBody>
                    <a:bodyPr/>
                    <a:lstStyle/>
                    <a:p>
                      <a:pPr marL="0" marR="0">
                        <a:spcBef>
                          <a:spcPts val="0"/>
                        </a:spcBef>
                        <a:spcAft>
                          <a:spcPts val="0"/>
                        </a:spcAft>
                      </a:pPr>
                      <a:r>
                        <a:rPr lang="en-US" sz="1400" kern="1200" dirty="0" smtClean="0">
                          <a:effectLst/>
                        </a:rPr>
                        <a:t>M1 – CC</a:t>
                      </a:r>
                      <a:endParaRPr lang="en-US" sz="14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600" dirty="0" smtClean="0">
                          <a:effectLst/>
                          <a:latin typeface="+mn-lt"/>
                          <a:ea typeface="Times New Roman"/>
                        </a:rPr>
                        <a:t>-</a:t>
                      </a:r>
                      <a:r>
                        <a:rPr lang="en-CA" sz="1600" dirty="0" smtClean="0">
                          <a:effectLst/>
                          <a:latin typeface="+mn-lt"/>
                          <a:ea typeface="Times New Roman"/>
                        </a:rPr>
                        <a:t>0.08</a:t>
                      </a:r>
                      <a:endParaRPr lang="en-US" sz="1600" dirty="0">
                        <a:effectLst/>
                        <a:latin typeface="+mn-lt"/>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600" dirty="0" smtClean="0">
                          <a:effectLst/>
                          <a:latin typeface="+mn-lt"/>
                          <a:ea typeface="Times New Roman"/>
                        </a:rPr>
                        <a:t>-</a:t>
                      </a:r>
                      <a:r>
                        <a:rPr lang="en-CA" sz="1600" dirty="0" smtClean="0">
                          <a:effectLst/>
                          <a:latin typeface="+mn-lt"/>
                          <a:ea typeface="Times New Roman"/>
                        </a:rPr>
                        <a:t>0.05</a:t>
                      </a:r>
                      <a:endParaRPr lang="en-US" sz="1600" dirty="0">
                        <a:effectLst/>
                        <a:latin typeface="+mn-lt"/>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600" dirty="0" smtClean="0">
                          <a:effectLst/>
                          <a:latin typeface="+mn-lt"/>
                          <a:ea typeface="Times New Roman"/>
                        </a:rPr>
                        <a:t>-</a:t>
                      </a:r>
                      <a:r>
                        <a:rPr lang="en-CA" sz="1600" dirty="0" smtClean="0">
                          <a:effectLst/>
                          <a:latin typeface="+mn-lt"/>
                          <a:ea typeface="Times New Roman"/>
                        </a:rPr>
                        <a:t>0.03</a:t>
                      </a:r>
                      <a:endParaRPr lang="en-US" sz="1600" dirty="0">
                        <a:effectLst/>
                        <a:latin typeface="+mn-lt"/>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600" dirty="0" smtClean="0">
                          <a:effectLst/>
                          <a:latin typeface="+mn-lt"/>
                          <a:ea typeface="Times New Roman"/>
                        </a:rPr>
                        <a:t>0.02</a:t>
                      </a:r>
                      <a:endParaRPr lang="en-US" sz="1600" dirty="0">
                        <a:effectLst/>
                        <a:latin typeface="+mn-lt"/>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600" dirty="0" smtClean="0">
                          <a:effectLst/>
                          <a:latin typeface="+mn-lt"/>
                          <a:ea typeface="Times New Roman"/>
                        </a:rPr>
                        <a:t>0.05</a:t>
                      </a:r>
                      <a:endParaRPr lang="en-US" sz="1600" dirty="0">
                        <a:effectLst/>
                        <a:latin typeface="+mn-lt"/>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600" dirty="0" smtClean="0">
                          <a:effectLst/>
                          <a:latin typeface="+mn-lt"/>
                          <a:ea typeface="Times New Roman"/>
                        </a:rPr>
                        <a:t>0.07</a:t>
                      </a:r>
                      <a:endParaRPr lang="en-US" sz="1600" dirty="0">
                        <a:effectLst/>
                        <a:latin typeface="+mn-lt"/>
                        <a:ea typeface="Times New Roman"/>
                      </a:endParaRPr>
                    </a:p>
                  </a:txBody>
                  <a:tcPr marL="68580" marR="68580" marT="0" marB="0" anchor="ctr"/>
                </a:tc>
              </a:tr>
              <a:tr h="463758">
                <a:tc>
                  <a:txBody>
                    <a:bodyPr/>
                    <a:lstStyle/>
                    <a:p>
                      <a:pPr marL="0" marR="0">
                        <a:spcBef>
                          <a:spcPts val="0"/>
                        </a:spcBef>
                        <a:spcAft>
                          <a:spcPts val="0"/>
                        </a:spcAft>
                      </a:pPr>
                      <a:r>
                        <a:rPr lang="en-US" sz="1400" kern="1200" dirty="0" smtClean="0">
                          <a:effectLst/>
                        </a:rPr>
                        <a:t>M1 – RDOQ off</a:t>
                      </a:r>
                      <a:endParaRPr lang="en-US" sz="14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latin typeface="+mn-lt"/>
                          <a:ea typeface="Batang"/>
                        </a:rPr>
                        <a:t>-</a:t>
                      </a:r>
                      <a:r>
                        <a:rPr lang="en-US" sz="1600" dirty="0" smtClean="0">
                          <a:effectLst/>
                          <a:latin typeface="+mn-lt"/>
                          <a:ea typeface="Batang"/>
                        </a:rPr>
                        <a:t>0.09</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latin typeface="+mn-lt"/>
                          <a:ea typeface="Batang"/>
                        </a:rPr>
                        <a:t>-</a:t>
                      </a:r>
                      <a:r>
                        <a:rPr lang="en-US" sz="1600" dirty="0" smtClean="0">
                          <a:effectLst/>
                          <a:latin typeface="+mn-lt"/>
                          <a:ea typeface="Batang"/>
                        </a:rPr>
                        <a:t>0.11</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latin typeface="+mn-lt"/>
                          <a:ea typeface="Batang"/>
                        </a:rPr>
                        <a:t>-</a:t>
                      </a:r>
                      <a:r>
                        <a:rPr lang="en-US" sz="1600" dirty="0" smtClean="0">
                          <a:effectLst/>
                          <a:latin typeface="+mn-lt"/>
                          <a:ea typeface="Batang"/>
                        </a:rPr>
                        <a:t>0.18</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latin typeface="+mn-lt"/>
                          <a:ea typeface="Batang"/>
                        </a:rPr>
                        <a:t>-</a:t>
                      </a:r>
                      <a:r>
                        <a:rPr lang="en-US" sz="1600" dirty="0" smtClean="0">
                          <a:effectLst/>
                          <a:latin typeface="+mn-lt"/>
                          <a:ea typeface="Batang"/>
                        </a:rPr>
                        <a:t>0.11</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latin typeface="+mn-lt"/>
                          <a:ea typeface="Batang"/>
                        </a:rPr>
                        <a:t>-</a:t>
                      </a:r>
                      <a:r>
                        <a:rPr lang="en-US" sz="1600" dirty="0" smtClean="0">
                          <a:effectLst/>
                          <a:latin typeface="+mn-lt"/>
                          <a:ea typeface="Batang"/>
                        </a:rPr>
                        <a:t>0.10</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latin typeface="+mn-lt"/>
                          <a:ea typeface="Batang"/>
                        </a:rPr>
                        <a:t>-</a:t>
                      </a:r>
                      <a:r>
                        <a:rPr lang="en-US" sz="1600" dirty="0" smtClean="0">
                          <a:effectLst/>
                          <a:latin typeface="+mn-lt"/>
                          <a:ea typeface="Batang"/>
                        </a:rPr>
                        <a:t>0.08</a:t>
                      </a:r>
                      <a:endParaRPr lang="en-US" sz="1600" dirty="0">
                        <a:effectLst/>
                        <a:latin typeface="+mn-lt"/>
                        <a:ea typeface="Batang"/>
                      </a:endParaRPr>
                    </a:p>
                  </a:txBody>
                  <a:tcPr marL="68580" marR="68580" marT="0" marB="0" anchor="ctr"/>
                </a:tc>
              </a:tr>
              <a:tr h="463758">
                <a:tc>
                  <a:txBody>
                    <a:bodyPr/>
                    <a:lstStyle/>
                    <a:p>
                      <a:pPr marL="0" marR="0">
                        <a:spcBef>
                          <a:spcPts val="0"/>
                        </a:spcBef>
                        <a:spcAft>
                          <a:spcPts val="0"/>
                        </a:spcAft>
                      </a:pPr>
                      <a:r>
                        <a:rPr lang="en-US" sz="1400" kern="1200" dirty="0" smtClean="0">
                          <a:effectLst/>
                        </a:rPr>
                        <a:t>M2 </a:t>
                      </a:r>
                      <a:r>
                        <a:rPr lang="en-US" sz="1400" kern="1200" dirty="0" smtClean="0">
                          <a:effectLst/>
                        </a:rPr>
                        <a:t>– CC</a:t>
                      </a:r>
                      <a:endParaRPr lang="en-US" sz="14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latin typeface="+mn-lt"/>
                          <a:ea typeface="Batang"/>
                        </a:rPr>
                        <a:t>-</a:t>
                      </a:r>
                      <a:r>
                        <a:rPr lang="en-US" sz="1600" dirty="0" smtClean="0">
                          <a:effectLst/>
                          <a:latin typeface="+mn-lt"/>
                          <a:ea typeface="Batang"/>
                        </a:rPr>
                        <a:t>0.13</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latin typeface="+mn-lt"/>
                          <a:ea typeface="Batang"/>
                        </a:rPr>
                        <a:t>-</a:t>
                      </a:r>
                      <a:r>
                        <a:rPr lang="en-US" sz="1600" dirty="0" smtClean="0">
                          <a:effectLst/>
                          <a:latin typeface="+mn-lt"/>
                          <a:ea typeface="Batang"/>
                        </a:rPr>
                        <a:t>0.07</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latin typeface="+mn-lt"/>
                          <a:ea typeface="Batang"/>
                        </a:rPr>
                        <a:t>-</a:t>
                      </a:r>
                      <a:r>
                        <a:rPr lang="en-US" sz="1600" dirty="0" smtClean="0">
                          <a:effectLst/>
                          <a:latin typeface="+mn-lt"/>
                          <a:ea typeface="Batang"/>
                        </a:rPr>
                        <a:t>0.15</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latin typeface="+mn-lt"/>
                          <a:ea typeface="Batang"/>
                        </a:rPr>
                        <a:t>-</a:t>
                      </a:r>
                      <a:r>
                        <a:rPr lang="en-US" sz="1600" dirty="0" smtClean="0">
                          <a:effectLst/>
                          <a:latin typeface="+mn-lt"/>
                          <a:ea typeface="Batang"/>
                        </a:rPr>
                        <a:t>0.03</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latin typeface="+mn-lt"/>
                          <a:ea typeface="Batang"/>
                        </a:rPr>
                        <a:t>-</a:t>
                      </a:r>
                      <a:r>
                        <a:rPr lang="en-US" sz="1600" dirty="0" smtClean="0">
                          <a:effectLst/>
                          <a:latin typeface="+mn-lt"/>
                          <a:ea typeface="Batang"/>
                        </a:rPr>
                        <a:t>0.03</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latin typeface="+mn-lt"/>
                          <a:ea typeface="Batang"/>
                        </a:rPr>
                        <a:t>-</a:t>
                      </a:r>
                      <a:r>
                        <a:rPr lang="en-US" sz="1600" dirty="0" smtClean="0">
                          <a:effectLst/>
                          <a:latin typeface="+mn-lt"/>
                          <a:ea typeface="Batang"/>
                        </a:rPr>
                        <a:t>0.02</a:t>
                      </a:r>
                      <a:endParaRPr lang="en-US" sz="1600" dirty="0">
                        <a:effectLst/>
                        <a:latin typeface="+mn-lt"/>
                        <a:ea typeface="Batang"/>
                      </a:endParaRPr>
                    </a:p>
                  </a:txBody>
                  <a:tcPr marL="68580" marR="68580" marT="0" marB="0" anchor="ctr"/>
                </a:tc>
              </a:tr>
              <a:tr h="463758">
                <a:tc>
                  <a:txBody>
                    <a:bodyPr/>
                    <a:lstStyle/>
                    <a:p>
                      <a:pPr marL="0" marR="0">
                        <a:spcBef>
                          <a:spcPts val="0"/>
                        </a:spcBef>
                        <a:spcAft>
                          <a:spcPts val="0"/>
                        </a:spcAft>
                      </a:pPr>
                      <a:r>
                        <a:rPr lang="en-US" sz="1400" kern="1200" dirty="0" smtClean="0">
                          <a:effectLst/>
                        </a:rPr>
                        <a:t>M2 </a:t>
                      </a:r>
                      <a:r>
                        <a:rPr lang="en-US" sz="1400" kern="1200" dirty="0" smtClean="0">
                          <a:effectLst/>
                        </a:rPr>
                        <a:t>– RDOQ off</a:t>
                      </a:r>
                      <a:endParaRPr lang="en-US" sz="14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latin typeface="+mn-lt"/>
                          <a:ea typeface="Batang"/>
                        </a:rPr>
                        <a:t>-</a:t>
                      </a:r>
                      <a:r>
                        <a:rPr lang="en-US" sz="1600" dirty="0" smtClean="0">
                          <a:effectLst/>
                          <a:latin typeface="+mn-lt"/>
                          <a:ea typeface="Batang"/>
                        </a:rPr>
                        <a:t>0.08</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-0.30</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-0.52</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latin typeface="+mn-lt"/>
                          <a:ea typeface="Batang"/>
                        </a:rPr>
                        <a:t>-</a:t>
                      </a:r>
                      <a:r>
                        <a:rPr lang="en-US" sz="1600" dirty="0" smtClean="0">
                          <a:effectLst/>
                          <a:latin typeface="+mn-lt"/>
                          <a:ea typeface="Batang"/>
                        </a:rPr>
                        <a:t>0.10</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-0.26</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-0.34</a:t>
                      </a:r>
                      <a:endParaRPr lang="en-US" sz="1600" dirty="0">
                        <a:effectLst/>
                        <a:latin typeface="+mn-lt"/>
                        <a:ea typeface="Batang"/>
                      </a:endParaRPr>
                    </a:p>
                  </a:txBody>
                  <a:tcPr marL="68580" marR="68580" marT="0" marB="0" anchor="ctr"/>
                </a:tc>
              </a:tr>
            </a:tbl>
          </a:graphicData>
        </a:graphic>
      </p:graphicFrame>
    </p:spTree>
    <p:extLst>
      <p:ext uri="{BB962C8B-B14F-4D97-AF65-F5344CB8AC3E}">
        <p14:creationId xmlns:p14="http://schemas.microsoft.com/office/powerpoint/2010/main" val="8618155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163512" y="904108"/>
            <a:ext cx="8828087" cy="5314950"/>
          </a:xfrm>
        </p:spPr>
        <p:txBody>
          <a:bodyPr/>
          <a:lstStyle/>
          <a:p>
            <a:r>
              <a:rPr lang="en-US" dirty="0" smtClean="0"/>
              <a:t>The proposed methods provide a better performance/complexity trade-off of the Sign Data hiding method</a:t>
            </a:r>
          </a:p>
          <a:p>
            <a:pPr marL="0" indent="0">
              <a:buNone/>
            </a:pPr>
            <a:endParaRPr lang="en-US" dirty="0"/>
          </a:p>
        </p:txBody>
      </p:sp>
    </p:spTree>
    <p:extLst>
      <p:ext uri="{BB962C8B-B14F-4D97-AF65-F5344CB8AC3E}">
        <p14:creationId xmlns:p14="http://schemas.microsoft.com/office/powerpoint/2010/main" val="11540229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1871</TotalTime>
  <Words>276</Words>
  <Application>Microsoft Office PowerPoint</Application>
  <PresentationFormat>On-screen Show (4:3)</PresentationFormat>
  <Paragraphs>69</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JCTVC-D257</vt:lpstr>
      <vt:lpstr>Sign data hiding simplification and enhancement  JCTVC-I0326</vt:lpstr>
      <vt:lpstr>Introduction</vt:lpstr>
      <vt:lpstr>Proposed Methods</vt:lpstr>
      <vt:lpstr>Performance</vt:lpstr>
      <vt:lpstr>Conclusion</vt:lpstr>
      <vt:lpstr>PowerPoint Presentation</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Qualcomm User</cp:lastModifiedBy>
  <cp:revision>103</cp:revision>
  <dcterms:created xsi:type="dcterms:W3CDTF">2011-12-07T01:29:30Z</dcterms:created>
  <dcterms:modified xsi:type="dcterms:W3CDTF">2012-04-27T20:05:42Z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855509636</vt:i4>
  </property>
  <property fmtid="{D5CDD505-2E9C-101B-9397-08002B2CF9AE}" pid="3" name="_NewReviewCycle">
    <vt:lpwstr/>
  </property>
  <property fmtid="{D5CDD505-2E9C-101B-9397-08002B2CF9AE}" pid="4" name="_EmailSubject">
    <vt:lpwstr>low qp spreadsheet</vt:lpwstr>
  </property>
  <property fmtid="{D5CDD505-2E9C-101B-9397-08002B2CF9AE}" pid="5" name="_AuthorEmail">
    <vt:lpwstr>vseregin@qualcomm.com</vt:lpwstr>
  </property>
  <property fmtid="{D5CDD505-2E9C-101B-9397-08002B2CF9AE}" pid="6" name="_AuthorEmailDisplayName">
    <vt:lpwstr>Seregin, Vadim</vt:lpwstr>
  </property>
</Properties>
</file>