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0" r:id="rId5"/>
    <p:sldId id="277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66" r:id="rId16"/>
    <p:sldId id="276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3CC33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F7FB9-6997-4696-AC52-972D01D9A9A9}" type="datetimeFigureOut">
              <a:rPr lang="ko-KR" altLang="en-US" smtClean="0"/>
              <a:pPr/>
              <a:t>2012-04-18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3558F-0610-4BA5-B7D8-8A2CE87C24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42900" y="1214422"/>
            <a:ext cx="8458200" cy="2198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</a:rPr>
              <a:t>JCTVC-I0295: Non-CE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3600" b="1" dirty="0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</a:rPr>
              <a:t>On positive/negative sign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3600" b="1" dirty="0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</a:rPr>
              <a:t>for Category 1,4 Edge Offset in SAO</a:t>
            </a:r>
            <a:endParaRPr kumimoji="0" lang="ko-KR" altLang="ko-KR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42900" y="3698875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err="1" smtClean="0">
                <a:latin typeface="Arial" pitchFamily="34" charset="0"/>
                <a:ea typeface="굴림" pitchFamily="50" charset="-127"/>
              </a:rPr>
              <a:t>Hak</a:t>
            </a: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-Sop Song, </a:t>
            </a:r>
            <a:r>
              <a:rPr lang="en-US" altLang="ko-KR" sz="2000" b="1" dirty="0" err="1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</a:rPr>
              <a:t>Chanyul</a:t>
            </a:r>
            <a:r>
              <a:rPr lang="en-US" altLang="ko-KR" sz="2000" b="1" dirty="0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</a:rPr>
              <a:t> Kim</a:t>
            </a: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, </a:t>
            </a:r>
            <a:r>
              <a:rPr lang="en-US" altLang="ko-KR" sz="2000" b="1" dirty="0" err="1" smtClean="0">
                <a:latin typeface="Arial" pitchFamily="34" charset="0"/>
                <a:ea typeface="굴림" pitchFamily="50" charset="-127"/>
              </a:rPr>
              <a:t>Joeng</a:t>
            </a: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-Bum </a:t>
            </a:r>
            <a:r>
              <a:rPr lang="en-US" altLang="ko-KR" sz="2000" b="1" dirty="0" err="1" smtClean="0">
                <a:latin typeface="Arial" pitchFamily="34" charset="0"/>
                <a:ea typeface="굴림" pitchFamily="50" charset="-127"/>
              </a:rPr>
              <a:t>Choi</a:t>
            </a: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, Jae-Hwan </a:t>
            </a:r>
            <a:r>
              <a:rPr lang="en-US" altLang="ko-KR" sz="2000" b="1" dirty="0" err="1" smtClean="0">
                <a:latin typeface="Arial" pitchFamily="34" charset="0"/>
                <a:ea typeface="굴림" pitchFamily="50" charset="-127"/>
              </a:rPr>
              <a:t>Joo</a:t>
            </a: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</a:rPr>
              <a:t>Kyo-Hyuk</a:t>
            </a:r>
            <a:r>
              <a:rPr kumimoji="0" lang="en-US" altLang="ko-KR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</a:rPr>
              <a:t> Lee, Jae-Hyun Kim</a:t>
            </a:r>
            <a:endParaRPr kumimoji="0" lang="en-US" altLang="ko-K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smtClean="0">
                <a:latin typeface="Arial" pitchFamily="34" charset="0"/>
                <a:ea typeface="굴림" pitchFamily="50" charset="-127"/>
              </a:rPr>
              <a:t>Samsung</a:t>
            </a:r>
            <a:r>
              <a:rPr kumimoji="0" lang="en-US" alt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굴림" pitchFamily="50" charset="-127"/>
              </a:rPr>
              <a:t> Electronics Co., KOREA</a:t>
            </a:r>
            <a:endParaRPr kumimoji="0" lang="ko-KR" alt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(4/8)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6320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BasketballDrive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LB_HE10 QP37 Frame 146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basketballDrive_LB_he10_q37_f146_hm6.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034" y="2786058"/>
            <a:ext cx="3886200" cy="2105025"/>
          </a:xfrm>
          <a:prstGeom prst="rect">
            <a:avLst/>
          </a:prstGeom>
        </p:spPr>
      </p:pic>
      <p:pic>
        <p:nvPicPr>
          <p:cNvPr id="10" name="그림 9" descr="basketballDrive_LB_he10_q37_f146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3438" y="2786058"/>
            <a:ext cx="38862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(5/8)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6320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BasketballDrive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LB_HE10 QP37 Frame 423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 descr="basketballDrive_LB_he10_q37_f423_hm6.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496"/>
            <a:ext cx="3562350" cy="1926908"/>
          </a:xfrm>
          <a:prstGeom prst="rect">
            <a:avLst/>
          </a:prstGeom>
        </p:spPr>
      </p:pic>
      <p:pic>
        <p:nvPicPr>
          <p:cNvPr id="12" name="그림 11" descr="basketballDrive_LB_he10_q37_f423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7752" y="2857496"/>
            <a:ext cx="3562350" cy="19269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(6/8)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669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BasketballDrillText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LB_HE10 QP37 Frame 351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basketballDrillText_LB-HE_q37_f351_hm6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4076700" cy="2628900"/>
          </a:xfrm>
          <a:prstGeom prst="rect">
            <a:avLst/>
          </a:prstGeom>
        </p:spPr>
      </p:pic>
      <p:pic>
        <p:nvPicPr>
          <p:cNvPr id="10" name="그림 9" descr="basketballDrillText_LB-HE_q37_f351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4876" y="2285992"/>
            <a:ext cx="4076700" cy="26289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(7/8)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5444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BQTerace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AI_HE10 QP37 Frame 194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 descr="BQTerrace_AI_HE_Q37_f194_hm6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496"/>
            <a:ext cx="3886200" cy="2121218"/>
          </a:xfrm>
          <a:prstGeom prst="rect">
            <a:avLst/>
          </a:prstGeom>
        </p:spPr>
      </p:pic>
      <p:pic>
        <p:nvPicPr>
          <p:cNvPr id="12" name="그림 11" descr="BQTerrace_AI_HE_Q37_f194_pr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3438" y="2857496"/>
            <a:ext cx="3886200" cy="212121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(8/8)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5773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ChinaSpeed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AI_HE10 QP37 Frame 499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chinaSpeed_AI_HE_Q37_f499_hm6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8" y="2643182"/>
            <a:ext cx="3600450" cy="2143125"/>
          </a:xfrm>
          <a:prstGeom prst="rect">
            <a:avLst/>
          </a:prstGeom>
        </p:spPr>
      </p:pic>
      <p:pic>
        <p:nvPicPr>
          <p:cNvPr id="10" name="그림 9" descr="chinaSpeed_AI_HE_Q37_f499_pr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4876" y="2643182"/>
            <a:ext cx="3600450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428736"/>
            <a:ext cx="73922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R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ecommend the proposed method to be adapted</a:t>
            </a:r>
          </a:p>
          <a:p>
            <a:pPr lvl="1">
              <a:buFontTx/>
              <a:buChar char="-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Average coding gain : 0.4% LB-main/LB-HE10 for class E.</a:t>
            </a:r>
          </a:p>
          <a:p>
            <a:pPr lvl="1">
              <a:buFontTx/>
              <a:buChar char="-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Johnny coding gain : 1.1% LB-main, 1.0% LB-HE10.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Subjective quality is similar to HM6.0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Reference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285860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[1]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Bross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W.-J. Han, J.-R. Ohm, G. J. Sullivan, T.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Wiegand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“High efficiency video coding (HEVC) text specification draft 6,” ITU-T SG16 WP3 and ISO/IEC JTC1/SC29/WG11, Document JCTVC-H1003, Feb. 2012.</a:t>
            </a:r>
            <a:endParaRPr lang="ko-KR" altLang="ko-KR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[2]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.-S. Kim, D.-K Kwon, “CE8 subset c: Necessity of Sign Bits for SAO Offsets,’’ ITU-T SG16 WP3 and ISO/IEC JTC1/SC29/WG11, Document JCTVC-H0434, Feb. 2012.</a:t>
            </a:r>
            <a:endParaRPr lang="ko-KR" altLang="ko-KR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[3]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.-H. Chou and Y.-C. Li, “A perceptually tuned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subband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image coder based on the measure of just noticeable distortion profile”, IEEE Trans. on CSVT, vol.5, no. 6, Dec. 1995.</a:t>
            </a:r>
            <a:endParaRPr lang="ko-KR" altLang="ko-KR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[4]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Bossen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, “Common test conditions,” ITU-T SG16 WP3 and ISO/IEC JTC1/SC29/WG11, Document JCTVC-H1100, Feb. 2012.</a:t>
            </a:r>
            <a:endParaRPr lang="ko-KR" altLang="ko-KR" dirty="0" smtClean="0">
              <a:latin typeface="Arial" pitchFamily="34" charset="0"/>
              <a:cs typeface="Arial" pitchFamily="34" charset="0"/>
            </a:endParaRP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WD Text Changes (adds marked in yellow)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000108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7.2.2.8 Sample adaptive offset VLC syntax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533525"/>
            <a:ext cx="78867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WD Text Changes (adds marked in yellow)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7052997" cy="375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WD Text Changes (adds marked in yellow)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71833"/>
            <a:ext cx="7786742" cy="497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714348" y="2357430"/>
            <a:ext cx="7643866" cy="4000528"/>
            <a:chOff x="457200" y="1978025"/>
            <a:chExt cx="8382000" cy="388937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66725" y="2101850"/>
              <a:ext cx="8167688" cy="3094038"/>
              <a:chOff x="288" y="672"/>
              <a:chExt cx="5145" cy="1949"/>
            </a:xfrm>
          </p:grpSpPr>
          <p:sp>
            <p:nvSpPr>
              <p:cNvPr id="16" name="Line 5"/>
              <p:cNvSpPr>
                <a:spLocks noChangeShapeType="1"/>
              </p:cNvSpPr>
              <p:nvPr/>
            </p:nvSpPr>
            <p:spPr bwMode="auto">
              <a:xfrm>
                <a:off x="528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720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18" name="Text Box 7"/>
              <p:cNvSpPr txBox="1">
                <a:spLocks noChangeArrowheads="1"/>
              </p:cNvSpPr>
              <p:nvPr/>
            </p:nvSpPr>
            <p:spPr bwMode="auto">
              <a:xfrm>
                <a:off x="576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912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20" name="Text Box 9"/>
              <p:cNvSpPr txBox="1">
                <a:spLocks noChangeArrowheads="1"/>
              </p:cNvSpPr>
              <p:nvPr/>
            </p:nvSpPr>
            <p:spPr bwMode="auto">
              <a:xfrm>
                <a:off x="1152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528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2" name="Text Box 11"/>
              <p:cNvSpPr txBox="1">
                <a:spLocks noChangeArrowheads="1"/>
              </p:cNvSpPr>
              <p:nvPr/>
            </p:nvSpPr>
            <p:spPr bwMode="auto">
              <a:xfrm rot="10800000">
                <a:off x="288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720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H="1">
                <a:off x="1008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720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1008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1296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Text Box 17"/>
              <p:cNvSpPr txBox="1">
                <a:spLocks noChangeArrowheads="1"/>
              </p:cNvSpPr>
              <p:nvPr/>
            </p:nvSpPr>
            <p:spPr bwMode="auto">
              <a:xfrm>
                <a:off x="720" y="720"/>
                <a:ext cx="6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1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29" name="Line 18"/>
              <p:cNvSpPr>
                <a:spLocks noChangeShapeType="1"/>
              </p:cNvSpPr>
              <p:nvPr/>
            </p:nvSpPr>
            <p:spPr bwMode="auto">
              <a:xfrm>
                <a:off x="1872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" name="Text Box 19"/>
              <p:cNvSpPr txBox="1">
                <a:spLocks noChangeArrowheads="1"/>
              </p:cNvSpPr>
              <p:nvPr/>
            </p:nvSpPr>
            <p:spPr bwMode="auto">
              <a:xfrm>
                <a:off x="2064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31" name="Text Box 20"/>
              <p:cNvSpPr txBox="1">
                <a:spLocks noChangeArrowheads="1"/>
              </p:cNvSpPr>
              <p:nvPr/>
            </p:nvSpPr>
            <p:spPr bwMode="auto">
              <a:xfrm>
                <a:off x="1920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32" name="Text Box 21"/>
              <p:cNvSpPr txBox="1">
                <a:spLocks noChangeArrowheads="1"/>
              </p:cNvSpPr>
              <p:nvPr/>
            </p:nvSpPr>
            <p:spPr bwMode="auto">
              <a:xfrm>
                <a:off x="2256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33" name="Text Box 22"/>
              <p:cNvSpPr txBox="1">
                <a:spLocks noChangeArrowheads="1"/>
              </p:cNvSpPr>
              <p:nvPr/>
            </p:nvSpPr>
            <p:spPr bwMode="auto">
              <a:xfrm>
                <a:off x="2496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34" name="Line 23"/>
              <p:cNvSpPr>
                <a:spLocks noChangeShapeType="1"/>
              </p:cNvSpPr>
              <p:nvPr/>
            </p:nvSpPr>
            <p:spPr bwMode="auto">
              <a:xfrm flipV="1">
                <a:off x="1872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 rot="10800000">
                <a:off x="1632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064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" name="Line 26"/>
              <p:cNvSpPr>
                <a:spLocks noChangeShapeType="1"/>
              </p:cNvSpPr>
              <p:nvPr/>
            </p:nvSpPr>
            <p:spPr bwMode="auto">
              <a:xfrm flipH="1">
                <a:off x="2352" y="129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" name="Line 27"/>
              <p:cNvSpPr>
                <a:spLocks noChangeShapeType="1"/>
              </p:cNvSpPr>
              <p:nvPr/>
            </p:nvSpPr>
            <p:spPr bwMode="auto">
              <a:xfrm>
                <a:off x="2064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" name="Line 28"/>
              <p:cNvSpPr>
                <a:spLocks noChangeShapeType="1"/>
              </p:cNvSpPr>
              <p:nvPr/>
            </p:nvSpPr>
            <p:spPr bwMode="auto">
              <a:xfrm>
                <a:off x="2352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" name="Line 29"/>
              <p:cNvSpPr>
                <a:spLocks noChangeShapeType="1"/>
              </p:cNvSpPr>
              <p:nvPr/>
            </p:nvSpPr>
            <p:spPr bwMode="auto">
              <a:xfrm>
                <a:off x="2640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" name="Text Box 30"/>
              <p:cNvSpPr txBox="1">
                <a:spLocks noChangeArrowheads="1"/>
              </p:cNvSpPr>
              <p:nvPr/>
            </p:nvSpPr>
            <p:spPr bwMode="auto">
              <a:xfrm>
                <a:off x="2064" y="720"/>
                <a:ext cx="6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2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42" name="Line 31"/>
              <p:cNvSpPr>
                <a:spLocks noChangeShapeType="1"/>
              </p:cNvSpPr>
              <p:nvPr/>
            </p:nvSpPr>
            <p:spPr bwMode="auto">
              <a:xfrm>
                <a:off x="1872" y="2304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" name="Text Box 32"/>
              <p:cNvSpPr txBox="1">
                <a:spLocks noChangeArrowheads="1"/>
              </p:cNvSpPr>
              <p:nvPr/>
            </p:nvSpPr>
            <p:spPr bwMode="auto">
              <a:xfrm>
                <a:off x="2064" y="2448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44" name="Text Box 33"/>
              <p:cNvSpPr txBox="1">
                <a:spLocks noChangeArrowheads="1"/>
              </p:cNvSpPr>
              <p:nvPr/>
            </p:nvSpPr>
            <p:spPr bwMode="auto">
              <a:xfrm>
                <a:off x="1920" y="2304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45" name="Text Box 34"/>
              <p:cNvSpPr txBox="1">
                <a:spLocks noChangeArrowheads="1"/>
              </p:cNvSpPr>
              <p:nvPr/>
            </p:nvSpPr>
            <p:spPr bwMode="auto">
              <a:xfrm>
                <a:off x="2256" y="2304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46" name="Text Box 35"/>
              <p:cNvSpPr txBox="1">
                <a:spLocks noChangeArrowheads="1"/>
              </p:cNvSpPr>
              <p:nvPr/>
            </p:nvSpPr>
            <p:spPr bwMode="auto">
              <a:xfrm>
                <a:off x="2496" y="2304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dirty="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47" name="Line 36"/>
              <p:cNvSpPr>
                <a:spLocks noChangeShapeType="1"/>
              </p:cNvSpPr>
              <p:nvPr/>
            </p:nvSpPr>
            <p:spPr bwMode="auto">
              <a:xfrm flipV="1">
                <a:off x="1872" y="177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1632" y="1776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49" name="Line 38"/>
              <p:cNvSpPr>
                <a:spLocks noChangeShapeType="1"/>
              </p:cNvSpPr>
              <p:nvPr/>
            </p:nvSpPr>
            <p:spPr bwMode="auto">
              <a:xfrm>
                <a:off x="2064" y="2160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0" name="Line 39"/>
              <p:cNvSpPr>
                <a:spLocks noChangeShapeType="1"/>
              </p:cNvSpPr>
              <p:nvPr/>
            </p:nvSpPr>
            <p:spPr bwMode="auto">
              <a:xfrm flipH="1">
                <a:off x="2352" y="1872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1" name="Line 40"/>
              <p:cNvSpPr>
                <a:spLocks noChangeShapeType="1"/>
              </p:cNvSpPr>
              <p:nvPr/>
            </p:nvSpPr>
            <p:spPr bwMode="auto">
              <a:xfrm>
                <a:off x="2064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2" name="Line 41"/>
              <p:cNvSpPr>
                <a:spLocks noChangeShapeType="1"/>
              </p:cNvSpPr>
              <p:nvPr/>
            </p:nvSpPr>
            <p:spPr bwMode="auto">
              <a:xfrm>
                <a:off x="2352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" name="Line 42"/>
              <p:cNvSpPr>
                <a:spLocks noChangeShapeType="1"/>
              </p:cNvSpPr>
              <p:nvPr/>
            </p:nvSpPr>
            <p:spPr bwMode="auto">
              <a:xfrm>
                <a:off x="2640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" name="Line 43"/>
              <p:cNvSpPr>
                <a:spLocks noChangeShapeType="1"/>
              </p:cNvSpPr>
              <p:nvPr/>
            </p:nvSpPr>
            <p:spPr bwMode="auto">
              <a:xfrm>
                <a:off x="3216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5" name="Text Box 44"/>
              <p:cNvSpPr txBox="1">
                <a:spLocks noChangeArrowheads="1"/>
              </p:cNvSpPr>
              <p:nvPr/>
            </p:nvSpPr>
            <p:spPr bwMode="auto">
              <a:xfrm>
                <a:off x="3408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56" name="Text Box 45"/>
              <p:cNvSpPr txBox="1">
                <a:spLocks noChangeArrowheads="1"/>
              </p:cNvSpPr>
              <p:nvPr/>
            </p:nvSpPr>
            <p:spPr bwMode="auto">
              <a:xfrm>
                <a:off x="3264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3600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3840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59" name="Line 48"/>
              <p:cNvSpPr>
                <a:spLocks noChangeShapeType="1"/>
              </p:cNvSpPr>
              <p:nvPr/>
            </p:nvSpPr>
            <p:spPr bwMode="auto">
              <a:xfrm flipV="1">
                <a:off x="3216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0" name="Text Box 49"/>
              <p:cNvSpPr txBox="1">
                <a:spLocks noChangeArrowheads="1"/>
              </p:cNvSpPr>
              <p:nvPr/>
            </p:nvSpPr>
            <p:spPr bwMode="auto">
              <a:xfrm rot="10800000">
                <a:off x="2976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61" name="Line 50"/>
              <p:cNvSpPr>
                <a:spLocks noChangeShapeType="1"/>
              </p:cNvSpPr>
              <p:nvPr/>
            </p:nvSpPr>
            <p:spPr bwMode="auto">
              <a:xfrm>
                <a:off x="3696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" name="Line 51"/>
              <p:cNvSpPr>
                <a:spLocks noChangeShapeType="1"/>
              </p:cNvSpPr>
              <p:nvPr/>
            </p:nvSpPr>
            <p:spPr bwMode="auto">
              <a:xfrm flipH="1">
                <a:off x="3408" y="1008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3" name="Line 52"/>
              <p:cNvSpPr>
                <a:spLocks noChangeShapeType="1"/>
              </p:cNvSpPr>
              <p:nvPr/>
            </p:nvSpPr>
            <p:spPr bwMode="auto">
              <a:xfrm>
                <a:off x="3408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4" name="Line 53"/>
              <p:cNvSpPr>
                <a:spLocks noChangeShapeType="1"/>
              </p:cNvSpPr>
              <p:nvPr/>
            </p:nvSpPr>
            <p:spPr bwMode="auto">
              <a:xfrm>
                <a:off x="3696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5" name="Line 54"/>
              <p:cNvSpPr>
                <a:spLocks noChangeShapeType="1"/>
              </p:cNvSpPr>
              <p:nvPr/>
            </p:nvSpPr>
            <p:spPr bwMode="auto">
              <a:xfrm>
                <a:off x="3984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6" name="Text Box 55"/>
              <p:cNvSpPr txBox="1">
                <a:spLocks noChangeArrowheads="1"/>
              </p:cNvSpPr>
              <p:nvPr/>
            </p:nvSpPr>
            <p:spPr bwMode="auto">
              <a:xfrm>
                <a:off x="3408" y="720"/>
                <a:ext cx="6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3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67" name="Line 56"/>
              <p:cNvSpPr>
                <a:spLocks noChangeShapeType="1"/>
              </p:cNvSpPr>
              <p:nvPr/>
            </p:nvSpPr>
            <p:spPr bwMode="auto">
              <a:xfrm>
                <a:off x="3216" y="2304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8" name="Text Box 57"/>
              <p:cNvSpPr txBox="1">
                <a:spLocks noChangeArrowheads="1"/>
              </p:cNvSpPr>
              <p:nvPr/>
            </p:nvSpPr>
            <p:spPr bwMode="auto">
              <a:xfrm>
                <a:off x="3408" y="2448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69" name="Text Box 58"/>
              <p:cNvSpPr txBox="1">
                <a:spLocks noChangeArrowheads="1"/>
              </p:cNvSpPr>
              <p:nvPr/>
            </p:nvSpPr>
            <p:spPr bwMode="auto">
              <a:xfrm>
                <a:off x="3264" y="2304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70" name="Text Box 59"/>
              <p:cNvSpPr txBox="1">
                <a:spLocks noChangeArrowheads="1"/>
              </p:cNvSpPr>
              <p:nvPr/>
            </p:nvSpPr>
            <p:spPr bwMode="auto">
              <a:xfrm>
                <a:off x="3600" y="2304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71" name="Text Box 60"/>
              <p:cNvSpPr txBox="1">
                <a:spLocks noChangeArrowheads="1"/>
              </p:cNvSpPr>
              <p:nvPr/>
            </p:nvSpPr>
            <p:spPr bwMode="auto">
              <a:xfrm>
                <a:off x="3840" y="2304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72" name="Line 61"/>
              <p:cNvSpPr>
                <a:spLocks noChangeShapeType="1"/>
              </p:cNvSpPr>
              <p:nvPr/>
            </p:nvSpPr>
            <p:spPr bwMode="auto">
              <a:xfrm flipV="1">
                <a:off x="3216" y="177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" name="Text Box 62"/>
              <p:cNvSpPr txBox="1">
                <a:spLocks noChangeArrowheads="1"/>
              </p:cNvSpPr>
              <p:nvPr/>
            </p:nvSpPr>
            <p:spPr bwMode="auto">
              <a:xfrm rot="10800000">
                <a:off x="2976" y="1776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74" name="Line 63"/>
              <p:cNvSpPr>
                <a:spLocks noChangeShapeType="1"/>
              </p:cNvSpPr>
              <p:nvPr/>
            </p:nvSpPr>
            <p:spPr bwMode="auto">
              <a:xfrm>
                <a:off x="3696" y="1872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" name="Line 64"/>
              <p:cNvSpPr>
                <a:spLocks noChangeShapeType="1"/>
              </p:cNvSpPr>
              <p:nvPr/>
            </p:nvSpPr>
            <p:spPr bwMode="auto">
              <a:xfrm flipH="1">
                <a:off x="3408" y="1872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" name="Line 65"/>
              <p:cNvSpPr>
                <a:spLocks noChangeShapeType="1"/>
              </p:cNvSpPr>
              <p:nvPr/>
            </p:nvSpPr>
            <p:spPr bwMode="auto">
              <a:xfrm>
                <a:off x="3408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" name="Line 66"/>
              <p:cNvSpPr>
                <a:spLocks noChangeShapeType="1"/>
              </p:cNvSpPr>
              <p:nvPr/>
            </p:nvSpPr>
            <p:spPr bwMode="auto">
              <a:xfrm>
                <a:off x="3696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" name="Line 67"/>
              <p:cNvSpPr>
                <a:spLocks noChangeShapeType="1"/>
              </p:cNvSpPr>
              <p:nvPr/>
            </p:nvSpPr>
            <p:spPr bwMode="auto">
              <a:xfrm>
                <a:off x="3984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9" name="Line 68"/>
              <p:cNvSpPr>
                <a:spLocks noChangeShapeType="1"/>
              </p:cNvSpPr>
              <p:nvPr/>
            </p:nvSpPr>
            <p:spPr bwMode="auto">
              <a:xfrm>
                <a:off x="4473" y="1392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0" name="Text Box 69"/>
              <p:cNvSpPr txBox="1">
                <a:spLocks noChangeArrowheads="1"/>
              </p:cNvSpPr>
              <p:nvPr/>
            </p:nvSpPr>
            <p:spPr bwMode="auto">
              <a:xfrm>
                <a:off x="4665" y="1536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81" name="Text Box 70"/>
              <p:cNvSpPr txBox="1">
                <a:spLocks noChangeArrowheads="1"/>
              </p:cNvSpPr>
              <p:nvPr/>
            </p:nvSpPr>
            <p:spPr bwMode="auto">
              <a:xfrm>
                <a:off x="4521" y="1392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82" name="Text Box 71"/>
              <p:cNvSpPr txBox="1">
                <a:spLocks noChangeArrowheads="1"/>
              </p:cNvSpPr>
              <p:nvPr/>
            </p:nvSpPr>
            <p:spPr bwMode="auto">
              <a:xfrm>
                <a:off x="4857" y="1392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83" name="Text Box 72"/>
              <p:cNvSpPr txBox="1">
                <a:spLocks noChangeArrowheads="1"/>
              </p:cNvSpPr>
              <p:nvPr/>
            </p:nvSpPr>
            <p:spPr bwMode="auto">
              <a:xfrm>
                <a:off x="5097" y="1392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84" name="Line 73"/>
              <p:cNvSpPr>
                <a:spLocks noChangeShapeType="1"/>
              </p:cNvSpPr>
              <p:nvPr/>
            </p:nvSpPr>
            <p:spPr bwMode="auto">
              <a:xfrm flipV="1">
                <a:off x="4473" y="864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5" name="Text Box 74"/>
              <p:cNvSpPr txBox="1">
                <a:spLocks noChangeArrowheads="1"/>
              </p:cNvSpPr>
              <p:nvPr/>
            </p:nvSpPr>
            <p:spPr bwMode="auto">
              <a:xfrm rot="10800000">
                <a:off x="4233" y="864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86" name="Line 75"/>
              <p:cNvSpPr>
                <a:spLocks noChangeShapeType="1"/>
              </p:cNvSpPr>
              <p:nvPr/>
            </p:nvSpPr>
            <p:spPr bwMode="auto">
              <a:xfrm>
                <a:off x="4941" y="960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7" name="Line 76"/>
              <p:cNvSpPr>
                <a:spLocks noChangeShapeType="1"/>
              </p:cNvSpPr>
              <p:nvPr/>
            </p:nvSpPr>
            <p:spPr bwMode="auto">
              <a:xfrm flipH="1">
                <a:off x="4662" y="960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8" name="Line 77"/>
              <p:cNvSpPr>
                <a:spLocks noChangeShapeType="1"/>
              </p:cNvSpPr>
              <p:nvPr/>
            </p:nvSpPr>
            <p:spPr bwMode="auto">
              <a:xfrm flipH="1">
                <a:off x="4662" y="1248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9" name="Line 78"/>
              <p:cNvSpPr>
                <a:spLocks noChangeShapeType="1"/>
              </p:cNvSpPr>
              <p:nvPr/>
            </p:nvSpPr>
            <p:spPr bwMode="auto">
              <a:xfrm>
                <a:off x="4944" y="960"/>
                <a:ext cx="9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0" name="Line 79"/>
              <p:cNvSpPr>
                <a:spLocks noChangeShapeType="1"/>
              </p:cNvSpPr>
              <p:nvPr/>
            </p:nvSpPr>
            <p:spPr bwMode="auto">
              <a:xfrm>
                <a:off x="5229" y="1248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1" name="Text Box 80"/>
              <p:cNvSpPr txBox="1">
                <a:spLocks noChangeArrowheads="1"/>
              </p:cNvSpPr>
              <p:nvPr/>
            </p:nvSpPr>
            <p:spPr bwMode="auto">
              <a:xfrm>
                <a:off x="4665" y="672"/>
                <a:ext cx="6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4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</p:grpSp>
        <p:sp>
          <p:nvSpPr>
            <p:cNvPr id="6" name="AutoShape 81"/>
            <p:cNvSpPr>
              <a:spLocks noChangeArrowheads="1"/>
            </p:cNvSpPr>
            <p:nvPr/>
          </p:nvSpPr>
          <p:spPr bwMode="auto">
            <a:xfrm>
              <a:off x="457200" y="2006600"/>
              <a:ext cx="4152900" cy="34575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CC00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AutoShape 82"/>
            <p:cNvSpPr>
              <a:spLocks noChangeArrowheads="1"/>
            </p:cNvSpPr>
            <p:nvPr/>
          </p:nvSpPr>
          <p:spPr bwMode="auto">
            <a:xfrm>
              <a:off x="4686300" y="1978025"/>
              <a:ext cx="4152900" cy="3457575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3366FF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Text Box 83"/>
            <p:cNvSpPr txBox="1">
              <a:spLocks noChangeArrowheads="1"/>
            </p:cNvSpPr>
            <p:nvPr/>
          </p:nvSpPr>
          <p:spPr bwMode="auto">
            <a:xfrm>
              <a:off x="1498600" y="5500688"/>
              <a:ext cx="2343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1" i="1" dirty="0">
                  <a:solidFill>
                    <a:srgbClr val="CC0000"/>
                  </a:solidFill>
                  <a:ea typeface="굴림" pitchFamily="50" charset="-127"/>
                </a:rPr>
                <a:t>Positive edge offset</a:t>
              </a:r>
            </a:p>
          </p:txBody>
        </p:sp>
        <p:sp>
          <p:nvSpPr>
            <p:cNvPr id="9" name="Text Box 84"/>
            <p:cNvSpPr txBox="1">
              <a:spLocks noChangeArrowheads="1"/>
            </p:cNvSpPr>
            <p:nvPr/>
          </p:nvSpPr>
          <p:spPr bwMode="auto">
            <a:xfrm>
              <a:off x="5718175" y="5491163"/>
              <a:ext cx="24193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b="1" i="1">
                  <a:solidFill>
                    <a:srgbClr val="0066FF"/>
                  </a:solidFill>
                  <a:ea typeface="굴림" pitchFamily="50" charset="-127"/>
                </a:rPr>
                <a:t>Negative edge offset</a:t>
              </a:r>
            </a:p>
          </p:txBody>
        </p:sp>
        <p:sp>
          <p:nvSpPr>
            <p:cNvPr id="10" name="Line 85"/>
            <p:cNvSpPr>
              <a:spLocks noChangeShapeType="1"/>
            </p:cNvSpPr>
            <p:nvPr/>
          </p:nvSpPr>
          <p:spPr bwMode="auto">
            <a:xfrm flipV="1">
              <a:off x="1609725" y="2692400"/>
              <a:ext cx="0" cy="36195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" name="Line 86"/>
            <p:cNvSpPr>
              <a:spLocks noChangeShapeType="1"/>
            </p:cNvSpPr>
            <p:nvPr/>
          </p:nvSpPr>
          <p:spPr bwMode="auto">
            <a:xfrm flipV="1">
              <a:off x="3743325" y="2701925"/>
              <a:ext cx="9525" cy="371475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" name="Line 87"/>
            <p:cNvSpPr>
              <a:spLocks noChangeShapeType="1"/>
            </p:cNvSpPr>
            <p:nvPr/>
          </p:nvSpPr>
          <p:spPr bwMode="auto">
            <a:xfrm flipV="1">
              <a:off x="3743325" y="4102100"/>
              <a:ext cx="9525" cy="36195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" name="Line 88"/>
            <p:cNvSpPr>
              <a:spLocks noChangeShapeType="1"/>
            </p:cNvSpPr>
            <p:nvPr/>
          </p:nvSpPr>
          <p:spPr bwMode="auto">
            <a:xfrm flipH="1">
              <a:off x="5867400" y="2654300"/>
              <a:ext cx="9525" cy="34290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" name="Line 89"/>
            <p:cNvSpPr>
              <a:spLocks noChangeShapeType="1"/>
            </p:cNvSpPr>
            <p:nvPr/>
          </p:nvSpPr>
          <p:spPr bwMode="auto">
            <a:xfrm flipH="1">
              <a:off x="5886450" y="4025900"/>
              <a:ext cx="0" cy="333375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Line 90"/>
            <p:cNvSpPr>
              <a:spLocks noChangeShapeType="1"/>
            </p:cNvSpPr>
            <p:nvPr/>
          </p:nvSpPr>
          <p:spPr bwMode="auto">
            <a:xfrm flipH="1">
              <a:off x="7858125" y="2587625"/>
              <a:ext cx="9525" cy="36195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Edge 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ffset categorization in HM6.0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71472" y="785794"/>
            <a:ext cx="4894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dirty="0" smtClean="0"/>
              <a:t>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ositive sign offset for category 1 and 2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N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egative sign offset for category 3 and 4</a:t>
            </a:r>
            <a:endParaRPr lang="ko-KR" altLang="en-US" sz="2000" dirty="0"/>
          </a:p>
        </p:txBody>
      </p:sp>
      <p:cxnSp>
        <p:nvCxnSpPr>
          <p:cNvPr id="95" name="직선 화살표 연결선 94"/>
          <p:cNvCxnSpPr/>
          <p:nvPr/>
        </p:nvCxnSpPr>
        <p:spPr>
          <a:xfrm>
            <a:off x="857224" y="1714488"/>
            <a:ext cx="35719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285852" y="150017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Loss of sharpness  and coding gain for special contents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Proposed method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1/3)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0" name="그룹 99"/>
          <p:cNvGrpSpPr/>
          <p:nvPr/>
        </p:nvGrpSpPr>
        <p:grpSpPr>
          <a:xfrm>
            <a:off x="571472" y="2005604"/>
            <a:ext cx="7858180" cy="3286148"/>
            <a:chOff x="1020101" y="2051416"/>
            <a:chExt cx="6695171" cy="2592030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098985" y="2143116"/>
              <a:ext cx="6403803" cy="2291324"/>
              <a:chOff x="288" y="672"/>
              <a:chExt cx="5160" cy="1949"/>
            </a:xfrm>
          </p:grpSpPr>
          <p:sp>
            <p:nvSpPr>
              <p:cNvPr id="16" name="Line 5"/>
              <p:cNvSpPr>
                <a:spLocks noChangeShapeType="1"/>
              </p:cNvSpPr>
              <p:nvPr/>
            </p:nvSpPr>
            <p:spPr bwMode="auto">
              <a:xfrm>
                <a:off x="528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720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18" name="Text Box 7"/>
              <p:cNvSpPr txBox="1">
                <a:spLocks noChangeArrowheads="1"/>
              </p:cNvSpPr>
              <p:nvPr/>
            </p:nvSpPr>
            <p:spPr bwMode="auto">
              <a:xfrm>
                <a:off x="576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912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20" name="Text Box 9"/>
              <p:cNvSpPr txBox="1">
                <a:spLocks noChangeArrowheads="1"/>
              </p:cNvSpPr>
              <p:nvPr/>
            </p:nvSpPr>
            <p:spPr bwMode="auto">
              <a:xfrm>
                <a:off x="1152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 flipV="1">
                <a:off x="528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2" name="Text Box 11"/>
              <p:cNvSpPr txBox="1">
                <a:spLocks noChangeArrowheads="1"/>
              </p:cNvSpPr>
              <p:nvPr/>
            </p:nvSpPr>
            <p:spPr bwMode="auto">
              <a:xfrm rot="10800000">
                <a:off x="288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720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H="1">
                <a:off x="1008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720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1008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1296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Text Box 17"/>
              <p:cNvSpPr txBox="1">
                <a:spLocks noChangeArrowheads="1"/>
              </p:cNvSpPr>
              <p:nvPr/>
            </p:nvSpPr>
            <p:spPr bwMode="auto">
              <a:xfrm>
                <a:off x="668" y="720"/>
                <a:ext cx="783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1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29" name="Line 18"/>
              <p:cNvSpPr>
                <a:spLocks noChangeShapeType="1"/>
              </p:cNvSpPr>
              <p:nvPr/>
            </p:nvSpPr>
            <p:spPr bwMode="auto">
              <a:xfrm>
                <a:off x="1872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" name="Text Box 19"/>
              <p:cNvSpPr txBox="1">
                <a:spLocks noChangeArrowheads="1"/>
              </p:cNvSpPr>
              <p:nvPr/>
            </p:nvSpPr>
            <p:spPr bwMode="auto">
              <a:xfrm>
                <a:off x="2064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31" name="Text Box 20"/>
              <p:cNvSpPr txBox="1">
                <a:spLocks noChangeArrowheads="1"/>
              </p:cNvSpPr>
              <p:nvPr/>
            </p:nvSpPr>
            <p:spPr bwMode="auto">
              <a:xfrm>
                <a:off x="1920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32" name="Text Box 21"/>
              <p:cNvSpPr txBox="1">
                <a:spLocks noChangeArrowheads="1"/>
              </p:cNvSpPr>
              <p:nvPr/>
            </p:nvSpPr>
            <p:spPr bwMode="auto">
              <a:xfrm>
                <a:off x="2256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33" name="Text Box 22"/>
              <p:cNvSpPr txBox="1">
                <a:spLocks noChangeArrowheads="1"/>
              </p:cNvSpPr>
              <p:nvPr/>
            </p:nvSpPr>
            <p:spPr bwMode="auto">
              <a:xfrm>
                <a:off x="2496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34" name="Line 23"/>
              <p:cNvSpPr>
                <a:spLocks noChangeShapeType="1"/>
              </p:cNvSpPr>
              <p:nvPr/>
            </p:nvSpPr>
            <p:spPr bwMode="auto">
              <a:xfrm flipV="1">
                <a:off x="1872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 rot="10800000">
                <a:off x="1632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064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" name="Line 26"/>
              <p:cNvSpPr>
                <a:spLocks noChangeShapeType="1"/>
              </p:cNvSpPr>
              <p:nvPr/>
            </p:nvSpPr>
            <p:spPr bwMode="auto">
              <a:xfrm flipH="1">
                <a:off x="2352" y="129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" name="Line 27"/>
              <p:cNvSpPr>
                <a:spLocks noChangeShapeType="1"/>
              </p:cNvSpPr>
              <p:nvPr/>
            </p:nvSpPr>
            <p:spPr bwMode="auto">
              <a:xfrm>
                <a:off x="2064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" name="Line 28"/>
              <p:cNvSpPr>
                <a:spLocks noChangeShapeType="1"/>
              </p:cNvSpPr>
              <p:nvPr/>
            </p:nvSpPr>
            <p:spPr bwMode="auto">
              <a:xfrm>
                <a:off x="2352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" name="Line 29"/>
              <p:cNvSpPr>
                <a:spLocks noChangeShapeType="1"/>
              </p:cNvSpPr>
              <p:nvPr/>
            </p:nvSpPr>
            <p:spPr bwMode="auto">
              <a:xfrm>
                <a:off x="2640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1" name="Text Box 30"/>
              <p:cNvSpPr txBox="1">
                <a:spLocks noChangeArrowheads="1"/>
              </p:cNvSpPr>
              <p:nvPr/>
            </p:nvSpPr>
            <p:spPr bwMode="auto">
              <a:xfrm>
                <a:off x="2064" y="720"/>
                <a:ext cx="783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2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42" name="Line 31"/>
              <p:cNvSpPr>
                <a:spLocks noChangeShapeType="1"/>
              </p:cNvSpPr>
              <p:nvPr/>
            </p:nvSpPr>
            <p:spPr bwMode="auto">
              <a:xfrm>
                <a:off x="1872" y="2304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" name="Text Box 32"/>
              <p:cNvSpPr txBox="1">
                <a:spLocks noChangeArrowheads="1"/>
              </p:cNvSpPr>
              <p:nvPr/>
            </p:nvSpPr>
            <p:spPr bwMode="auto">
              <a:xfrm>
                <a:off x="2064" y="2448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44" name="Text Box 33"/>
              <p:cNvSpPr txBox="1">
                <a:spLocks noChangeArrowheads="1"/>
              </p:cNvSpPr>
              <p:nvPr/>
            </p:nvSpPr>
            <p:spPr bwMode="auto">
              <a:xfrm>
                <a:off x="1920" y="2304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45" name="Text Box 34"/>
              <p:cNvSpPr txBox="1">
                <a:spLocks noChangeArrowheads="1"/>
              </p:cNvSpPr>
              <p:nvPr/>
            </p:nvSpPr>
            <p:spPr bwMode="auto">
              <a:xfrm>
                <a:off x="2256" y="2304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46" name="Text Box 35"/>
              <p:cNvSpPr txBox="1">
                <a:spLocks noChangeArrowheads="1"/>
              </p:cNvSpPr>
              <p:nvPr/>
            </p:nvSpPr>
            <p:spPr bwMode="auto">
              <a:xfrm>
                <a:off x="2496" y="2304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dirty="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47" name="Line 36"/>
              <p:cNvSpPr>
                <a:spLocks noChangeShapeType="1"/>
              </p:cNvSpPr>
              <p:nvPr/>
            </p:nvSpPr>
            <p:spPr bwMode="auto">
              <a:xfrm flipV="1">
                <a:off x="1872" y="177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8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1632" y="1776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49" name="Line 38"/>
              <p:cNvSpPr>
                <a:spLocks noChangeShapeType="1"/>
              </p:cNvSpPr>
              <p:nvPr/>
            </p:nvSpPr>
            <p:spPr bwMode="auto">
              <a:xfrm>
                <a:off x="2064" y="2160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0" name="Line 39"/>
              <p:cNvSpPr>
                <a:spLocks noChangeShapeType="1"/>
              </p:cNvSpPr>
              <p:nvPr/>
            </p:nvSpPr>
            <p:spPr bwMode="auto">
              <a:xfrm flipH="1">
                <a:off x="2352" y="1872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1" name="Line 40"/>
              <p:cNvSpPr>
                <a:spLocks noChangeShapeType="1"/>
              </p:cNvSpPr>
              <p:nvPr/>
            </p:nvSpPr>
            <p:spPr bwMode="auto">
              <a:xfrm>
                <a:off x="2064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2" name="Line 41"/>
              <p:cNvSpPr>
                <a:spLocks noChangeShapeType="1"/>
              </p:cNvSpPr>
              <p:nvPr/>
            </p:nvSpPr>
            <p:spPr bwMode="auto">
              <a:xfrm>
                <a:off x="2352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" name="Line 42"/>
              <p:cNvSpPr>
                <a:spLocks noChangeShapeType="1"/>
              </p:cNvSpPr>
              <p:nvPr/>
            </p:nvSpPr>
            <p:spPr bwMode="auto">
              <a:xfrm>
                <a:off x="2640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" name="Line 43"/>
              <p:cNvSpPr>
                <a:spLocks noChangeShapeType="1"/>
              </p:cNvSpPr>
              <p:nvPr/>
            </p:nvSpPr>
            <p:spPr bwMode="auto">
              <a:xfrm>
                <a:off x="3216" y="1440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5" name="Text Box 44"/>
              <p:cNvSpPr txBox="1">
                <a:spLocks noChangeArrowheads="1"/>
              </p:cNvSpPr>
              <p:nvPr/>
            </p:nvSpPr>
            <p:spPr bwMode="auto">
              <a:xfrm>
                <a:off x="3408" y="1584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56" name="Text Box 45"/>
              <p:cNvSpPr txBox="1">
                <a:spLocks noChangeArrowheads="1"/>
              </p:cNvSpPr>
              <p:nvPr/>
            </p:nvSpPr>
            <p:spPr bwMode="auto">
              <a:xfrm>
                <a:off x="3264" y="1440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3600" y="1440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3840" y="1440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59" name="Line 48"/>
              <p:cNvSpPr>
                <a:spLocks noChangeShapeType="1"/>
              </p:cNvSpPr>
              <p:nvPr/>
            </p:nvSpPr>
            <p:spPr bwMode="auto">
              <a:xfrm flipV="1">
                <a:off x="3216" y="912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0" name="Text Box 49"/>
              <p:cNvSpPr txBox="1">
                <a:spLocks noChangeArrowheads="1"/>
              </p:cNvSpPr>
              <p:nvPr/>
            </p:nvSpPr>
            <p:spPr bwMode="auto">
              <a:xfrm rot="10800000">
                <a:off x="2976" y="912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61" name="Line 50"/>
              <p:cNvSpPr>
                <a:spLocks noChangeShapeType="1"/>
              </p:cNvSpPr>
              <p:nvPr/>
            </p:nvSpPr>
            <p:spPr bwMode="auto">
              <a:xfrm>
                <a:off x="3696" y="1008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2" name="Line 51"/>
              <p:cNvSpPr>
                <a:spLocks noChangeShapeType="1"/>
              </p:cNvSpPr>
              <p:nvPr/>
            </p:nvSpPr>
            <p:spPr bwMode="auto">
              <a:xfrm flipH="1">
                <a:off x="3408" y="1008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3" name="Line 52"/>
              <p:cNvSpPr>
                <a:spLocks noChangeShapeType="1"/>
              </p:cNvSpPr>
              <p:nvPr/>
            </p:nvSpPr>
            <p:spPr bwMode="auto">
              <a:xfrm>
                <a:off x="3408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4" name="Line 53"/>
              <p:cNvSpPr>
                <a:spLocks noChangeShapeType="1"/>
              </p:cNvSpPr>
              <p:nvPr/>
            </p:nvSpPr>
            <p:spPr bwMode="auto">
              <a:xfrm>
                <a:off x="3696" y="1008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5" name="Line 54"/>
              <p:cNvSpPr>
                <a:spLocks noChangeShapeType="1"/>
              </p:cNvSpPr>
              <p:nvPr/>
            </p:nvSpPr>
            <p:spPr bwMode="auto">
              <a:xfrm>
                <a:off x="3984" y="1296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6" name="Text Box 55"/>
              <p:cNvSpPr txBox="1">
                <a:spLocks noChangeArrowheads="1"/>
              </p:cNvSpPr>
              <p:nvPr/>
            </p:nvSpPr>
            <p:spPr bwMode="auto">
              <a:xfrm>
                <a:off x="3408" y="720"/>
                <a:ext cx="783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3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  <p:sp>
            <p:nvSpPr>
              <p:cNvPr id="67" name="Line 56"/>
              <p:cNvSpPr>
                <a:spLocks noChangeShapeType="1"/>
              </p:cNvSpPr>
              <p:nvPr/>
            </p:nvSpPr>
            <p:spPr bwMode="auto">
              <a:xfrm>
                <a:off x="3216" y="2304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68" name="Text Box 57"/>
              <p:cNvSpPr txBox="1">
                <a:spLocks noChangeArrowheads="1"/>
              </p:cNvSpPr>
              <p:nvPr/>
            </p:nvSpPr>
            <p:spPr bwMode="auto">
              <a:xfrm>
                <a:off x="3408" y="2448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69" name="Text Box 58"/>
              <p:cNvSpPr txBox="1">
                <a:spLocks noChangeArrowheads="1"/>
              </p:cNvSpPr>
              <p:nvPr/>
            </p:nvSpPr>
            <p:spPr bwMode="auto">
              <a:xfrm>
                <a:off x="3264" y="2304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70" name="Text Box 59"/>
              <p:cNvSpPr txBox="1">
                <a:spLocks noChangeArrowheads="1"/>
              </p:cNvSpPr>
              <p:nvPr/>
            </p:nvSpPr>
            <p:spPr bwMode="auto">
              <a:xfrm>
                <a:off x="3600" y="2304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71" name="Text Box 60"/>
              <p:cNvSpPr txBox="1">
                <a:spLocks noChangeArrowheads="1"/>
              </p:cNvSpPr>
              <p:nvPr/>
            </p:nvSpPr>
            <p:spPr bwMode="auto">
              <a:xfrm>
                <a:off x="3840" y="2304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72" name="Line 61"/>
              <p:cNvSpPr>
                <a:spLocks noChangeShapeType="1"/>
              </p:cNvSpPr>
              <p:nvPr/>
            </p:nvSpPr>
            <p:spPr bwMode="auto">
              <a:xfrm flipV="1">
                <a:off x="3216" y="1776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3" name="Text Box 62"/>
              <p:cNvSpPr txBox="1">
                <a:spLocks noChangeArrowheads="1"/>
              </p:cNvSpPr>
              <p:nvPr/>
            </p:nvSpPr>
            <p:spPr bwMode="auto">
              <a:xfrm rot="10800000">
                <a:off x="2976" y="1776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74" name="Line 63"/>
              <p:cNvSpPr>
                <a:spLocks noChangeShapeType="1"/>
              </p:cNvSpPr>
              <p:nvPr/>
            </p:nvSpPr>
            <p:spPr bwMode="auto">
              <a:xfrm>
                <a:off x="3696" y="1872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5" name="Line 64"/>
              <p:cNvSpPr>
                <a:spLocks noChangeShapeType="1"/>
              </p:cNvSpPr>
              <p:nvPr/>
            </p:nvSpPr>
            <p:spPr bwMode="auto">
              <a:xfrm flipH="1">
                <a:off x="3408" y="1872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6" name="Line 65"/>
              <p:cNvSpPr>
                <a:spLocks noChangeShapeType="1"/>
              </p:cNvSpPr>
              <p:nvPr/>
            </p:nvSpPr>
            <p:spPr bwMode="auto">
              <a:xfrm>
                <a:off x="3408" y="2160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7" name="Line 66"/>
              <p:cNvSpPr>
                <a:spLocks noChangeShapeType="1"/>
              </p:cNvSpPr>
              <p:nvPr/>
            </p:nvSpPr>
            <p:spPr bwMode="auto">
              <a:xfrm>
                <a:off x="3696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8" name="Line 67"/>
              <p:cNvSpPr>
                <a:spLocks noChangeShapeType="1"/>
              </p:cNvSpPr>
              <p:nvPr/>
            </p:nvSpPr>
            <p:spPr bwMode="auto">
              <a:xfrm>
                <a:off x="3984" y="1872"/>
                <a:ext cx="0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79" name="Line 68"/>
              <p:cNvSpPr>
                <a:spLocks noChangeShapeType="1"/>
              </p:cNvSpPr>
              <p:nvPr/>
            </p:nvSpPr>
            <p:spPr bwMode="auto">
              <a:xfrm>
                <a:off x="4473" y="1392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0" name="Text Box 69"/>
              <p:cNvSpPr txBox="1">
                <a:spLocks noChangeArrowheads="1"/>
              </p:cNvSpPr>
              <p:nvPr/>
            </p:nvSpPr>
            <p:spPr bwMode="auto">
              <a:xfrm>
                <a:off x="4665" y="1536"/>
                <a:ext cx="56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index</a:t>
                </a:r>
              </a:p>
            </p:txBody>
          </p:sp>
          <p:sp>
            <p:nvSpPr>
              <p:cNvPr id="81" name="Text Box 70"/>
              <p:cNvSpPr txBox="1">
                <a:spLocks noChangeArrowheads="1"/>
              </p:cNvSpPr>
              <p:nvPr/>
            </p:nvSpPr>
            <p:spPr bwMode="auto">
              <a:xfrm>
                <a:off x="4521" y="1392"/>
                <a:ext cx="24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x-1</a:t>
                </a:r>
              </a:p>
            </p:txBody>
          </p:sp>
          <p:sp>
            <p:nvSpPr>
              <p:cNvPr id="82" name="Text Box 71"/>
              <p:cNvSpPr txBox="1">
                <a:spLocks noChangeArrowheads="1"/>
              </p:cNvSpPr>
              <p:nvPr/>
            </p:nvSpPr>
            <p:spPr bwMode="auto">
              <a:xfrm>
                <a:off x="4857" y="1392"/>
                <a:ext cx="16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</a:t>
                </a:r>
              </a:p>
            </p:txBody>
          </p:sp>
          <p:sp>
            <p:nvSpPr>
              <p:cNvPr id="83" name="Text Box 72"/>
              <p:cNvSpPr txBox="1">
                <a:spLocks noChangeArrowheads="1"/>
              </p:cNvSpPr>
              <p:nvPr/>
            </p:nvSpPr>
            <p:spPr bwMode="auto">
              <a:xfrm>
                <a:off x="5097" y="1392"/>
                <a:ext cx="27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x+1</a:t>
                </a:r>
              </a:p>
            </p:txBody>
          </p:sp>
          <p:sp>
            <p:nvSpPr>
              <p:cNvPr id="84" name="Line 73"/>
              <p:cNvSpPr>
                <a:spLocks noChangeShapeType="1"/>
              </p:cNvSpPr>
              <p:nvPr/>
            </p:nvSpPr>
            <p:spPr bwMode="auto">
              <a:xfrm flipV="1">
                <a:off x="4473" y="864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5" name="Text Box 74"/>
              <p:cNvSpPr txBox="1">
                <a:spLocks noChangeArrowheads="1"/>
              </p:cNvSpPr>
              <p:nvPr/>
            </p:nvSpPr>
            <p:spPr bwMode="auto">
              <a:xfrm rot="10800000">
                <a:off x="4233" y="864"/>
                <a:ext cx="231" cy="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eaVert" wrap="none">
                <a:spAutoFit/>
              </a:bodyPr>
              <a:lstStyle/>
              <a:p>
                <a:pPr eaLnBrk="0" hangingPunct="0"/>
                <a:r>
                  <a:rPr lang="en-US" altLang="ko-KR" sz="1200">
                    <a:ea typeface="굴림" pitchFamily="50" charset="-127"/>
                  </a:rPr>
                  <a:t>pixel level</a:t>
                </a:r>
              </a:p>
            </p:txBody>
          </p:sp>
          <p:sp>
            <p:nvSpPr>
              <p:cNvPr id="86" name="Line 75"/>
              <p:cNvSpPr>
                <a:spLocks noChangeShapeType="1"/>
              </p:cNvSpPr>
              <p:nvPr/>
            </p:nvSpPr>
            <p:spPr bwMode="auto">
              <a:xfrm>
                <a:off x="4941" y="960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7" name="Line 76"/>
              <p:cNvSpPr>
                <a:spLocks noChangeShapeType="1"/>
              </p:cNvSpPr>
              <p:nvPr/>
            </p:nvSpPr>
            <p:spPr bwMode="auto">
              <a:xfrm flipH="1">
                <a:off x="4662" y="960"/>
                <a:ext cx="288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8" name="Line 77"/>
              <p:cNvSpPr>
                <a:spLocks noChangeShapeType="1"/>
              </p:cNvSpPr>
              <p:nvPr/>
            </p:nvSpPr>
            <p:spPr bwMode="auto">
              <a:xfrm flipH="1">
                <a:off x="4662" y="1248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89" name="Line 78"/>
              <p:cNvSpPr>
                <a:spLocks noChangeShapeType="1"/>
              </p:cNvSpPr>
              <p:nvPr/>
            </p:nvSpPr>
            <p:spPr bwMode="auto">
              <a:xfrm>
                <a:off x="4944" y="960"/>
                <a:ext cx="9" cy="43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0" name="Line 79"/>
              <p:cNvSpPr>
                <a:spLocks noChangeShapeType="1"/>
              </p:cNvSpPr>
              <p:nvPr/>
            </p:nvSpPr>
            <p:spPr bwMode="auto">
              <a:xfrm>
                <a:off x="5229" y="1248"/>
                <a:ext cx="0" cy="14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91" name="Text Box 80"/>
              <p:cNvSpPr txBox="1">
                <a:spLocks noChangeArrowheads="1"/>
              </p:cNvSpPr>
              <p:nvPr/>
            </p:nvSpPr>
            <p:spPr bwMode="auto">
              <a:xfrm>
                <a:off x="4665" y="672"/>
                <a:ext cx="783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altLang="ko-KR" sz="1200" b="1" dirty="0">
                    <a:ea typeface="굴림" pitchFamily="50" charset="-127"/>
                  </a:rPr>
                  <a:t>category </a:t>
                </a:r>
                <a:r>
                  <a:rPr lang="en-US" altLang="ko-KR" sz="1200" b="1" dirty="0" smtClean="0">
                    <a:ea typeface="굴림" pitchFamily="50" charset="-127"/>
                  </a:rPr>
                  <a:t>4</a:t>
                </a:r>
                <a:endParaRPr lang="en-US" altLang="ko-KR" sz="1200" b="1" dirty="0">
                  <a:ea typeface="굴림" pitchFamily="50" charset="-127"/>
                </a:endParaRPr>
              </a:p>
            </p:txBody>
          </p:sp>
        </p:grpSp>
        <p:sp>
          <p:nvSpPr>
            <p:cNvPr id="10" name="Line 85"/>
            <p:cNvSpPr>
              <a:spLocks noChangeShapeType="1"/>
            </p:cNvSpPr>
            <p:nvPr/>
          </p:nvSpPr>
          <p:spPr bwMode="auto">
            <a:xfrm flipV="1">
              <a:off x="1986027" y="2580454"/>
              <a:ext cx="0" cy="268046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" name="Line 86"/>
            <p:cNvSpPr>
              <a:spLocks noChangeShapeType="1"/>
            </p:cNvSpPr>
            <p:nvPr/>
          </p:nvSpPr>
          <p:spPr bwMode="auto">
            <a:xfrm flipV="1">
              <a:off x="3660506" y="2587508"/>
              <a:ext cx="7446" cy="27510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" name="Line 87"/>
            <p:cNvSpPr>
              <a:spLocks noChangeShapeType="1"/>
            </p:cNvSpPr>
            <p:nvPr/>
          </p:nvSpPr>
          <p:spPr bwMode="auto">
            <a:xfrm flipV="1">
              <a:off x="3660506" y="3624423"/>
              <a:ext cx="7446" cy="268046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" name="Line 88"/>
            <p:cNvSpPr>
              <a:spLocks noChangeShapeType="1"/>
            </p:cNvSpPr>
            <p:nvPr/>
          </p:nvSpPr>
          <p:spPr bwMode="auto">
            <a:xfrm flipH="1">
              <a:off x="5321027" y="2552239"/>
              <a:ext cx="7446" cy="253938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" name="Line 89"/>
            <p:cNvSpPr>
              <a:spLocks noChangeShapeType="1"/>
            </p:cNvSpPr>
            <p:nvPr/>
          </p:nvSpPr>
          <p:spPr bwMode="auto">
            <a:xfrm flipH="1">
              <a:off x="5335920" y="3567993"/>
              <a:ext cx="0" cy="246885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Line 90"/>
            <p:cNvSpPr>
              <a:spLocks noChangeShapeType="1"/>
            </p:cNvSpPr>
            <p:nvPr/>
          </p:nvSpPr>
          <p:spPr bwMode="auto">
            <a:xfrm flipH="1">
              <a:off x="6877300" y="2502862"/>
              <a:ext cx="7446" cy="268046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2" name="AutoShape 82"/>
            <p:cNvSpPr>
              <a:spLocks noChangeArrowheads="1"/>
            </p:cNvSpPr>
            <p:nvPr/>
          </p:nvSpPr>
          <p:spPr bwMode="auto">
            <a:xfrm>
              <a:off x="1020101" y="2051416"/>
              <a:ext cx="1623073" cy="2520592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33CC33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solidFill>
                  <a:srgbClr val="33CC33"/>
                </a:solidFill>
              </a:endParaRPr>
            </a:p>
          </p:txBody>
        </p:sp>
        <p:sp>
          <p:nvSpPr>
            <p:cNvPr id="95" name="Line 88"/>
            <p:cNvSpPr>
              <a:spLocks noChangeShapeType="1"/>
            </p:cNvSpPr>
            <p:nvPr/>
          </p:nvSpPr>
          <p:spPr bwMode="auto">
            <a:xfrm flipH="1">
              <a:off x="1975954" y="2869048"/>
              <a:ext cx="7446" cy="253938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6" name="Line 85"/>
            <p:cNvSpPr>
              <a:spLocks noChangeShapeType="1"/>
            </p:cNvSpPr>
            <p:nvPr/>
          </p:nvSpPr>
          <p:spPr bwMode="auto">
            <a:xfrm flipV="1">
              <a:off x="6893145" y="2208298"/>
              <a:ext cx="0" cy="268046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7" name="AutoShape 82"/>
            <p:cNvSpPr>
              <a:spLocks noChangeArrowheads="1"/>
            </p:cNvSpPr>
            <p:nvPr/>
          </p:nvSpPr>
          <p:spPr bwMode="auto">
            <a:xfrm>
              <a:off x="6092199" y="2051416"/>
              <a:ext cx="1623073" cy="259203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33CC33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solidFill>
                  <a:srgbClr val="33CC33"/>
                </a:solidFill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785786" y="5291752"/>
            <a:ext cx="1440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>
                <a:solidFill>
                  <a:srgbClr val="0000FF"/>
                </a:solidFill>
              </a:rPr>
              <a:t>Positive/</a:t>
            </a:r>
          </a:p>
          <a:p>
            <a:r>
              <a:rPr lang="en-US" altLang="ko-KR" b="1" i="1" dirty="0" smtClean="0">
                <a:solidFill>
                  <a:srgbClr val="0000FF"/>
                </a:solidFill>
              </a:rPr>
              <a:t>Negative </a:t>
            </a:r>
          </a:p>
          <a:p>
            <a:r>
              <a:rPr lang="en-US" altLang="ko-KR" b="1" i="1" dirty="0" smtClean="0">
                <a:solidFill>
                  <a:srgbClr val="0000FF"/>
                </a:solidFill>
              </a:rPr>
              <a:t>Edge offset</a:t>
            </a:r>
            <a:endParaRPr lang="ko-KR" altLang="en-US" b="1" i="1" dirty="0">
              <a:solidFill>
                <a:srgbClr val="0000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845997" y="5291752"/>
            <a:ext cx="1440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i="1" dirty="0" smtClean="0">
                <a:solidFill>
                  <a:srgbClr val="0000FF"/>
                </a:solidFill>
              </a:rPr>
              <a:t>Positive/</a:t>
            </a:r>
          </a:p>
          <a:p>
            <a:r>
              <a:rPr lang="en-US" altLang="ko-KR" b="1" i="1" dirty="0" smtClean="0">
                <a:solidFill>
                  <a:srgbClr val="0000FF"/>
                </a:solidFill>
              </a:rPr>
              <a:t>Negative </a:t>
            </a:r>
          </a:p>
          <a:p>
            <a:r>
              <a:rPr lang="en-US" altLang="ko-KR" b="1" i="1" dirty="0" smtClean="0">
                <a:solidFill>
                  <a:srgbClr val="0000FF"/>
                </a:solidFill>
              </a:rPr>
              <a:t>Edge offset</a:t>
            </a:r>
            <a:endParaRPr lang="ko-KR" altLang="en-US" b="1" i="1" dirty="0">
              <a:solidFill>
                <a:srgbClr val="0000FF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1472" y="785794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dirty="0" smtClean="0"/>
              <a:t>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llow positive/negative sign of edge offset for category 1 and 4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357290" y="1357298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Provide coding gain and recover sharpness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4" name="직선 화살표 연결선 103"/>
          <p:cNvCxnSpPr/>
          <p:nvPr/>
        </p:nvCxnSpPr>
        <p:spPr>
          <a:xfrm>
            <a:off x="928662" y="1571612"/>
            <a:ext cx="35719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7"/>
          <p:cNvGrpSpPr/>
          <p:nvPr/>
        </p:nvGrpSpPr>
        <p:grpSpPr>
          <a:xfrm>
            <a:off x="1857356" y="1357298"/>
            <a:ext cx="4714908" cy="2571768"/>
            <a:chOff x="857224" y="3500438"/>
            <a:chExt cx="4214842" cy="2286016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857224" y="3500438"/>
              <a:ext cx="4214842" cy="2286016"/>
            </a:xfrm>
            <a:prstGeom prst="roundRect">
              <a:avLst>
                <a:gd name="adj" fmla="val 540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" name="직선 화살표 연결선 7"/>
            <p:cNvCxnSpPr/>
            <p:nvPr/>
          </p:nvCxnSpPr>
          <p:spPr>
            <a:xfrm>
              <a:off x="1643042" y="5357826"/>
              <a:ext cx="314327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화살표 연결선 8"/>
            <p:cNvCxnSpPr/>
            <p:nvPr/>
          </p:nvCxnSpPr>
          <p:spPr>
            <a:xfrm flipV="1">
              <a:off x="1643042" y="3643314"/>
              <a:ext cx="0" cy="171451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2428860" y="5000636"/>
              <a:ext cx="121444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V="1">
              <a:off x="3643306" y="3714752"/>
              <a:ext cx="0" cy="1643074"/>
            </a:xfrm>
            <a:prstGeom prst="line">
              <a:avLst/>
            </a:prstGeom>
            <a:ln w="317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flipH="1" flipV="1">
              <a:off x="1928794" y="4143380"/>
              <a:ext cx="500066" cy="8572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V="1">
              <a:off x="3643306" y="4500570"/>
              <a:ext cx="642942" cy="50006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flipV="1">
              <a:off x="2428860" y="3714752"/>
              <a:ext cx="0" cy="1643074"/>
            </a:xfrm>
            <a:prstGeom prst="line">
              <a:avLst/>
            </a:prstGeom>
            <a:ln w="317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928794" y="5366579"/>
              <a:ext cx="1000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Min_Th</a:t>
              </a:r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(75)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71802" y="5357826"/>
              <a:ext cx="12144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Max_Th</a:t>
              </a:r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(160</a:t>
              </a:r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)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57224" y="3643314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Visibility threshold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214810" y="5324789"/>
              <a:ext cx="5715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Pixel</a:t>
              </a:r>
            </a:p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value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43174" y="3896029"/>
              <a:ext cx="857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Sensitive</a:t>
              </a:r>
            </a:p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region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714744" y="3857628"/>
              <a:ext cx="857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Non-sensitive</a:t>
              </a:r>
            </a:p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region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2428860" y="3714752"/>
              <a:ext cx="1214446" cy="1643074"/>
            </a:xfrm>
            <a:prstGeom prst="rect">
              <a:avLst/>
            </a:prstGeom>
            <a:blipFill dpi="0" rotWithShape="1">
              <a:blip r:embed="rId2" cstate="print">
                <a:alphaModFix amt="32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Proposed method 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(2/3)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785794"/>
            <a:ext cx="503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Background-luminance dependent function [3]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14348" y="1857364"/>
            <a:ext cx="7143800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if ((category 1 &amp;&amp; offset &lt; 0) || (category 4 &amp;&amp; offset &gt; 0))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{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  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if (</a:t>
            </a:r>
            <a:r>
              <a:rPr lang="en-US" altLang="ko-KR" b="1" i="1" dirty="0" err="1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Min_Th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(75) 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&lt; </a:t>
            </a:r>
            <a:r>
              <a:rPr lang="en-US" altLang="ko-KR" b="1" i="1" dirty="0" err="1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avgPix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&lt; </a:t>
            </a:r>
            <a:r>
              <a:rPr lang="en-US" altLang="ko-KR" b="1" i="1" dirty="0" err="1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Max_Th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(160) &amp;&amp; QP&gt;=37) </a:t>
            </a:r>
            <a:r>
              <a:rPr lang="en-US" altLang="ko-KR" b="1" i="1" dirty="0" smtClean="0">
                <a:solidFill>
                  <a:srgbClr val="00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offset = 0;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}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else if (category 2 &amp;&amp; offset &lt; 0) offset = 0;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else </a:t>
            </a:r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if (category 3 &amp;&amp; offset </a:t>
            </a:r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&gt; 0) offset = 0</a:t>
            </a:r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;</a:t>
            </a:r>
          </a:p>
          <a:p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else offset = offset; </a:t>
            </a:r>
            <a:r>
              <a:rPr lang="en-US" altLang="ko-KR" i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 </a:t>
            </a:r>
            <a:endParaRPr lang="en-US" altLang="ko-KR" i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Proposed method </a:t>
            </a:r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(3/3)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72" y="1071546"/>
            <a:ext cx="787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Offset restriction method using background-luminance dependent function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4357694"/>
            <a:ext cx="6032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err="1" smtClean="0">
                <a:latin typeface="Arial" pitchFamily="34" charset="0"/>
                <a:cs typeface="Arial" pitchFamily="34" charset="0"/>
              </a:rPr>
              <a:t>avgPix</a:t>
            </a:r>
            <a:r>
              <a:rPr lang="en-US" altLang="ko-KR" i="1" dirty="0" smtClean="0">
                <a:latin typeface="Arial" pitchFamily="34" charset="0"/>
                <a:cs typeface="Arial" pitchFamily="34" charset="0"/>
              </a:rPr>
              <a:t> : average level of pixels included in each category</a:t>
            </a:r>
          </a:p>
          <a:p>
            <a:r>
              <a:rPr lang="en-US" altLang="ko-KR" i="1" dirty="0" err="1" smtClean="0">
                <a:latin typeface="Arial" pitchFamily="34" charset="0"/>
                <a:cs typeface="Arial" pitchFamily="34" charset="0"/>
              </a:rPr>
              <a:t>Min_Th</a:t>
            </a:r>
            <a:r>
              <a:rPr lang="en-US" altLang="ko-KR" i="1" dirty="0" smtClean="0">
                <a:latin typeface="Arial" pitchFamily="34" charset="0"/>
                <a:cs typeface="Arial" pitchFamily="34" charset="0"/>
              </a:rPr>
              <a:t> : Minimum threshold (=75)</a:t>
            </a:r>
          </a:p>
          <a:p>
            <a:r>
              <a:rPr lang="en-US" altLang="ko-KR" i="1" dirty="0" err="1" smtClean="0">
                <a:latin typeface="Arial" pitchFamily="34" charset="0"/>
                <a:cs typeface="Arial" pitchFamily="34" charset="0"/>
              </a:rPr>
              <a:t>Max_Th</a:t>
            </a:r>
            <a:r>
              <a:rPr lang="en-US" altLang="ko-KR" i="1" dirty="0" smtClean="0">
                <a:latin typeface="Arial" pitchFamily="34" charset="0"/>
                <a:cs typeface="Arial" pitchFamily="34" charset="0"/>
              </a:rPr>
              <a:t> : Maximum threshold (=160)</a:t>
            </a:r>
          </a:p>
          <a:p>
            <a:r>
              <a:rPr lang="en-US" altLang="ko-KR" i="1" dirty="0" smtClean="0">
                <a:latin typeface="Arial" pitchFamily="34" charset="0"/>
                <a:cs typeface="Arial" pitchFamily="34" charset="0"/>
              </a:rPr>
              <a:t>QP : Quantization parameter in Slice (=37)</a:t>
            </a:r>
            <a:endParaRPr lang="ko-KR" altLang="en-US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Objective quality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7653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Average coding gain : 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0.4% LB-main/LB-HE10 for class E.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Johnny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sequence coding gain : </a:t>
            </a:r>
            <a:r>
              <a:rPr lang="en-US" altLang="ko-KR" sz="2000" b="1" dirty="0" smtClean="0">
                <a:latin typeface="Arial" pitchFamily="34" charset="0"/>
                <a:cs typeface="Arial" pitchFamily="34" charset="0"/>
              </a:rPr>
              <a:t>1.1% LB-main, 1.0% LB-HE10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14346" y="2495550"/>
          <a:ext cx="7643869" cy="2674620"/>
        </p:xfrm>
        <a:graphic>
          <a:graphicData uri="http://schemas.openxmlformats.org/drawingml/2006/table">
            <a:tbl>
              <a:tblPr/>
              <a:tblGrid>
                <a:gridCol w="1302223"/>
                <a:gridCol w="1056941"/>
                <a:gridCol w="1056941"/>
                <a:gridCol w="1056941"/>
                <a:gridCol w="1056941"/>
                <a:gridCol w="1056941"/>
                <a:gridCol w="105694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(1/8)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621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BasketballDrive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AI_HE10 QP37 Frame 286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그림 4" descr="basketballDrive_intra_he10_q37_hm6.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2714620"/>
            <a:ext cx="3724275" cy="2105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그림 6" descr="basketballDrive_intra_he10_q37_pr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4876" y="2714620"/>
            <a:ext cx="3724275" cy="2105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(2/8)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5017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BQMall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LB_HE10 QP37 Frame 29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BQMall_LB_HE10_Q37_29f_220x130_hm6.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496"/>
            <a:ext cx="3562350" cy="1943100"/>
          </a:xfrm>
          <a:prstGeom prst="rect">
            <a:avLst/>
          </a:prstGeom>
        </p:spPr>
      </p:pic>
      <p:pic>
        <p:nvPicPr>
          <p:cNvPr id="10" name="그림 9" descr="BQMall_LB_HE10_Q37_29f_220x130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6314" y="2857496"/>
            <a:ext cx="356235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Arial" pitchFamily="34" charset="0"/>
                <a:cs typeface="Arial" pitchFamily="34" charset="0"/>
              </a:rPr>
              <a:t>Subjective quality (3/8)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5189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BQMall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LB_HE10 QP37 Frame 102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507207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HM6.0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07207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Proposed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 descr="BQMall_LB_HE10_Q37_102f_hm6.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472" y="2071678"/>
            <a:ext cx="3691890" cy="2849880"/>
          </a:xfrm>
          <a:prstGeom prst="rect">
            <a:avLst/>
          </a:prstGeom>
        </p:spPr>
      </p:pic>
      <p:pic>
        <p:nvPicPr>
          <p:cNvPr id="12" name="그림 11" descr="BQMall_LB_HE10_Q37_102f_pr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6314" y="2071678"/>
            <a:ext cx="3691890" cy="2849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19754</TotalTime>
  <Words>870</Words>
  <Application>Microsoft Office PowerPoint</Application>
  <PresentationFormat>화면 슬라이드 쇼(4:3)</PresentationFormat>
  <Paragraphs>232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Windows 사용자</cp:lastModifiedBy>
  <cp:revision>748</cp:revision>
  <dcterms:created xsi:type="dcterms:W3CDTF">2012-04-04T01:37:59Z</dcterms:created>
  <dcterms:modified xsi:type="dcterms:W3CDTF">2012-04-26T09:18:02Z</dcterms:modified>
</cp:coreProperties>
</file>