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7" r:id="rId3"/>
    <p:sldId id="274" r:id="rId4"/>
    <p:sldId id="283" r:id="rId5"/>
    <p:sldId id="286" r:id="rId6"/>
    <p:sldId id="278" r:id="rId7"/>
    <p:sldId id="285" r:id="rId8"/>
    <p:sldId id="270" r:id="rId9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F0"/>
    <a:srgbClr val="66F153"/>
    <a:srgbClr val="7BCBF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27" autoAdjust="0"/>
    <p:restoredTop sz="94660"/>
  </p:normalViewPr>
  <p:slideViewPr>
    <p:cSldViewPr>
      <p:cViewPr>
        <p:scale>
          <a:sx n="100" d="100"/>
          <a:sy n="100" d="100"/>
        </p:scale>
        <p:origin x="-2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2012/4/24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4768" tIns="47384" rIns="94768" bIns="47384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2012/4/24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2012/4/24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2012/4/24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US" altLang="ja-JP" sz="3200" dirty="0" smtClean="0"/>
              <a:t>AHG5: Unified 4x4 and 8x8 significance map coding using on logic</a:t>
            </a:r>
            <a:br>
              <a:rPr lang="en-US" altLang="ja-JP" sz="3200" dirty="0" smtClean="0"/>
            </a:br>
            <a:r>
              <a:rPr lang="en-US" altLang="ja-JP" sz="3200" dirty="0" smtClean="0"/>
              <a:t>(JCTVC-I0294)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429375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9th Meeting in Geneva, CH, </a:t>
            </a:r>
            <a:r>
              <a:rPr lang="en-CA" altLang="ja-JP" dirty="0" smtClean="0"/>
              <a:t>27 April – 7 May 2012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357563"/>
            <a:ext cx="756126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Takeshi Tsukuba, </a:t>
            </a:r>
            <a:r>
              <a:rPr lang="en-US" altLang="ja-JP" u="sng" dirty="0" smtClean="0"/>
              <a:t>Tomohiro </a:t>
            </a:r>
            <a:r>
              <a:rPr lang="en-US" altLang="ja-JP" u="sng" dirty="0" err="1" smtClean="0"/>
              <a:t>Ikai</a:t>
            </a:r>
            <a:r>
              <a:rPr lang="en-US" altLang="ja-JP" dirty="0" smtClean="0"/>
              <a:t> </a:t>
            </a:r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mtClean="0"/>
              <a:t>Overall summary</a:t>
            </a:r>
            <a:endParaRPr lang="ja-JP" altLang="en-US" smtClean="0"/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8470900" cy="5919788"/>
          </a:xfrm>
        </p:spPr>
        <p:txBody>
          <a:bodyPr/>
          <a:lstStyle/>
          <a:p>
            <a:r>
              <a:rPr lang="en-US" altLang="ja-JP" sz="1800" dirty="0" smtClean="0"/>
              <a:t>Motivation</a:t>
            </a:r>
          </a:p>
          <a:p>
            <a:pPr lvl="1"/>
            <a:r>
              <a:rPr lang="en-US" altLang="ja-JP" sz="1600" dirty="0" smtClean="0"/>
              <a:t>unify/simplify </a:t>
            </a:r>
            <a:r>
              <a:rPr lang="en-US" altLang="ja-JP" sz="1600" dirty="0" smtClean="0"/>
              <a:t>context derivation for significance map</a:t>
            </a:r>
          </a:p>
          <a:p>
            <a:pPr lvl="1">
              <a:buNone/>
            </a:pPr>
            <a:endParaRPr lang="en-US" altLang="ja-JP" sz="2000" dirty="0" smtClean="0"/>
          </a:p>
          <a:p>
            <a:r>
              <a:rPr lang="en-US" altLang="ja-JP" sz="1800" dirty="0" smtClean="0"/>
              <a:t>Proposal : Unified context derivation for 4x4 and 8x8 significance map</a:t>
            </a:r>
            <a:endParaRPr lang="en-US" altLang="ja-JP" sz="2000" dirty="0" smtClean="0"/>
          </a:p>
          <a:p>
            <a:pPr lvl="1"/>
            <a:r>
              <a:rPr lang="en-US" altLang="ja-JP" sz="1600" dirty="0" smtClean="0"/>
              <a:t>Apply </a:t>
            </a:r>
            <a:r>
              <a:rPr lang="en-US" altLang="ja-JP" sz="1600" dirty="0" smtClean="0"/>
              <a:t>one table </a:t>
            </a:r>
            <a:r>
              <a:rPr lang="en-US" altLang="ja-JP" sz="1600" dirty="0" smtClean="0"/>
              <a:t>for 4x4 and 8x8 </a:t>
            </a:r>
            <a:r>
              <a:rPr lang="en-US" altLang="ja-JP" sz="1600" dirty="0" smtClean="0"/>
              <a:t>TUs</a:t>
            </a:r>
            <a:endParaRPr lang="en-US" altLang="ja-JP" sz="1600" dirty="0" smtClean="0"/>
          </a:p>
          <a:p>
            <a:pPr lvl="1"/>
            <a:r>
              <a:rPr lang="en-US" altLang="ja-JP" sz="1600" dirty="0" smtClean="0"/>
              <a:t>Context reduction : 9</a:t>
            </a:r>
          </a:p>
          <a:p>
            <a:pPr lvl="1"/>
            <a:r>
              <a:rPr lang="en-US" altLang="ja-JP" sz="1600" dirty="0" smtClean="0"/>
              <a:t>Lookup table reduction : 2</a:t>
            </a:r>
          </a:p>
          <a:p>
            <a:pPr lvl="1"/>
            <a:r>
              <a:rPr lang="en-US" altLang="ja-JP" sz="1600" dirty="0" smtClean="0"/>
              <a:t>simple </a:t>
            </a:r>
            <a:r>
              <a:rPr lang="en-US" altLang="ja-JP" sz="1600" dirty="0" smtClean="0"/>
              <a:t>logical </a:t>
            </a:r>
            <a:r>
              <a:rPr lang="en-US" altLang="ja-JP" sz="1600" dirty="0" smtClean="0"/>
              <a:t>operation</a:t>
            </a:r>
            <a:endParaRPr lang="en-US" altLang="ja-JP" sz="1600" dirty="0" smtClean="0"/>
          </a:p>
          <a:p>
            <a:pPr>
              <a:buNone/>
            </a:pPr>
            <a:endParaRPr lang="en-US" altLang="ja-JP" sz="1800" dirty="0" smtClean="0">
              <a:sym typeface="Wingdings" pitchFamily="2" charset="2"/>
            </a:endParaRPr>
          </a:p>
          <a:p>
            <a:r>
              <a:rPr lang="en-US" altLang="ja-JP" sz="1800" dirty="0" smtClean="0">
                <a:sym typeface="Wingdings" pitchFamily="2" charset="2"/>
              </a:rPr>
              <a:t>Experimental result</a:t>
            </a: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Average luminance BD-rate changes</a:t>
            </a:r>
          </a:p>
          <a:p>
            <a:pPr lvl="2"/>
            <a:endParaRPr lang="en-US" altLang="ja-JP" sz="1400" dirty="0" smtClean="0">
              <a:sym typeface="Wingdings" pitchFamily="2" charset="2"/>
            </a:endParaRPr>
          </a:p>
          <a:p>
            <a:pPr lvl="2"/>
            <a:endParaRPr lang="en-US" altLang="ja-JP" sz="1400" dirty="0" smtClean="0">
              <a:sym typeface="Wingdings" pitchFamily="2" charset="2"/>
            </a:endParaRPr>
          </a:p>
          <a:p>
            <a:pPr lvl="2"/>
            <a:endParaRPr lang="en-US" altLang="ja-JP" sz="1400" dirty="0" smtClean="0">
              <a:sym typeface="Wingdings" pitchFamily="2" charset="2"/>
            </a:endParaRPr>
          </a:p>
          <a:p>
            <a:pPr lvl="2"/>
            <a:endParaRPr lang="en-US" altLang="ja-JP" sz="1400" dirty="0" smtClean="0">
              <a:sym typeface="Wingdings" pitchFamily="2" charset="2"/>
            </a:endParaRPr>
          </a:p>
          <a:p>
            <a:pPr lvl="2"/>
            <a:endParaRPr lang="en-US" altLang="ja-JP" sz="1400" dirty="0" smtClean="0">
              <a:sym typeface="Wingdings" pitchFamily="2" charset="2"/>
            </a:endParaRPr>
          </a:p>
          <a:p>
            <a:pPr lvl="1">
              <a:buNone/>
            </a:pPr>
            <a:endParaRPr lang="en-US" altLang="ja-JP" sz="1600" dirty="0" smtClean="0">
              <a:sym typeface="Wingdings" pitchFamily="2" charset="2"/>
            </a:endParaRP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Cross-checked results are provided by </a:t>
            </a:r>
            <a:r>
              <a:rPr lang="en-US" altLang="ja-JP" sz="1600" dirty="0" err="1" smtClean="0">
                <a:sym typeface="Wingdings" pitchFamily="2" charset="2"/>
              </a:rPr>
              <a:t>MediaTek</a:t>
            </a:r>
            <a:r>
              <a:rPr lang="en-US" altLang="ja-JP" sz="1600" dirty="0" smtClean="0">
                <a:sym typeface="Wingdings" pitchFamily="2" charset="2"/>
              </a:rPr>
              <a:t>.</a:t>
            </a:r>
          </a:p>
          <a:p>
            <a:pPr lvl="1"/>
            <a:endParaRPr lang="en-US" altLang="ja-JP" sz="1600" dirty="0" smtClean="0">
              <a:sym typeface="Wingdings" pitchFamily="2" charset="2"/>
            </a:endParaRPr>
          </a:p>
          <a:p>
            <a:r>
              <a:rPr lang="en-US" altLang="ja-JP" sz="1800" dirty="0" smtClean="0">
                <a:sym typeface="Wingdings" pitchFamily="2" charset="2"/>
              </a:rPr>
              <a:t>Related contributions</a:t>
            </a:r>
          </a:p>
          <a:p>
            <a:pPr lvl="1"/>
            <a:r>
              <a:rPr lang="en-US" altLang="ja-JP" sz="1400" dirty="0" smtClean="0">
                <a:sym typeface="Wingdings" pitchFamily="2" charset="2"/>
              </a:rPr>
              <a:t>I0031/RIM, I0155/</a:t>
            </a:r>
            <a:r>
              <a:rPr lang="en-US" altLang="ja-JP" sz="1400" dirty="0" err="1" smtClean="0">
                <a:sym typeface="Wingdings" pitchFamily="2" charset="2"/>
              </a:rPr>
              <a:t>MediaTek</a:t>
            </a:r>
            <a:r>
              <a:rPr lang="en-US" altLang="ja-JP" sz="1400" dirty="0" smtClean="0">
                <a:sym typeface="Wingdings" pitchFamily="2" charset="2"/>
              </a:rPr>
              <a:t>, I0378/Qualcomm, I0271/Sony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C5EE1F-EC16-4A4F-898D-97AA2E294057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/>
        </p:nvGraphicFramePr>
        <p:xfrm>
          <a:off x="755576" y="4107408"/>
          <a:ext cx="6692742" cy="1193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56106"/>
                <a:gridCol w="956106"/>
                <a:gridCol w="956106"/>
                <a:gridCol w="956106"/>
                <a:gridCol w="956106"/>
                <a:gridCol w="956106"/>
                <a:gridCol w="956106"/>
              </a:tblGrid>
              <a:tr h="252028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AI_MA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RA_MA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LB_MA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AI_HE10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RA_HE10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LB_HE10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Normal QPs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0.04%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0.04%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0.07%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0.04%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0.02%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0.02%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Low QPs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0.05%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0.01%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0.04%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0.04%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0.00%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-0.01%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 smtClean="0"/>
              <a:t>HM-6.0’s Context assignment for significance map</a:t>
            </a:r>
            <a:endParaRPr kumimoji="1" lang="ja-JP" altLang="en-US" sz="2400" dirty="0"/>
          </a:p>
        </p:txBody>
      </p:sp>
      <p:sp>
        <p:nvSpPr>
          <p:cNvPr id="277" name="コンテンツ プレースホルダ 27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en-US" altLang="ja-JP" sz="2000" dirty="0" smtClean="0"/>
              <a:t>Use 3 different lookup tables for context assignment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sz="1600" dirty="0" smtClean="0"/>
              <a:t>4x4 </a:t>
            </a:r>
            <a:r>
              <a:rPr lang="en-US" altLang="ja-JP" sz="1600" dirty="0" err="1" smtClean="0"/>
              <a:t>luma</a:t>
            </a:r>
            <a:endParaRPr lang="en-US" altLang="ja-JP" sz="1600" dirty="0" smtClean="0"/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sz="1600" dirty="0" smtClean="0"/>
              <a:t>4x4 </a:t>
            </a:r>
            <a:r>
              <a:rPr lang="en-US" altLang="ja-JP" sz="1600" dirty="0" err="1" smtClean="0"/>
              <a:t>chroma</a:t>
            </a:r>
            <a:endParaRPr lang="en-US" altLang="ja-JP" sz="1600" dirty="0" smtClean="0"/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sz="1600" dirty="0" smtClean="0"/>
              <a:t>8x8 </a:t>
            </a:r>
            <a:r>
              <a:rPr lang="en-US" altLang="ja-JP" sz="1600" dirty="0" err="1" smtClean="0"/>
              <a:t>luma</a:t>
            </a:r>
            <a:r>
              <a:rPr lang="en-US" altLang="ja-JP" sz="1600" dirty="0" smtClean="0"/>
              <a:t>/</a:t>
            </a:r>
            <a:r>
              <a:rPr lang="en-US" altLang="ja-JP" sz="1600" dirty="0" err="1" smtClean="0"/>
              <a:t>chroma</a:t>
            </a:r>
            <a:endParaRPr lang="en-US" altLang="ja-JP" sz="2000" dirty="0" smtClean="0"/>
          </a:p>
          <a:p>
            <a:r>
              <a:rPr lang="en-US" altLang="ja-JP" sz="2000" dirty="0" smtClean="0"/>
              <a:t>Need one branch </a:t>
            </a:r>
            <a:r>
              <a:rPr lang="en-US" altLang="ja-JP" sz="2000" dirty="0" smtClean="0"/>
              <a:t>to</a:t>
            </a:r>
            <a:r>
              <a:rPr lang="en-US" altLang="ja-JP" sz="2000" dirty="0" smtClean="0"/>
              <a:t> classify DC </a:t>
            </a:r>
            <a:r>
              <a:rPr lang="en-US" altLang="ja-JP" sz="2000" dirty="0" smtClean="0"/>
              <a:t>in 8x8 TU</a:t>
            </a:r>
          </a:p>
          <a:p>
            <a:pPr>
              <a:buNone/>
            </a:pPr>
            <a:endParaRPr lang="en-US" altLang="ja-JP" sz="2000" dirty="0" smtClean="0"/>
          </a:p>
          <a:p>
            <a:pPr>
              <a:buNone/>
            </a:pPr>
            <a:r>
              <a:rPr lang="ja-JP" altLang="en-US" sz="2000" dirty="0" smtClean="0"/>
              <a:t>→ </a:t>
            </a:r>
            <a:r>
              <a:rPr lang="en-US" altLang="ja-JP" sz="2000" dirty="0" smtClean="0"/>
              <a:t>It’s desirable to unify/simplify contexts derivation for significance map</a:t>
            </a:r>
            <a:endParaRPr kumimoji="1" lang="en-US" altLang="ja-JP" sz="20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grpSp>
        <p:nvGrpSpPr>
          <p:cNvPr id="5" name="グループ化 4"/>
          <p:cNvGrpSpPr>
            <a:grpSpLocks noChangeAspect="1"/>
          </p:cNvGrpSpPr>
          <p:nvPr/>
        </p:nvGrpSpPr>
        <p:grpSpPr>
          <a:xfrm>
            <a:off x="1489899" y="1175150"/>
            <a:ext cx="6394469" cy="2073830"/>
            <a:chOff x="712168" y="5880720"/>
            <a:chExt cx="7993086" cy="2592288"/>
          </a:xfrm>
        </p:grpSpPr>
        <p:sp>
          <p:nvSpPr>
            <p:cNvPr id="6" name="CustomShape 4"/>
            <p:cNvSpPr>
              <a:spLocks noChangeArrowheads="1"/>
            </p:cNvSpPr>
            <p:nvPr/>
          </p:nvSpPr>
          <p:spPr bwMode="auto">
            <a:xfrm>
              <a:off x="5233391" y="7834833"/>
              <a:ext cx="3471863" cy="638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5000" rIns="90000" bIns="45000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(c) 8x8 </a:t>
              </a:r>
              <a:r>
                <a:rPr lang="en-US" altLang="ja-JP" sz="1400" dirty="0" err="1" smtClean="0">
                  <a:solidFill>
                    <a:srgbClr val="000000"/>
                  </a:solidFill>
                  <a:ea typeface="ＭＳ Ｐゴシック" pitchFamily="50" charset="-128"/>
                </a:rPr>
                <a:t>Luma</a:t>
              </a:r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 and </a:t>
              </a:r>
              <a:r>
                <a:rPr lang="en-US" altLang="ja-JP" sz="1400" dirty="0" err="1" smtClean="0">
                  <a:solidFill>
                    <a:srgbClr val="000000"/>
                  </a:solidFill>
                  <a:ea typeface="ＭＳ Ｐゴシック" pitchFamily="50" charset="-128"/>
                </a:rPr>
                <a:t>Chroma</a:t>
              </a:r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/>
              </a:r>
              <a:b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</a:br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context assignment</a:t>
              </a:r>
              <a:endParaRPr lang="en-US" altLang="ja-JP" sz="1400" dirty="0">
                <a:ea typeface="ＭＳ Ｐゴシック" pitchFamily="50" charset="-128"/>
              </a:endParaRPr>
            </a:p>
          </p:txBody>
        </p:sp>
        <p:grpSp>
          <p:nvGrpSpPr>
            <p:cNvPr id="7" name="グループ化 241"/>
            <p:cNvGrpSpPr/>
            <p:nvPr/>
          </p:nvGrpSpPr>
          <p:grpSpPr>
            <a:xfrm>
              <a:off x="5922366" y="5891733"/>
              <a:ext cx="1827213" cy="1828800"/>
              <a:chOff x="5922366" y="5891733"/>
              <a:chExt cx="1827213" cy="1828800"/>
            </a:xfrm>
          </p:grpSpPr>
          <p:sp>
            <p:nvSpPr>
              <p:cNvPr id="44" name="CustomShape 5"/>
              <p:cNvSpPr>
                <a:spLocks noChangeArrowheads="1"/>
              </p:cNvSpPr>
              <p:nvPr/>
            </p:nvSpPr>
            <p:spPr bwMode="auto">
              <a:xfrm>
                <a:off x="5922366" y="5891733"/>
                <a:ext cx="227013" cy="228600"/>
              </a:xfrm>
              <a:prstGeom prst="rect">
                <a:avLst/>
              </a:prstGeom>
              <a:solidFill>
                <a:srgbClr val="FFC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2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10</a:t>
                </a:r>
                <a:endParaRPr lang="en-US" altLang="ja-JP" sz="1200" dirty="0">
                  <a:ea typeface="ＭＳ Ｐゴシック" pitchFamily="50" charset="-128"/>
                </a:endParaRPr>
              </a:p>
            </p:txBody>
          </p:sp>
          <p:sp>
            <p:nvSpPr>
              <p:cNvPr id="45" name="CustomShape 6"/>
              <p:cNvSpPr>
                <a:spLocks noChangeArrowheads="1"/>
              </p:cNvSpPr>
              <p:nvPr/>
            </p:nvSpPr>
            <p:spPr bwMode="auto">
              <a:xfrm>
                <a:off x="6379566" y="5891733"/>
                <a:ext cx="227013" cy="22860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46" name="CustomShape 7"/>
              <p:cNvSpPr>
                <a:spLocks noChangeArrowheads="1"/>
              </p:cNvSpPr>
              <p:nvPr/>
            </p:nvSpPr>
            <p:spPr bwMode="auto">
              <a:xfrm>
                <a:off x="5922366" y="6348933"/>
                <a:ext cx="227013" cy="2286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47" name="CustomShape 8"/>
              <p:cNvSpPr>
                <a:spLocks noChangeArrowheads="1"/>
              </p:cNvSpPr>
              <p:nvPr/>
            </p:nvSpPr>
            <p:spPr bwMode="auto">
              <a:xfrm>
                <a:off x="6379566" y="6348933"/>
                <a:ext cx="227013" cy="228600"/>
              </a:xfrm>
              <a:prstGeom prst="rect">
                <a:avLst/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48" name="CustomShape 9"/>
              <p:cNvSpPr>
                <a:spLocks noChangeArrowheads="1"/>
              </p:cNvSpPr>
              <p:nvPr/>
            </p:nvSpPr>
            <p:spPr bwMode="auto">
              <a:xfrm>
                <a:off x="5922366" y="6806133"/>
                <a:ext cx="227013" cy="2286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8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49" name="CustomShape 10"/>
              <p:cNvSpPr>
                <a:spLocks noChangeArrowheads="1"/>
              </p:cNvSpPr>
              <p:nvPr/>
            </p:nvSpPr>
            <p:spPr bwMode="auto">
              <a:xfrm>
                <a:off x="6379566" y="68061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50" name="CustomShape 11"/>
              <p:cNvSpPr>
                <a:spLocks noChangeArrowheads="1"/>
              </p:cNvSpPr>
              <p:nvPr/>
            </p:nvSpPr>
            <p:spPr bwMode="auto">
              <a:xfrm>
                <a:off x="5922366" y="7263333"/>
                <a:ext cx="227013" cy="2286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9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51" name="CustomShape 12"/>
              <p:cNvSpPr>
                <a:spLocks noChangeArrowheads="1"/>
              </p:cNvSpPr>
              <p:nvPr/>
            </p:nvSpPr>
            <p:spPr bwMode="auto">
              <a:xfrm>
                <a:off x="6379566" y="7263333"/>
                <a:ext cx="227013" cy="2286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9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52" name="CustomShape 13"/>
              <p:cNvSpPr>
                <a:spLocks noChangeArrowheads="1"/>
              </p:cNvSpPr>
              <p:nvPr/>
            </p:nvSpPr>
            <p:spPr bwMode="auto">
              <a:xfrm>
                <a:off x="6836766" y="5891733"/>
                <a:ext cx="227013" cy="228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53" name="CustomShape 14"/>
              <p:cNvSpPr>
                <a:spLocks noChangeArrowheads="1"/>
              </p:cNvSpPr>
              <p:nvPr/>
            </p:nvSpPr>
            <p:spPr bwMode="auto">
              <a:xfrm>
                <a:off x="7293966" y="5891733"/>
                <a:ext cx="227013" cy="228600"/>
              </a:xfrm>
              <a:prstGeom prst="rect">
                <a:avLst/>
              </a:prstGeom>
              <a:solidFill>
                <a:srgbClr val="99FF66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54" name="CustomShape 15"/>
              <p:cNvSpPr>
                <a:spLocks noChangeArrowheads="1"/>
              </p:cNvSpPr>
              <p:nvPr/>
            </p:nvSpPr>
            <p:spPr bwMode="auto">
              <a:xfrm>
                <a:off x="6836766" y="63489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55" name="CustomShape 16"/>
              <p:cNvSpPr>
                <a:spLocks noChangeArrowheads="1"/>
              </p:cNvSpPr>
              <p:nvPr/>
            </p:nvSpPr>
            <p:spPr bwMode="auto">
              <a:xfrm>
                <a:off x="7293966" y="6348933"/>
                <a:ext cx="227013" cy="228600"/>
              </a:xfrm>
              <a:prstGeom prst="rect">
                <a:avLst/>
              </a:prstGeom>
              <a:solidFill>
                <a:srgbClr val="99FF66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56" name="CustomShape 17"/>
              <p:cNvSpPr>
                <a:spLocks noChangeArrowheads="1"/>
              </p:cNvSpPr>
              <p:nvPr/>
            </p:nvSpPr>
            <p:spPr bwMode="auto">
              <a:xfrm>
                <a:off x="6836766" y="68061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57" name="CustomShape 18"/>
              <p:cNvSpPr>
                <a:spLocks noChangeArrowheads="1"/>
              </p:cNvSpPr>
              <p:nvPr/>
            </p:nvSpPr>
            <p:spPr bwMode="auto">
              <a:xfrm>
                <a:off x="7293966" y="6806133"/>
                <a:ext cx="227013" cy="228600"/>
              </a:xfrm>
              <a:prstGeom prst="rect">
                <a:avLst/>
              </a:prstGeom>
              <a:solidFill>
                <a:srgbClr val="99CC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7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58" name="CustomShape 19"/>
              <p:cNvSpPr>
                <a:spLocks noChangeArrowheads="1"/>
              </p:cNvSpPr>
              <p:nvPr/>
            </p:nvSpPr>
            <p:spPr bwMode="auto">
              <a:xfrm>
                <a:off x="6836766" y="7263333"/>
                <a:ext cx="227013" cy="228600"/>
              </a:xfrm>
              <a:prstGeom prst="rect">
                <a:avLst/>
              </a:prstGeom>
              <a:solidFill>
                <a:srgbClr val="99CC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ea typeface="ＭＳ Ｐゴシック" pitchFamily="50" charset="-128"/>
                  </a:rPr>
                  <a:t>7</a:t>
                </a:r>
                <a:endParaRPr lang="en-US" altLang="ja-JP" sz="1400" dirty="0">
                  <a:ea typeface="ＭＳ Ｐゴシック" pitchFamily="50" charset="-128"/>
                </a:endParaRPr>
              </a:p>
            </p:txBody>
          </p:sp>
          <p:sp>
            <p:nvSpPr>
              <p:cNvPr id="59" name="CustomShape 20"/>
              <p:cNvSpPr>
                <a:spLocks noChangeArrowheads="1"/>
              </p:cNvSpPr>
              <p:nvPr/>
            </p:nvSpPr>
            <p:spPr bwMode="auto">
              <a:xfrm>
                <a:off x="7293966" y="7263333"/>
                <a:ext cx="227013" cy="228600"/>
              </a:xfrm>
              <a:prstGeom prst="rect">
                <a:avLst/>
              </a:prstGeom>
              <a:solidFill>
                <a:srgbClr val="99CC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7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60" name="CustomShape 21"/>
              <p:cNvSpPr>
                <a:spLocks noChangeArrowheads="1"/>
              </p:cNvSpPr>
              <p:nvPr/>
            </p:nvSpPr>
            <p:spPr bwMode="auto">
              <a:xfrm>
                <a:off x="6150966" y="5891733"/>
                <a:ext cx="227013" cy="2286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0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61" name="CustomShape 22"/>
              <p:cNvSpPr>
                <a:spLocks noChangeArrowheads="1"/>
              </p:cNvSpPr>
              <p:nvPr/>
            </p:nvSpPr>
            <p:spPr bwMode="auto">
              <a:xfrm>
                <a:off x="6608166" y="5891733"/>
                <a:ext cx="227013" cy="22860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62" name="CustomShape 23"/>
              <p:cNvSpPr>
                <a:spLocks noChangeArrowheads="1"/>
              </p:cNvSpPr>
              <p:nvPr/>
            </p:nvSpPr>
            <p:spPr bwMode="auto">
              <a:xfrm>
                <a:off x="6150966" y="6348933"/>
                <a:ext cx="227013" cy="2286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63" name="CustomShape 24"/>
              <p:cNvSpPr>
                <a:spLocks noChangeArrowheads="1"/>
              </p:cNvSpPr>
              <p:nvPr/>
            </p:nvSpPr>
            <p:spPr bwMode="auto">
              <a:xfrm>
                <a:off x="6608166" y="6348933"/>
                <a:ext cx="227013" cy="228600"/>
              </a:xfrm>
              <a:prstGeom prst="rect">
                <a:avLst/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64" name="CustomShape 25"/>
              <p:cNvSpPr>
                <a:spLocks noChangeArrowheads="1"/>
              </p:cNvSpPr>
              <p:nvPr/>
            </p:nvSpPr>
            <p:spPr bwMode="auto">
              <a:xfrm>
                <a:off x="6150966" y="6806133"/>
                <a:ext cx="227013" cy="2286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8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65" name="CustomShape 26"/>
              <p:cNvSpPr>
                <a:spLocks noChangeArrowheads="1"/>
              </p:cNvSpPr>
              <p:nvPr/>
            </p:nvSpPr>
            <p:spPr bwMode="auto">
              <a:xfrm>
                <a:off x="6608166" y="68061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66" name="CustomShape 27"/>
              <p:cNvSpPr>
                <a:spLocks noChangeArrowheads="1"/>
              </p:cNvSpPr>
              <p:nvPr/>
            </p:nvSpPr>
            <p:spPr bwMode="auto">
              <a:xfrm>
                <a:off x="6150966" y="7263333"/>
                <a:ext cx="227013" cy="2286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9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67" name="CustomShape 28"/>
              <p:cNvSpPr>
                <a:spLocks noChangeArrowheads="1"/>
              </p:cNvSpPr>
              <p:nvPr/>
            </p:nvSpPr>
            <p:spPr bwMode="auto">
              <a:xfrm>
                <a:off x="6608166" y="7263333"/>
                <a:ext cx="227013" cy="2286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9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68" name="CustomShape 29"/>
              <p:cNvSpPr>
                <a:spLocks noChangeArrowheads="1"/>
              </p:cNvSpPr>
              <p:nvPr/>
            </p:nvSpPr>
            <p:spPr bwMode="auto">
              <a:xfrm>
                <a:off x="7065366" y="5891733"/>
                <a:ext cx="227013" cy="228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69" name="CustomShape 30"/>
              <p:cNvSpPr>
                <a:spLocks noChangeArrowheads="1"/>
              </p:cNvSpPr>
              <p:nvPr/>
            </p:nvSpPr>
            <p:spPr bwMode="auto">
              <a:xfrm>
                <a:off x="7522566" y="5891733"/>
                <a:ext cx="227013" cy="228600"/>
              </a:xfrm>
              <a:prstGeom prst="rect">
                <a:avLst/>
              </a:prstGeom>
              <a:solidFill>
                <a:srgbClr val="99FF66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70" name="CustomShape 31"/>
              <p:cNvSpPr>
                <a:spLocks noChangeArrowheads="1"/>
              </p:cNvSpPr>
              <p:nvPr/>
            </p:nvSpPr>
            <p:spPr bwMode="auto">
              <a:xfrm>
                <a:off x="7065366" y="63489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71" name="CustomShape 32"/>
              <p:cNvSpPr>
                <a:spLocks noChangeArrowheads="1"/>
              </p:cNvSpPr>
              <p:nvPr/>
            </p:nvSpPr>
            <p:spPr bwMode="auto">
              <a:xfrm>
                <a:off x="7522566" y="6348933"/>
                <a:ext cx="227013" cy="228600"/>
              </a:xfrm>
              <a:prstGeom prst="rect">
                <a:avLst/>
              </a:prstGeom>
              <a:solidFill>
                <a:srgbClr val="99FF66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72" name="CustomShape 33"/>
              <p:cNvSpPr>
                <a:spLocks noChangeArrowheads="1"/>
              </p:cNvSpPr>
              <p:nvPr/>
            </p:nvSpPr>
            <p:spPr bwMode="auto">
              <a:xfrm>
                <a:off x="7065366" y="68061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73" name="CustomShape 34"/>
              <p:cNvSpPr>
                <a:spLocks noChangeArrowheads="1"/>
              </p:cNvSpPr>
              <p:nvPr/>
            </p:nvSpPr>
            <p:spPr bwMode="auto">
              <a:xfrm>
                <a:off x="7522566" y="6806133"/>
                <a:ext cx="227013" cy="228600"/>
              </a:xfrm>
              <a:prstGeom prst="rect">
                <a:avLst/>
              </a:prstGeom>
              <a:solidFill>
                <a:srgbClr val="99CC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7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74" name="CustomShape 35"/>
              <p:cNvSpPr>
                <a:spLocks noChangeArrowheads="1"/>
              </p:cNvSpPr>
              <p:nvPr/>
            </p:nvSpPr>
            <p:spPr bwMode="auto">
              <a:xfrm>
                <a:off x="7065366" y="7263333"/>
                <a:ext cx="227013" cy="228600"/>
              </a:xfrm>
              <a:prstGeom prst="rect">
                <a:avLst/>
              </a:prstGeom>
              <a:solidFill>
                <a:srgbClr val="99CC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7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75" name="CustomShape 36"/>
              <p:cNvSpPr>
                <a:spLocks noChangeArrowheads="1"/>
              </p:cNvSpPr>
              <p:nvPr/>
            </p:nvSpPr>
            <p:spPr bwMode="auto">
              <a:xfrm>
                <a:off x="7522566" y="7263333"/>
                <a:ext cx="227013" cy="228600"/>
              </a:xfrm>
              <a:prstGeom prst="rect">
                <a:avLst/>
              </a:prstGeom>
              <a:solidFill>
                <a:srgbClr val="99CC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7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76" name="CustomShape 37"/>
              <p:cNvSpPr>
                <a:spLocks noChangeArrowheads="1"/>
              </p:cNvSpPr>
              <p:nvPr/>
            </p:nvSpPr>
            <p:spPr bwMode="auto">
              <a:xfrm>
                <a:off x="5922366" y="6120333"/>
                <a:ext cx="227013" cy="2286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0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77" name="CustomShape 38"/>
              <p:cNvSpPr>
                <a:spLocks noChangeArrowheads="1"/>
              </p:cNvSpPr>
              <p:nvPr/>
            </p:nvSpPr>
            <p:spPr bwMode="auto">
              <a:xfrm>
                <a:off x="6379566" y="6120333"/>
                <a:ext cx="227013" cy="22860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78" name="CustomShape 39"/>
              <p:cNvSpPr>
                <a:spLocks noChangeArrowheads="1"/>
              </p:cNvSpPr>
              <p:nvPr/>
            </p:nvSpPr>
            <p:spPr bwMode="auto">
              <a:xfrm>
                <a:off x="5922366" y="6577533"/>
                <a:ext cx="227013" cy="2286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79" name="CustomShape 40"/>
              <p:cNvSpPr>
                <a:spLocks noChangeArrowheads="1"/>
              </p:cNvSpPr>
              <p:nvPr/>
            </p:nvSpPr>
            <p:spPr bwMode="auto">
              <a:xfrm>
                <a:off x="6379566" y="6577533"/>
                <a:ext cx="227013" cy="228600"/>
              </a:xfrm>
              <a:prstGeom prst="rect">
                <a:avLst/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80" name="CustomShape 41"/>
              <p:cNvSpPr>
                <a:spLocks noChangeArrowheads="1"/>
              </p:cNvSpPr>
              <p:nvPr/>
            </p:nvSpPr>
            <p:spPr bwMode="auto">
              <a:xfrm>
                <a:off x="5922366" y="7034733"/>
                <a:ext cx="227013" cy="2286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8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81" name="CustomShape 42"/>
              <p:cNvSpPr>
                <a:spLocks noChangeArrowheads="1"/>
              </p:cNvSpPr>
              <p:nvPr/>
            </p:nvSpPr>
            <p:spPr bwMode="auto">
              <a:xfrm>
                <a:off x="6379566" y="70347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82" name="CustomShape 43"/>
              <p:cNvSpPr>
                <a:spLocks noChangeArrowheads="1"/>
              </p:cNvSpPr>
              <p:nvPr/>
            </p:nvSpPr>
            <p:spPr bwMode="auto">
              <a:xfrm>
                <a:off x="5922366" y="7491933"/>
                <a:ext cx="227013" cy="2286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9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83" name="CustomShape 44"/>
              <p:cNvSpPr>
                <a:spLocks noChangeArrowheads="1"/>
              </p:cNvSpPr>
              <p:nvPr/>
            </p:nvSpPr>
            <p:spPr bwMode="auto">
              <a:xfrm>
                <a:off x="6379566" y="7491933"/>
                <a:ext cx="227013" cy="2286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9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84" name="CustomShape 45"/>
              <p:cNvSpPr>
                <a:spLocks noChangeArrowheads="1"/>
              </p:cNvSpPr>
              <p:nvPr/>
            </p:nvSpPr>
            <p:spPr bwMode="auto">
              <a:xfrm>
                <a:off x="6836766" y="6120333"/>
                <a:ext cx="227013" cy="228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85" name="CustomShape 46"/>
              <p:cNvSpPr>
                <a:spLocks noChangeArrowheads="1"/>
              </p:cNvSpPr>
              <p:nvPr/>
            </p:nvSpPr>
            <p:spPr bwMode="auto">
              <a:xfrm>
                <a:off x="7293966" y="6120333"/>
                <a:ext cx="227013" cy="228600"/>
              </a:xfrm>
              <a:prstGeom prst="rect">
                <a:avLst/>
              </a:prstGeom>
              <a:solidFill>
                <a:srgbClr val="99FF66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86" name="CustomShape 47"/>
              <p:cNvSpPr>
                <a:spLocks noChangeArrowheads="1"/>
              </p:cNvSpPr>
              <p:nvPr/>
            </p:nvSpPr>
            <p:spPr bwMode="auto">
              <a:xfrm>
                <a:off x="6836766" y="65775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87" name="CustomShape 48"/>
              <p:cNvSpPr>
                <a:spLocks noChangeArrowheads="1"/>
              </p:cNvSpPr>
              <p:nvPr/>
            </p:nvSpPr>
            <p:spPr bwMode="auto">
              <a:xfrm>
                <a:off x="7293966" y="6577533"/>
                <a:ext cx="227013" cy="228600"/>
              </a:xfrm>
              <a:prstGeom prst="rect">
                <a:avLst/>
              </a:prstGeom>
              <a:solidFill>
                <a:srgbClr val="99FF66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88" name="CustomShape 49"/>
              <p:cNvSpPr>
                <a:spLocks noChangeArrowheads="1"/>
              </p:cNvSpPr>
              <p:nvPr/>
            </p:nvSpPr>
            <p:spPr bwMode="auto">
              <a:xfrm>
                <a:off x="6836766" y="70347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89" name="CustomShape 50"/>
              <p:cNvSpPr>
                <a:spLocks noChangeArrowheads="1"/>
              </p:cNvSpPr>
              <p:nvPr/>
            </p:nvSpPr>
            <p:spPr bwMode="auto">
              <a:xfrm>
                <a:off x="7293966" y="7034733"/>
                <a:ext cx="227013" cy="228600"/>
              </a:xfrm>
              <a:prstGeom prst="rect">
                <a:avLst/>
              </a:prstGeom>
              <a:solidFill>
                <a:srgbClr val="99CC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7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90" name="CustomShape 51"/>
              <p:cNvSpPr>
                <a:spLocks noChangeArrowheads="1"/>
              </p:cNvSpPr>
              <p:nvPr/>
            </p:nvSpPr>
            <p:spPr bwMode="auto">
              <a:xfrm>
                <a:off x="6836766" y="7491933"/>
                <a:ext cx="227013" cy="228600"/>
              </a:xfrm>
              <a:prstGeom prst="rect">
                <a:avLst/>
              </a:prstGeom>
              <a:solidFill>
                <a:srgbClr val="99CC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7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91" name="CustomShape 52"/>
              <p:cNvSpPr>
                <a:spLocks noChangeArrowheads="1"/>
              </p:cNvSpPr>
              <p:nvPr/>
            </p:nvSpPr>
            <p:spPr bwMode="auto">
              <a:xfrm>
                <a:off x="7293966" y="7491933"/>
                <a:ext cx="227013" cy="228600"/>
              </a:xfrm>
              <a:prstGeom prst="rect">
                <a:avLst/>
              </a:prstGeom>
              <a:solidFill>
                <a:srgbClr val="99CC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7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92" name="CustomShape 53"/>
              <p:cNvSpPr>
                <a:spLocks noChangeArrowheads="1"/>
              </p:cNvSpPr>
              <p:nvPr/>
            </p:nvSpPr>
            <p:spPr bwMode="auto">
              <a:xfrm>
                <a:off x="6150966" y="6120333"/>
                <a:ext cx="227013" cy="2286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ea typeface="ＭＳ Ｐゴシック" pitchFamily="50" charset="-128"/>
                  </a:rPr>
                  <a:t>0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93" name="CustomShape 54"/>
              <p:cNvSpPr>
                <a:spLocks noChangeArrowheads="1"/>
              </p:cNvSpPr>
              <p:nvPr/>
            </p:nvSpPr>
            <p:spPr bwMode="auto">
              <a:xfrm>
                <a:off x="6608166" y="6120333"/>
                <a:ext cx="227013" cy="22860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94" name="CustomShape 55"/>
              <p:cNvSpPr>
                <a:spLocks noChangeArrowheads="1"/>
              </p:cNvSpPr>
              <p:nvPr/>
            </p:nvSpPr>
            <p:spPr bwMode="auto">
              <a:xfrm>
                <a:off x="6150966" y="6577533"/>
                <a:ext cx="227013" cy="2286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95" name="CustomShape 56"/>
              <p:cNvSpPr>
                <a:spLocks noChangeArrowheads="1"/>
              </p:cNvSpPr>
              <p:nvPr/>
            </p:nvSpPr>
            <p:spPr bwMode="auto">
              <a:xfrm>
                <a:off x="6608166" y="6577533"/>
                <a:ext cx="227013" cy="228600"/>
              </a:xfrm>
              <a:prstGeom prst="rect">
                <a:avLst/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96" name="CustomShape 57"/>
              <p:cNvSpPr>
                <a:spLocks noChangeArrowheads="1"/>
              </p:cNvSpPr>
              <p:nvPr/>
            </p:nvSpPr>
            <p:spPr bwMode="auto">
              <a:xfrm>
                <a:off x="6150966" y="7034733"/>
                <a:ext cx="227013" cy="2286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8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97" name="CustomShape 58"/>
              <p:cNvSpPr>
                <a:spLocks noChangeArrowheads="1"/>
              </p:cNvSpPr>
              <p:nvPr/>
            </p:nvSpPr>
            <p:spPr bwMode="auto">
              <a:xfrm>
                <a:off x="6608166" y="70347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98" name="CustomShape 59"/>
              <p:cNvSpPr>
                <a:spLocks noChangeArrowheads="1"/>
              </p:cNvSpPr>
              <p:nvPr/>
            </p:nvSpPr>
            <p:spPr bwMode="auto">
              <a:xfrm>
                <a:off x="6150966" y="7491933"/>
                <a:ext cx="227013" cy="2286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9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99" name="CustomShape 60"/>
              <p:cNvSpPr>
                <a:spLocks noChangeArrowheads="1"/>
              </p:cNvSpPr>
              <p:nvPr/>
            </p:nvSpPr>
            <p:spPr bwMode="auto">
              <a:xfrm>
                <a:off x="6608166" y="7491933"/>
                <a:ext cx="227013" cy="2286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9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00" name="CustomShape 61"/>
              <p:cNvSpPr>
                <a:spLocks noChangeArrowheads="1"/>
              </p:cNvSpPr>
              <p:nvPr/>
            </p:nvSpPr>
            <p:spPr bwMode="auto">
              <a:xfrm>
                <a:off x="7065366" y="6120333"/>
                <a:ext cx="227013" cy="228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101" name="CustomShape 62"/>
              <p:cNvSpPr>
                <a:spLocks noChangeArrowheads="1"/>
              </p:cNvSpPr>
              <p:nvPr/>
            </p:nvSpPr>
            <p:spPr bwMode="auto">
              <a:xfrm>
                <a:off x="7522566" y="6120333"/>
                <a:ext cx="227013" cy="228600"/>
              </a:xfrm>
              <a:prstGeom prst="rect">
                <a:avLst/>
              </a:prstGeom>
              <a:solidFill>
                <a:srgbClr val="99FF66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102" name="CustomShape 63"/>
              <p:cNvSpPr>
                <a:spLocks noChangeArrowheads="1"/>
              </p:cNvSpPr>
              <p:nvPr/>
            </p:nvSpPr>
            <p:spPr bwMode="auto">
              <a:xfrm>
                <a:off x="7065366" y="65775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03" name="CustomShape 64"/>
              <p:cNvSpPr>
                <a:spLocks noChangeArrowheads="1"/>
              </p:cNvSpPr>
              <p:nvPr/>
            </p:nvSpPr>
            <p:spPr bwMode="auto">
              <a:xfrm>
                <a:off x="7522566" y="6577533"/>
                <a:ext cx="227013" cy="228600"/>
              </a:xfrm>
              <a:prstGeom prst="rect">
                <a:avLst/>
              </a:prstGeom>
              <a:solidFill>
                <a:srgbClr val="99FF66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104" name="CustomShape 65"/>
              <p:cNvSpPr>
                <a:spLocks noChangeArrowheads="1"/>
              </p:cNvSpPr>
              <p:nvPr/>
            </p:nvSpPr>
            <p:spPr bwMode="auto">
              <a:xfrm>
                <a:off x="7065366" y="70347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05" name="CustomShape 66"/>
              <p:cNvSpPr>
                <a:spLocks noChangeArrowheads="1"/>
              </p:cNvSpPr>
              <p:nvPr/>
            </p:nvSpPr>
            <p:spPr bwMode="auto">
              <a:xfrm>
                <a:off x="7522566" y="7034733"/>
                <a:ext cx="227013" cy="228600"/>
              </a:xfrm>
              <a:prstGeom prst="rect">
                <a:avLst/>
              </a:prstGeom>
              <a:solidFill>
                <a:srgbClr val="99CC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7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06" name="CustomShape 67"/>
              <p:cNvSpPr>
                <a:spLocks noChangeArrowheads="1"/>
              </p:cNvSpPr>
              <p:nvPr/>
            </p:nvSpPr>
            <p:spPr bwMode="auto">
              <a:xfrm>
                <a:off x="7065366" y="7491933"/>
                <a:ext cx="227013" cy="228600"/>
              </a:xfrm>
              <a:prstGeom prst="rect">
                <a:avLst/>
              </a:prstGeom>
              <a:solidFill>
                <a:srgbClr val="99CC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ea typeface="ＭＳ Ｐゴシック" pitchFamily="50" charset="-128"/>
                  </a:rPr>
                  <a:t>7</a:t>
                </a:r>
                <a:endParaRPr lang="en-US" altLang="ja-JP" sz="1400" dirty="0">
                  <a:ea typeface="ＭＳ Ｐゴシック" pitchFamily="50" charset="-128"/>
                </a:endParaRPr>
              </a:p>
            </p:txBody>
          </p:sp>
          <p:sp>
            <p:nvSpPr>
              <p:cNvPr id="107" name="CustomShape 68"/>
              <p:cNvSpPr>
                <a:spLocks noChangeArrowheads="1"/>
              </p:cNvSpPr>
              <p:nvPr/>
            </p:nvSpPr>
            <p:spPr bwMode="auto">
              <a:xfrm>
                <a:off x="7522566" y="7491933"/>
                <a:ext cx="227013" cy="228600"/>
              </a:xfrm>
              <a:prstGeom prst="rect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ja-JP"/>
              </a:p>
            </p:txBody>
          </p:sp>
        </p:grpSp>
        <p:grpSp>
          <p:nvGrpSpPr>
            <p:cNvPr id="8" name="グループ化 316"/>
            <p:cNvGrpSpPr/>
            <p:nvPr/>
          </p:nvGrpSpPr>
          <p:grpSpPr>
            <a:xfrm>
              <a:off x="3304456" y="5880720"/>
              <a:ext cx="2114550" cy="2581275"/>
              <a:chOff x="928192" y="5880720"/>
              <a:chExt cx="2114550" cy="2581275"/>
            </a:xfrm>
          </p:grpSpPr>
          <p:sp>
            <p:nvSpPr>
              <p:cNvPr id="27" name="CustomShape 21"/>
              <p:cNvSpPr>
                <a:spLocks noChangeArrowheads="1"/>
              </p:cNvSpPr>
              <p:nvPr/>
            </p:nvSpPr>
            <p:spPr bwMode="auto">
              <a:xfrm>
                <a:off x="1047254" y="5880720"/>
                <a:ext cx="457200" cy="457200"/>
              </a:xfrm>
              <a:prstGeom prst="rect">
                <a:avLst/>
              </a:prstGeom>
              <a:solidFill>
                <a:srgbClr val="FFC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>
                    <a:solidFill>
                      <a:srgbClr val="000000"/>
                    </a:solidFill>
                    <a:ea typeface="ＭＳ Ｐゴシック" pitchFamily="50" charset="-128"/>
                  </a:rPr>
                  <a:t>0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8" name="CustomShape 22"/>
              <p:cNvSpPr>
                <a:spLocks noChangeArrowheads="1"/>
              </p:cNvSpPr>
              <p:nvPr/>
            </p:nvSpPr>
            <p:spPr bwMode="auto">
              <a:xfrm>
                <a:off x="1504454" y="5880720"/>
                <a:ext cx="457200" cy="45720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9" name="CustomShape 23"/>
              <p:cNvSpPr>
                <a:spLocks noChangeArrowheads="1"/>
              </p:cNvSpPr>
              <p:nvPr/>
            </p:nvSpPr>
            <p:spPr bwMode="auto">
              <a:xfrm>
                <a:off x="1047254" y="6337920"/>
                <a:ext cx="457200" cy="45720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0" name="CustomShape 24"/>
              <p:cNvSpPr>
                <a:spLocks noChangeArrowheads="1"/>
              </p:cNvSpPr>
              <p:nvPr/>
            </p:nvSpPr>
            <p:spPr bwMode="auto">
              <a:xfrm>
                <a:off x="1504454" y="6337920"/>
                <a:ext cx="457200" cy="45720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1" name="CustomShape 25"/>
              <p:cNvSpPr>
                <a:spLocks noChangeArrowheads="1"/>
              </p:cNvSpPr>
              <p:nvPr/>
            </p:nvSpPr>
            <p:spPr bwMode="auto">
              <a:xfrm>
                <a:off x="1047254" y="6795120"/>
                <a:ext cx="457200" cy="45720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32" name="CustomShape 26"/>
              <p:cNvSpPr>
                <a:spLocks noChangeArrowheads="1"/>
              </p:cNvSpPr>
              <p:nvPr/>
            </p:nvSpPr>
            <p:spPr bwMode="auto">
              <a:xfrm>
                <a:off x="1504454" y="6795120"/>
                <a:ext cx="457200" cy="45720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3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3" name="CustomShape 27"/>
              <p:cNvSpPr>
                <a:spLocks noChangeArrowheads="1"/>
              </p:cNvSpPr>
              <p:nvPr/>
            </p:nvSpPr>
            <p:spPr bwMode="auto">
              <a:xfrm>
                <a:off x="1047254" y="7252320"/>
                <a:ext cx="457200" cy="457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34" name="CustomShape 28"/>
              <p:cNvSpPr>
                <a:spLocks noChangeArrowheads="1"/>
              </p:cNvSpPr>
              <p:nvPr/>
            </p:nvSpPr>
            <p:spPr bwMode="auto">
              <a:xfrm>
                <a:off x="1504454" y="7252320"/>
                <a:ext cx="457200" cy="457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5" name="CustomShape 29"/>
              <p:cNvSpPr>
                <a:spLocks noChangeArrowheads="1"/>
              </p:cNvSpPr>
              <p:nvPr/>
            </p:nvSpPr>
            <p:spPr bwMode="auto">
              <a:xfrm>
                <a:off x="1961654" y="5880720"/>
                <a:ext cx="457200" cy="45720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36" name="CustomShape 30"/>
              <p:cNvSpPr>
                <a:spLocks noChangeArrowheads="1"/>
              </p:cNvSpPr>
              <p:nvPr/>
            </p:nvSpPr>
            <p:spPr bwMode="auto">
              <a:xfrm>
                <a:off x="2418854" y="5880720"/>
                <a:ext cx="457200" cy="457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37" name="CustomShape 31"/>
              <p:cNvSpPr>
                <a:spLocks noChangeArrowheads="1"/>
              </p:cNvSpPr>
              <p:nvPr/>
            </p:nvSpPr>
            <p:spPr bwMode="auto">
              <a:xfrm>
                <a:off x="1961654" y="6337920"/>
                <a:ext cx="457200" cy="45720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2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8" name="CustomShape 32"/>
              <p:cNvSpPr>
                <a:spLocks noChangeArrowheads="1"/>
              </p:cNvSpPr>
              <p:nvPr/>
            </p:nvSpPr>
            <p:spPr bwMode="auto">
              <a:xfrm>
                <a:off x="2418854" y="6337920"/>
                <a:ext cx="457200" cy="457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9" name="CustomShape 33"/>
              <p:cNvSpPr>
                <a:spLocks noChangeArrowheads="1"/>
              </p:cNvSpPr>
              <p:nvPr/>
            </p:nvSpPr>
            <p:spPr bwMode="auto">
              <a:xfrm>
                <a:off x="1961654" y="6795120"/>
                <a:ext cx="457200" cy="4572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40" name="CustomShape 34"/>
              <p:cNvSpPr>
                <a:spLocks noChangeArrowheads="1"/>
              </p:cNvSpPr>
              <p:nvPr/>
            </p:nvSpPr>
            <p:spPr bwMode="auto">
              <a:xfrm>
                <a:off x="2418854" y="6795120"/>
                <a:ext cx="457200" cy="4572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41" name="CustomShape 35"/>
              <p:cNvSpPr>
                <a:spLocks noChangeArrowheads="1"/>
              </p:cNvSpPr>
              <p:nvPr/>
            </p:nvSpPr>
            <p:spPr bwMode="auto">
              <a:xfrm>
                <a:off x="1961654" y="7252320"/>
                <a:ext cx="457200" cy="4572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42" name="CustomShape 36"/>
              <p:cNvSpPr>
                <a:spLocks noChangeArrowheads="1"/>
              </p:cNvSpPr>
              <p:nvPr/>
            </p:nvSpPr>
            <p:spPr bwMode="auto">
              <a:xfrm>
                <a:off x="2418854" y="7252320"/>
                <a:ext cx="457200" cy="457200"/>
              </a:xfrm>
              <a:prstGeom prst="rect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ja-JP"/>
              </a:p>
            </p:txBody>
          </p:sp>
          <p:sp>
            <p:nvSpPr>
              <p:cNvPr id="43" name="CustomShape 37"/>
              <p:cNvSpPr>
                <a:spLocks noChangeArrowheads="1"/>
              </p:cNvSpPr>
              <p:nvPr/>
            </p:nvSpPr>
            <p:spPr bwMode="auto">
              <a:xfrm>
                <a:off x="928192" y="7823820"/>
                <a:ext cx="2114550" cy="638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5000" rIns="90000" bIns="45000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(b) 4x4 </a:t>
                </a:r>
                <a:r>
                  <a:rPr lang="en-US" altLang="ja-JP" sz="1400" dirty="0" err="1" smtClean="0">
                    <a:solidFill>
                      <a:srgbClr val="000000"/>
                    </a:solidFill>
                    <a:ea typeface="ＭＳ Ｐゴシック" pitchFamily="50" charset="-128"/>
                  </a:rPr>
                  <a:t>Chroma</a:t>
                </a:r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 </a:t>
                </a:r>
                <a:b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</a:br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context assignment</a:t>
                </a:r>
                <a:endParaRPr lang="en-US" altLang="ja-JP" sz="1400" dirty="0">
                  <a:ea typeface="ＭＳ Ｐゴシック" pitchFamily="50" charset="-128"/>
                </a:endParaRPr>
              </a:p>
            </p:txBody>
          </p:sp>
        </p:grpSp>
        <p:grpSp>
          <p:nvGrpSpPr>
            <p:cNvPr id="9" name="グループ化 316"/>
            <p:cNvGrpSpPr/>
            <p:nvPr/>
          </p:nvGrpSpPr>
          <p:grpSpPr>
            <a:xfrm>
              <a:off x="712168" y="5880720"/>
              <a:ext cx="2114550" cy="2581275"/>
              <a:chOff x="928192" y="5880720"/>
              <a:chExt cx="2114550" cy="2581275"/>
            </a:xfrm>
          </p:grpSpPr>
          <p:sp>
            <p:nvSpPr>
              <p:cNvPr id="10" name="CustomShape 21"/>
              <p:cNvSpPr>
                <a:spLocks noChangeArrowheads="1"/>
              </p:cNvSpPr>
              <p:nvPr/>
            </p:nvSpPr>
            <p:spPr bwMode="auto">
              <a:xfrm>
                <a:off x="1047254" y="5880720"/>
                <a:ext cx="457200" cy="457200"/>
              </a:xfrm>
              <a:prstGeom prst="rect">
                <a:avLst/>
              </a:prstGeom>
              <a:solidFill>
                <a:srgbClr val="FFC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>
                    <a:solidFill>
                      <a:srgbClr val="000000"/>
                    </a:solidFill>
                    <a:ea typeface="ＭＳ Ｐゴシック" pitchFamily="50" charset="-128"/>
                  </a:rPr>
                  <a:t>0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1" name="CustomShape 22"/>
              <p:cNvSpPr>
                <a:spLocks noChangeArrowheads="1"/>
              </p:cNvSpPr>
              <p:nvPr/>
            </p:nvSpPr>
            <p:spPr bwMode="auto">
              <a:xfrm>
                <a:off x="1504454" y="5880720"/>
                <a:ext cx="457200" cy="4572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2" name="CustomShape 23"/>
              <p:cNvSpPr>
                <a:spLocks noChangeArrowheads="1"/>
              </p:cNvSpPr>
              <p:nvPr/>
            </p:nvSpPr>
            <p:spPr bwMode="auto">
              <a:xfrm>
                <a:off x="1047254" y="6337920"/>
                <a:ext cx="457200" cy="457200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13" name="CustomShape 24"/>
              <p:cNvSpPr>
                <a:spLocks noChangeArrowheads="1"/>
              </p:cNvSpPr>
              <p:nvPr/>
            </p:nvSpPr>
            <p:spPr bwMode="auto">
              <a:xfrm>
                <a:off x="1504454" y="6337920"/>
                <a:ext cx="457200" cy="45720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14" name="CustomShape 25"/>
              <p:cNvSpPr>
                <a:spLocks noChangeArrowheads="1"/>
              </p:cNvSpPr>
              <p:nvPr/>
            </p:nvSpPr>
            <p:spPr bwMode="auto">
              <a:xfrm>
                <a:off x="1047254" y="6795120"/>
                <a:ext cx="457200" cy="45720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15" name="CustomShape 26"/>
              <p:cNvSpPr>
                <a:spLocks noChangeArrowheads="1"/>
              </p:cNvSpPr>
              <p:nvPr/>
            </p:nvSpPr>
            <p:spPr bwMode="auto">
              <a:xfrm>
                <a:off x="1504454" y="6795120"/>
                <a:ext cx="457200" cy="45720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6" name="CustomShape 27"/>
              <p:cNvSpPr>
                <a:spLocks noChangeArrowheads="1"/>
              </p:cNvSpPr>
              <p:nvPr/>
            </p:nvSpPr>
            <p:spPr bwMode="auto">
              <a:xfrm>
                <a:off x="1047254" y="7252320"/>
                <a:ext cx="457200" cy="4572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>
                    <a:solidFill>
                      <a:srgbClr val="000000"/>
                    </a:solidFill>
                    <a:ea typeface="ＭＳ Ｐゴシック" pitchFamily="50" charset="-128"/>
                  </a:rPr>
                  <a:t>7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17" name="CustomShape 28"/>
              <p:cNvSpPr>
                <a:spLocks noChangeArrowheads="1"/>
              </p:cNvSpPr>
              <p:nvPr/>
            </p:nvSpPr>
            <p:spPr bwMode="auto">
              <a:xfrm>
                <a:off x="1504454" y="7252320"/>
                <a:ext cx="457200" cy="4572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7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8" name="CustomShape 29"/>
              <p:cNvSpPr>
                <a:spLocks noChangeArrowheads="1"/>
              </p:cNvSpPr>
              <p:nvPr/>
            </p:nvSpPr>
            <p:spPr bwMode="auto">
              <a:xfrm>
                <a:off x="1961654" y="5880720"/>
                <a:ext cx="457200" cy="45720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19" name="CustomShape 30"/>
              <p:cNvSpPr>
                <a:spLocks noChangeArrowheads="1"/>
              </p:cNvSpPr>
              <p:nvPr/>
            </p:nvSpPr>
            <p:spPr bwMode="auto">
              <a:xfrm>
                <a:off x="2418854" y="5880720"/>
                <a:ext cx="457200" cy="457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20" name="CustomShape 31"/>
              <p:cNvSpPr>
                <a:spLocks noChangeArrowheads="1"/>
              </p:cNvSpPr>
              <p:nvPr/>
            </p:nvSpPr>
            <p:spPr bwMode="auto">
              <a:xfrm>
                <a:off x="1961654" y="6337920"/>
                <a:ext cx="457200" cy="45720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1" name="CustomShape 32"/>
              <p:cNvSpPr>
                <a:spLocks noChangeArrowheads="1"/>
              </p:cNvSpPr>
              <p:nvPr/>
            </p:nvSpPr>
            <p:spPr bwMode="auto">
              <a:xfrm>
                <a:off x="2418854" y="6337920"/>
                <a:ext cx="457200" cy="457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2" name="CustomShape 33"/>
              <p:cNvSpPr>
                <a:spLocks noChangeArrowheads="1"/>
              </p:cNvSpPr>
              <p:nvPr/>
            </p:nvSpPr>
            <p:spPr bwMode="auto">
              <a:xfrm>
                <a:off x="1961654" y="6795120"/>
                <a:ext cx="457200" cy="4572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>
                    <a:solidFill>
                      <a:srgbClr val="000000"/>
                    </a:solidFill>
                    <a:ea typeface="ＭＳ Ｐゴシック" pitchFamily="50" charset="-128"/>
                  </a:rPr>
                  <a:t>8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23" name="CustomShape 34"/>
              <p:cNvSpPr>
                <a:spLocks noChangeArrowheads="1"/>
              </p:cNvSpPr>
              <p:nvPr/>
            </p:nvSpPr>
            <p:spPr bwMode="auto">
              <a:xfrm>
                <a:off x="2418854" y="6795120"/>
                <a:ext cx="457200" cy="4572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8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4" name="CustomShape 35"/>
              <p:cNvSpPr>
                <a:spLocks noChangeArrowheads="1"/>
              </p:cNvSpPr>
              <p:nvPr/>
            </p:nvSpPr>
            <p:spPr bwMode="auto">
              <a:xfrm>
                <a:off x="1961654" y="7252320"/>
                <a:ext cx="457200" cy="4572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8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5" name="CustomShape 36"/>
              <p:cNvSpPr>
                <a:spLocks noChangeArrowheads="1"/>
              </p:cNvSpPr>
              <p:nvPr/>
            </p:nvSpPr>
            <p:spPr bwMode="auto">
              <a:xfrm>
                <a:off x="2418854" y="7252320"/>
                <a:ext cx="457200" cy="457200"/>
              </a:xfrm>
              <a:prstGeom prst="rect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ja-JP"/>
              </a:p>
            </p:txBody>
          </p:sp>
          <p:sp>
            <p:nvSpPr>
              <p:cNvPr id="26" name="CustomShape 37"/>
              <p:cNvSpPr>
                <a:spLocks noChangeArrowheads="1"/>
              </p:cNvSpPr>
              <p:nvPr/>
            </p:nvSpPr>
            <p:spPr bwMode="auto">
              <a:xfrm>
                <a:off x="928192" y="7823820"/>
                <a:ext cx="2114550" cy="638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5000" rIns="90000" bIns="45000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(a) 4x4 </a:t>
                </a:r>
                <a:r>
                  <a:rPr lang="en-US" altLang="ja-JP" sz="1400" dirty="0" err="1" smtClean="0">
                    <a:solidFill>
                      <a:srgbClr val="000000"/>
                    </a:solidFill>
                    <a:ea typeface="ＭＳ Ｐゴシック" pitchFamily="50" charset="-128"/>
                  </a:rPr>
                  <a:t>Luma</a:t>
                </a:r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 </a:t>
                </a:r>
                <a:b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</a:br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context assignment</a:t>
                </a:r>
                <a:endParaRPr lang="en-US" altLang="ja-JP" sz="1400" dirty="0">
                  <a:ea typeface="ＭＳ Ｐゴシック" pitchFamily="50" charset="-128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686800" cy="416032"/>
          </a:xfrm>
        </p:spPr>
        <p:txBody>
          <a:bodyPr>
            <a:noAutofit/>
          </a:bodyPr>
          <a:lstStyle/>
          <a:p>
            <a:r>
              <a:rPr lang="en-US" altLang="ja-JP" sz="2400" dirty="0" smtClean="0"/>
              <a:t>Proposal 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614987"/>
          </a:xfrm>
        </p:spPr>
        <p:txBody>
          <a:bodyPr/>
          <a:lstStyle/>
          <a:p>
            <a:pPr>
              <a:buNone/>
            </a:pPr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r>
              <a:rPr lang="en-US" altLang="ja-JP" dirty="0" smtClean="0"/>
              <a:t>Use a common context assignment for 4x4 and 8x8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ja-JP" dirty="0" smtClean="0"/>
              <a:t>Unify context derivation for 4x4 and 8x8 significance map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ja-JP" dirty="0" smtClean="0"/>
              <a:t>Remove two lookup tables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ja-JP" dirty="0" smtClean="0"/>
              <a:t>Reduce 9 contexts 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grpSp>
        <p:nvGrpSpPr>
          <p:cNvPr id="5" name="グループ化 342"/>
          <p:cNvGrpSpPr/>
          <p:nvPr/>
        </p:nvGrpSpPr>
        <p:grpSpPr>
          <a:xfrm>
            <a:off x="3815916" y="1091783"/>
            <a:ext cx="2777491" cy="2049185"/>
            <a:chOff x="4226361" y="1016732"/>
            <a:chExt cx="2777491" cy="2049185"/>
          </a:xfrm>
        </p:grpSpPr>
        <p:sp>
          <p:nvSpPr>
            <p:cNvPr id="212" name="CustomShape 4"/>
            <p:cNvSpPr>
              <a:spLocks noChangeArrowheads="1"/>
            </p:cNvSpPr>
            <p:nvPr/>
          </p:nvSpPr>
          <p:spPr bwMode="auto">
            <a:xfrm>
              <a:off x="4226361" y="2555377"/>
              <a:ext cx="2777491" cy="510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5000" rIns="90000" bIns="45000"/>
            <a:lstStyle/>
            <a:p>
              <a:pPr algn="ctr"/>
              <a:r>
                <a:rPr lang="en-US" altLang="ja-JP" dirty="0" smtClean="0">
                  <a:solidFill>
                    <a:srgbClr val="000000"/>
                  </a:solidFill>
                  <a:ea typeface="ＭＳ Ｐゴシック" pitchFamily="50" charset="-128"/>
                </a:rPr>
                <a:t>8x8 </a:t>
              </a:r>
              <a:r>
                <a:rPr lang="en-US" altLang="ja-JP" dirty="0" err="1" smtClean="0">
                  <a:solidFill>
                    <a:srgbClr val="000000"/>
                  </a:solidFill>
                  <a:ea typeface="ＭＳ Ｐゴシック" pitchFamily="50" charset="-128"/>
                </a:rPr>
                <a:t>Luma</a:t>
              </a:r>
              <a:r>
                <a:rPr lang="en-US" altLang="ja-JP" dirty="0" smtClean="0">
                  <a:solidFill>
                    <a:srgbClr val="000000"/>
                  </a:solidFill>
                </a:rPr>
                <a:t>/</a:t>
              </a:r>
              <a:r>
                <a:rPr lang="en-US" altLang="ja-JP" dirty="0" err="1" smtClean="0">
                  <a:solidFill>
                    <a:srgbClr val="000000"/>
                  </a:solidFill>
                </a:rPr>
                <a:t>chroma</a:t>
              </a:r>
              <a:r>
                <a:rPr lang="en-US" altLang="ja-JP" dirty="0" smtClean="0">
                  <a:solidFill>
                    <a:srgbClr val="000000"/>
                  </a:solidFill>
                  <a:ea typeface="ＭＳ Ｐゴシック" pitchFamily="50" charset="-128"/>
                </a:rPr>
                <a:t> </a:t>
              </a:r>
            </a:p>
          </p:txBody>
        </p:sp>
        <p:sp>
          <p:nvSpPr>
            <p:cNvPr id="214" name="CustomShape 5"/>
            <p:cNvSpPr>
              <a:spLocks noChangeArrowheads="1"/>
            </p:cNvSpPr>
            <p:nvPr/>
          </p:nvSpPr>
          <p:spPr bwMode="auto">
            <a:xfrm>
              <a:off x="4822923" y="1016732"/>
              <a:ext cx="181610" cy="18288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 smtClean="0">
                  <a:solidFill>
                    <a:srgbClr val="000000"/>
                  </a:solidFill>
                  <a:ea typeface="ＭＳ Ｐゴシック" pitchFamily="50" charset="-128"/>
                </a:rPr>
                <a:t>0</a:t>
              </a:r>
              <a:endParaRPr lang="en-US" altLang="ja-JP" sz="1200" dirty="0">
                <a:ea typeface="ＭＳ Ｐゴシック" pitchFamily="50" charset="-128"/>
              </a:endParaRPr>
            </a:p>
          </p:txBody>
        </p:sp>
        <p:sp>
          <p:nvSpPr>
            <p:cNvPr id="215" name="CustomShape 6"/>
            <p:cNvSpPr>
              <a:spLocks noChangeArrowheads="1"/>
            </p:cNvSpPr>
            <p:nvPr/>
          </p:nvSpPr>
          <p:spPr bwMode="auto">
            <a:xfrm>
              <a:off x="5188683" y="1016732"/>
              <a:ext cx="181610" cy="18288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16" name="CustomShape 7"/>
            <p:cNvSpPr>
              <a:spLocks noChangeArrowheads="1"/>
            </p:cNvSpPr>
            <p:nvPr/>
          </p:nvSpPr>
          <p:spPr bwMode="auto">
            <a:xfrm>
              <a:off x="4822923" y="1382492"/>
              <a:ext cx="181610" cy="18288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17" name="CustomShape 8"/>
            <p:cNvSpPr>
              <a:spLocks noChangeArrowheads="1"/>
            </p:cNvSpPr>
            <p:nvPr/>
          </p:nvSpPr>
          <p:spPr bwMode="auto">
            <a:xfrm>
              <a:off x="5188683" y="1382492"/>
              <a:ext cx="181610" cy="18288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18" name="CustomShape 9"/>
            <p:cNvSpPr>
              <a:spLocks noChangeArrowheads="1"/>
            </p:cNvSpPr>
            <p:nvPr/>
          </p:nvSpPr>
          <p:spPr bwMode="auto">
            <a:xfrm>
              <a:off x="4822923" y="1748252"/>
              <a:ext cx="181610" cy="182880"/>
            </a:xfrm>
            <a:prstGeom prst="rect">
              <a:avLst/>
            </a:prstGeom>
            <a:solidFill>
              <a:srgbClr val="FFFF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4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19" name="CustomShape 10"/>
            <p:cNvSpPr>
              <a:spLocks noChangeArrowheads="1"/>
            </p:cNvSpPr>
            <p:nvPr/>
          </p:nvSpPr>
          <p:spPr bwMode="auto">
            <a:xfrm>
              <a:off x="5188683" y="1748252"/>
              <a:ext cx="181610" cy="182880"/>
            </a:xfrm>
            <a:prstGeom prst="rect">
              <a:avLst/>
            </a:prstGeom>
            <a:solidFill>
              <a:srgbClr val="FFFF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4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20" name="CustomShape 11"/>
            <p:cNvSpPr>
              <a:spLocks noChangeArrowheads="1"/>
            </p:cNvSpPr>
            <p:nvPr/>
          </p:nvSpPr>
          <p:spPr bwMode="auto">
            <a:xfrm>
              <a:off x="4822923" y="2114012"/>
              <a:ext cx="181610" cy="18288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5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21" name="CustomShape 12"/>
            <p:cNvSpPr>
              <a:spLocks noChangeArrowheads="1"/>
            </p:cNvSpPr>
            <p:nvPr/>
          </p:nvSpPr>
          <p:spPr bwMode="auto">
            <a:xfrm>
              <a:off x="5188683" y="2114012"/>
              <a:ext cx="181610" cy="18288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5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22" name="CustomShape 13"/>
            <p:cNvSpPr>
              <a:spLocks noChangeArrowheads="1"/>
            </p:cNvSpPr>
            <p:nvPr/>
          </p:nvSpPr>
          <p:spPr bwMode="auto">
            <a:xfrm>
              <a:off x="5554443" y="1016732"/>
              <a:ext cx="181610" cy="182880"/>
            </a:xfrm>
            <a:prstGeom prst="rect">
              <a:avLst/>
            </a:prstGeom>
            <a:solidFill>
              <a:srgbClr val="00B0F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>
                  <a:solidFill>
                    <a:srgbClr val="000000"/>
                  </a:solidFill>
                  <a:ea typeface="ＭＳ Ｐゴシック" pitchFamily="50" charset="-128"/>
                </a:rPr>
                <a:t>2</a:t>
              </a:r>
              <a:endParaRPr lang="en-US" altLang="ja-JP">
                <a:ea typeface="ＭＳ Ｐゴシック" pitchFamily="50" charset="-128"/>
              </a:endParaRPr>
            </a:p>
          </p:txBody>
        </p:sp>
        <p:sp>
          <p:nvSpPr>
            <p:cNvPr id="223" name="CustomShape 14"/>
            <p:cNvSpPr>
              <a:spLocks noChangeArrowheads="1"/>
            </p:cNvSpPr>
            <p:nvPr/>
          </p:nvSpPr>
          <p:spPr bwMode="auto">
            <a:xfrm>
              <a:off x="5920203" y="1016732"/>
              <a:ext cx="181610" cy="1828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>
                  <a:solidFill>
                    <a:srgbClr val="000000"/>
                  </a:solidFill>
                  <a:ea typeface="ＭＳ Ｐゴシック" pitchFamily="50" charset="-128"/>
                </a:rPr>
                <a:t>3</a:t>
              </a:r>
              <a:endParaRPr lang="en-US" altLang="ja-JP">
                <a:ea typeface="ＭＳ Ｐゴシック" pitchFamily="50" charset="-128"/>
              </a:endParaRPr>
            </a:p>
          </p:txBody>
        </p:sp>
        <p:sp>
          <p:nvSpPr>
            <p:cNvPr id="224" name="CustomShape 15"/>
            <p:cNvSpPr>
              <a:spLocks noChangeArrowheads="1"/>
            </p:cNvSpPr>
            <p:nvPr/>
          </p:nvSpPr>
          <p:spPr bwMode="auto">
            <a:xfrm>
              <a:off x="5554443" y="1382492"/>
              <a:ext cx="181610" cy="182880"/>
            </a:xfrm>
            <a:prstGeom prst="rect">
              <a:avLst/>
            </a:prstGeom>
            <a:solidFill>
              <a:srgbClr val="00B0F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2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25" name="CustomShape 16"/>
            <p:cNvSpPr>
              <a:spLocks noChangeArrowheads="1"/>
            </p:cNvSpPr>
            <p:nvPr/>
          </p:nvSpPr>
          <p:spPr bwMode="auto">
            <a:xfrm>
              <a:off x="5920203" y="1382492"/>
              <a:ext cx="181610" cy="1828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>
                  <a:solidFill>
                    <a:srgbClr val="000000"/>
                  </a:solidFill>
                  <a:ea typeface="ＭＳ Ｐゴシック" pitchFamily="50" charset="-128"/>
                </a:rPr>
                <a:t>3</a:t>
              </a:r>
              <a:endParaRPr lang="en-US" altLang="ja-JP">
                <a:ea typeface="ＭＳ Ｐゴシック" pitchFamily="50" charset="-128"/>
              </a:endParaRPr>
            </a:p>
          </p:txBody>
        </p:sp>
        <p:sp>
          <p:nvSpPr>
            <p:cNvPr id="226" name="CustomShape 17"/>
            <p:cNvSpPr>
              <a:spLocks noChangeArrowheads="1"/>
            </p:cNvSpPr>
            <p:nvPr/>
          </p:nvSpPr>
          <p:spPr bwMode="auto">
            <a:xfrm>
              <a:off x="5554443" y="1748252"/>
              <a:ext cx="181610" cy="1828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6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27" name="CustomShape 18"/>
            <p:cNvSpPr>
              <a:spLocks noChangeArrowheads="1"/>
            </p:cNvSpPr>
            <p:nvPr/>
          </p:nvSpPr>
          <p:spPr bwMode="auto">
            <a:xfrm>
              <a:off x="5920203" y="1748252"/>
              <a:ext cx="181610" cy="1828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6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28" name="CustomShape 19"/>
            <p:cNvSpPr>
              <a:spLocks noChangeArrowheads="1"/>
            </p:cNvSpPr>
            <p:nvPr/>
          </p:nvSpPr>
          <p:spPr bwMode="auto">
            <a:xfrm>
              <a:off x="5554443" y="2114012"/>
              <a:ext cx="181610" cy="1828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6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29" name="CustomShape 20"/>
            <p:cNvSpPr>
              <a:spLocks noChangeArrowheads="1"/>
            </p:cNvSpPr>
            <p:nvPr/>
          </p:nvSpPr>
          <p:spPr bwMode="auto">
            <a:xfrm>
              <a:off x="5920203" y="2114012"/>
              <a:ext cx="181610" cy="1828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6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30" name="CustomShape 21"/>
            <p:cNvSpPr>
              <a:spLocks noChangeArrowheads="1"/>
            </p:cNvSpPr>
            <p:nvPr/>
          </p:nvSpPr>
          <p:spPr bwMode="auto">
            <a:xfrm>
              <a:off x="5005803" y="1016732"/>
              <a:ext cx="181610" cy="18288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>
                  <a:solidFill>
                    <a:srgbClr val="000000"/>
                  </a:solidFill>
                  <a:ea typeface="ＭＳ Ｐゴシック" pitchFamily="50" charset="-128"/>
                </a:rPr>
                <a:t>0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31" name="CustomShape 22"/>
            <p:cNvSpPr>
              <a:spLocks noChangeArrowheads="1"/>
            </p:cNvSpPr>
            <p:nvPr/>
          </p:nvSpPr>
          <p:spPr bwMode="auto">
            <a:xfrm>
              <a:off x="5371563" y="1016732"/>
              <a:ext cx="181610" cy="18288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32" name="CustomShape 23"/>
            <p:cNvSpPr>
              <a:spLocks noChangeArrowheads="1"/>
            </p:cNvSpPr>
            <p:nvPr/>
          </p:nvSpPr>
          <p:spPr bwMode="auto">
            <a:xfrm>
              <a:off x="5005803" y="1382492"/>
              <a:ext cx="181610" cy="18288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33" name="CustomShape 24"/>
            <p:cNvSpPr>
              <a:spLocks noChangeArrowheads="1"/>
            </p:cNvSpPr>
            <p:nvPr/>
          </p:nvSpPr>
          <p:spPr bwMode="auto">
            <a:xfrm>
              <a:off x="5371563" y="1382492"/>
              <a:ext cx="181610" cy="18288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34" name="CustomShape 25"/>
            <p:cNvSpPr>
              <a:spLocks noChangeArrowheads="1"/>
            </p:cNvSpPr>
            <p:nvPr/>
          </p:nvSpPr>
          <p:spPr bwMode="auto">
            <a:xfrm>
              <a:off x="5005803" y="1748252"/>
              <a:ext cx="181610" cy="182880"/>
            </a:xfrm>
            <a:prstGeom prst="rect">
              <a:avLst/>
            </a:prstGeom>
            <a:solidFill>
              <a:srgbClr val="FFFF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4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35" name="CustomShape 26"/>
            <p:cNvSpPr>
              <a:spLocks noChangeArrowheads="1"/>
            </p:cNvSpPr>
            <p:nvPr/>
          </p:nvSpPr>
          <p:spPr bwMode="auto">
            <a:xfrm>
              <a:off x="5371563" y="1748252"/>
              <a:ext cx="181610" cy="182880"/>
            </a:xfrm>
            <a:prstGeom prst="rect">
              <a:avLst/>
            </a:prstGeom>
            <a:solidFill>
              <a:srgbClr val="FFFF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4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36" name="CustomShape 27"/>
            <p:cNvSpPr>
              <a:spLocks noChangeArrowheads="1"/>
            </p:cNvSpPr>
            <p:nvPr/>
          </p:nvSpPr>
          <p:spPr bwMode="auto">
            <a:xfrm>
              <a:off x="5005803" y="2114012"/>
              <a:ext cx="181610" cy="18288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5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37" name="CustomShape 28"/>
            <p:cNvSpPr>
              <a:spLocks noChangeArrowheads="1"/>
            </p:cNvSpPr>
            <p:nvPr/>
          </p:nvSpPr>
          <p:spPr bwMode="auto">
            <a:xfrm>
              <a:off x="5371563" y="2114012"/>
              <a:ext cx="181610" cy="18288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5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38" name="CustomShape 29"/>
            <p:cNvSpPr>
              <a:spLocks noChangeArrowheads="1"/>
            </p:cNvSpPr>
            <p:nvPr/>
          </p:nvSpPr>
          <p:spPr bwMode="auto">
            <a:xfrm>
              <a:off x="5737323" y="1016732"/>
              <a:ext cx="181610" cy="182880"/>
            </a:xfrm>
            <a:prstGeom prst="rect">
              <a:avLst/>
            </a:prstGeom>
            <a:solidFill>
              <a:srgbClr val="00B0F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>
                  <a:solidFill>
                    <a:srgbClr val="000000"/>
                  </a:solidFill>
                  <a:ea typeface="ＭＳ Ｐゴシック" pitchFamily="50" charset="-128"/>
                </a:rPr>
                <a:t>2</a:t>
              </a:r>
              <a:endParaRPr lang="en-US" altLang="ja-JP">
                <a:ea typeface="ＭＳ Ｐゴシック" pitchFamily="50" charset="-128"/>
              </a:endParaRPr>
            </a:p>
          </p:txBody>
        </p:sp>
        <p:sp>
          <p:nvSpPr>
            <p:cNvPr id="239" name="CustomShape 30"/>
            <p:cNvSpPr>
              <a:spLocks noChangeArrowheads="1"/>
            </p:cNvSpPr>
            <p:nvPr/>
          </p:nvSpPr>
          <p:spPr bwMode="auto">
            <a:xfrm>
              <a:off x="6103083" y="1016732"/>
              <a:ext cx="181610" cy="1828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>
                  <a:solidFill>
                    <a:srgbClr val="000000"/>
                  </a:solidFill>
                  <a:ea typeface="ＭＳ Ｐゴシック" pitchFamily="50" charset="-128"/>
                </a:rPr>
                <a:t>3</a:t>
              </a:r>
              <a:endParaRPr lang="en-US" altLang="ja-JP">
                <a:ea typeface="ＭＳ Ｐゴシック" pitchFamily="50" charset="-128"/>
              </a:endParaRPr>
            </a:p>
          </p:txBody>
        </p:sp>
        <p:sp>
          <p:nvSpPr>
            <p:cNvPr id="240" name="CustomShape 31"/>
            <p:cNvSpPr>
              <a:spLocks noChangeArrowheads="1"/>
            </p:cNvSpPr>
            <p:nvPr/>
          </p:nvSpPr>
          <p:spPr bwMode="auto">
            <a:xfrm>
              <a:off x="5737323" y="1382492"/>
              <a:ext cx="181610" cy="182880"/>
            </a:xfrm>
            <a:prstGeom prst="rect">
              <a:avLst/>
            </a:prstGeom>
            <a:solidFill>
              <a:srgbClr val="00B0F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2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41" name="CustomShape 32"/>
            <p:cNvSpPr>
              <a:spLocks noChangeArrowheads="1"/>
            </p:cNvSpPr>
            <p:nvPr/>
          </p:nvSpPr>
          <p:spPr bwMode="auto">
            <a:xfrm>
              <a:off x="6103083" y="1382492"/>
              <a:ext cx="181610" cy="1828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>
                  <a:solidFill>
                    <a:srgbClr val="000000"/>
                  </a:solidFill>
                  <a:ea typeface="ＭＳ Ｐゴシック" pitchFamily="50" charset="-128"/>
                </a:rPr>
                <a:t>3</a:t>
              </a:r>
              <a:endParaRPr lang="en-US" altLang="ja-JP">
                <a:ea typeface="ＭＳ Ｐゴシック" pitchFamily="50" charset="-128"/>
              </a:endParaRPr>
            </a:p>
          </p:txBody>
        </p:sp>
        <p:sp>
          <p:nvSpPr>
            <p:cNvPr id="242" name="CustomShape 33"/>
            <p:cNvSpPr>
              <a:spLocks noChangeArrowheads="1"/>
            </p:cNvSpPr>
            <p:nvPr/>
          </p:nvSpPr>
          <p:spPr bwMode="auto">
            <a:xfrm>
              <a:off x="5737323" y="1748252"/>
              <a:ext cx="181610" cy="1828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6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43" name="CustomShape 34"/>
            <p:cNvSpPr>
              <a:spLocks noChangeArrowheads="1"/>
            </p:cNvSpPr>
            <p:nvPr/>
          </p:nvSpPr>
          <p:spPr bwMode="auto">
            <a:xfrm>
              <a:off x="6103083" y="1748252"/>
              <a:ext cx="181610" cy="1828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6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44" name="CustomShape 35"/>
            <p:cNvSpPr>
              <a:spLocks noChangeArrowheads="1"/>
            </p:cNvSpPr>
            <p:nvPr/>
          </p:nvSpPr>
          <p:spPr bwMode="auto">
            <a:xfrm>
              <a:off x="5737323" y="2114012"/>
              <a:ext cx="181610" cy="1828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6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45" name="CustomShape 36"/>
            <p:cNvSpPr>
              <a:spLocks noChangeArrowheads="1"/>
            </p:cNvSpPr>
            <p:nvPr/>
          </p:nvSpPr>
          <p:spPr bwMode="auto">
            <a:xfrm>
              <a:off x="6103083" y="2114012"/>
              <a:ext cx="181610" cy="1828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6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46" name="CustomShape 37"/>
            <p:cNvSpPr>
              <a:spLocks noChangeArrowheads="1"/>
            </p:cNvSpPr>
            <p:nvPr/>
          </p:nvSpPr>
          <p:spPr bwMode="auto">
            <a:xfrm>
              <a:off x="4822923" y="1199612"/>
              <a:ext cx="181610" cy="18288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>
                  <a:solidFill>
                    <a:srgbClr val="000000"/>
                  </a:solidFill>
                  <a:ea typeface="ＭＳ Ｐゴシック" pitchFamily="50" charset="-128"/>
                </a:rPr>
                <a:t>0</a:t>
              </a:r>
              <a:endParaRPr lang="en-US" altLang="ja-JP">
                <a:ea typeface="ＭＳ Ｐゴシック" pitchFamily="50" charset="-128"/>
              </a:endParaRPr>
            </a:p>
          </p:txBody>
        </p:sp>
        <p:sp>
          <p:nvSpPr>
            <p:cNvPr id="247" name="CustomShape 38"/>
            <p:cNvSpPr>
              <a:spLocks noChangeArrowheads="1"/>
            </p:cNvSpPr>
            <p:nvPr/>
          </p:nvSpPr>
          <p:spPr bwMode="auto">
            <a:xfrm>
              <a:off x="5188683" y="1199612"/>
              <a:ext cx="181610" cy="18288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48" name="CustomShape 39"/>
            <p:cNvSpPr>
              <a:spLocks noChangeArrowheads="1"/>
            </p:cNvSpPr>
            <p:nvPr/>
          </p:nvSpPr>
          <p:spPr bwMode="auto">
            <a:xfrm>
              <a:off x="4822923" y="1565372"/>
              <a:ext cx="181610" cy="18288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49" name="CustomShape 40"/>
            <p:cNvSpPr>
              <a:spLocks noChangeArrowheads="1"/>
            </p:cNvSpPr>
            <p:nvPr/>
          </p:nvSpPr>
          <p:spPr bwMode="auto">
            <a:xfrm>
              <a:off x="5188683" y="1565372"/>
              <a:ext cx="181610" cy="18288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50" name="CustomShape 41"/>
            <p:cNvSpPr>
              <a:spLocks noChangeArrowheads="1"/>
            </p:cNvSpPr>
            <p:nvPr/>
          </p:nvSpPr>
          <p:spPr bwMode="auto">
            <a:xfrm>
              <a:off x="4822923" y="1931132"/>
              <a:ext cx="181610" cy="182880"/>
            </a:xfrm>
            <a:prstGeom prst="rect">
              <a:avLst/>
            </a:prstGeom>
            <a:solidFill>
              <a:srgbClr val="FFFF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4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51" name="CustomShape 42"/>
            <p:cNvSpPr>
              <a:spLocks noChangeArrowheads="1"/>
            </p:cNvSpPr>
            <p:nvPr/>
          </p:nvSpPr>
          <p:spPr bwMode="auto">
            <a:xfrm>
              <a:off x="5188683" y="1931132"/>
              <a:ext cx="181610" cy="182880"/>
            </a:xfrm>
            <a:prstGeom prst="rect">
              <a:avLst/>
            </a:prstGeom>
            <a:solidFill>
              <a:srgbClr val="FFFF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4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52" name="CustomShape 43"/>
            <p:cNvSpPr>
              <a:spLocks noChangeArrowheads="1"/>
            </p:cNvSpPr>
            <p:nvPr/>
          </p:nvSpPr>
          <p:spPr bwMode="auto">
            <a:xfrm>
              <a:off x="4822923" y="2296892"/>
              <a:ext cx="181610" cy="18288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5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53" name="CustomShape 44"/>
            <p:cNvSpPr>
              <a:spLocks noChangeArrowheads="1"/>
            </p:cNvSpPr>
            <p:nvPr/>
          </p:nvSpPr>
          <p:spPr bwMode="auto">
            <a:xfrm>
              <a:off x="5188683" y="2296892"/>
              <a:ext cx="181610" cy="18288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5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54" name="CustomShape 45"/>
            <p:cNvSpPr>
              <a:spLocks noChangeArrowheads="1"/>
            </p:cNvSpPr>
            <p:nvPr/>
          </p:nvSpPr>
          <p:spPr bwMode="auto">
            <a:xfrm>
              <a:off x="5554443" y="1199612"/>
              <a:ext cx="181610" cy="182880"/>
            </a:xfrm>
            <a:prstGeom prst="rect">
              <a:avLst/>
            </a:prstGeom>
            <a:solidFill>
              <a:srgbClr val="00B0F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>
                  <a:solidFill>
                    <a:srgbClr val="000000"/>
                  </a:solidFill>
                  <a:ea typeface="ＭＳ Ｐゴシック" pitchFamily="50" charset="-128"/>
                </a:rPr>
                <a:t>2</a:t>
              </a:r>
              <a:endParaRPr lang="en-US" altLang="ja-JP">
                <a:ea typeface="ＭＳ Ｐゴシック" pitchFamily="50" charset="-128"/>
              </a:endParaRPr>
            </a:p>
          </p:txBody>
        </p:sp>
        <p:sp>
          <p:nvSpPr>
            <p:cNvPr id="255" name="CustomShape 46"/>
            <p:cNvSpPr>
              <a:spLocks noChangeArrowheads="1"/>
            </p:cNvSpPr>
            <p:nvPr/>
          </p:nvSpPr>
          <p:spPr bwMode="auto">
            <a:xfrm>
              <a:off x="5920203" y="1199612"/>
              <a:ext cx="181610" cy="1828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>
                  <a:solidFill>
                    <a:srgbClr val="000000"/>
                  </a:solidFill>
                  <a:ea typeface="ＭＳ Ｐゴシック" pitchFamily="50" charset="-128"/>
                </a:rPr>
                <a:t>3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56" name="CustomShape 47"/>
            <p:cNvSpPr>
              <a:spLocks noChangeArrowheads="1"/>
            </p:cNvSpPr>
            <p:nvPr/>
          </p:nvSpPr>
          <p:spPr bwMode="auto">
            <a:xfrm>
              <a:off x="5554443" y="1565372"/>
              <a:ext cx="181610" cy="182880"/>
            </a:xfrm>
            <a:prstGeom prst="rect">
              <a:avLst/>
            </a:prstGeom>
            <a:solidFill>
              <a:srgbClr val="00B0F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2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57" name="CustomShape 48"/>
            <p:cNvSpPr>
              <a:spLocks noChangeArrowheads="1"/>
            </p:cNvSpPr>
            <p:nvPr/>
          </p:nvSpPr>
          <p:spPr bwMode="auto">
            <a:xfrm>
              <a:off x="5920203" y="1565372"/>
              <a:ext cx="181610" cy="1828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>
                  <a:solidFill>
                    <a:srgbClr val="000000"/>
                  </a:solidFill>
                  <a:ea typeface="ＭＳ Ｐゴシック" pitchFamily="50" charset="-128"/>
                </a:rPr>
                <a:t>3</a:t>
              </a:r>
              <a:endParaRPr lang="en-US" altLang="ja-JP">
                <a:ea typeface="ＭＳ Ｐゴシック" pitchFamily="50" charset="-128"/>
              </a:endParaRPr>
            </a:p>
          </p:txBody>
        </p:sp>
        <p:sp>
          <p:nvSpPr>
            <p:cNvPr id="258" name="CustomShape 49"/>
            <p:cNvSpPr>
              <a:spLocks noChangeArrowheads="1"/>
            </p:cNvSpPr>
            <p:nvPr/>
          </p:nvSpPr>
          <p:spPr bwMode="auto">
            <a:xfrm>
              <a:off x="5554443" y="1931132"/>
              <a:ext cx="181610" cy="1828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6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59" name="CustomShape 50"/>
            <p:cNvSpPr>
              <a:spLocks noChangeArrowheads="1"/>
            </p:cNvSpPr>
            <p:nvPr/>
          </p:nvSpPr>
          <p:spPr bwMode="auto">
            <a:xfrm>
              <a:off x="5920203" y="1931132"/>
              <a:ext cx="181610" cy="1828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6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60" name="CustomShape 51"/>
            <p:cNvSpPr>
              <a:spLocks noChangeArrowheads="1"/>
            </p:cNvSpPr>
            <p:nvPr/>
          </p:nvSpPr>
          <p:spPr bwMode="auto">
            <a:xfrm>
              <a:off x="5554443" y="2296892"/>
              <a:ext cx="181610" cy="1828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6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61" name="CustomShape 52"/>
            <p:cNvSpPr>
              <a:spLocks noChangeArrowheads="1"/>
            </p:cNvSpPr>
            <p:nvPr/>
          </p:nvSpPr>
          <p:spPr bwMode="auto">
            <a:xfrm>
              <a:off x="5920203" y="2296892"/>
              <a:ext cx="181610" cy="1828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6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62" name="CustomShape 53"/>
            <p:cNvSpPr>
              <a:spLocks noChangeArrowheads="1"/>
            </p:cNvSpPr>
            <p:nvPr/>
          </p:nvSpPr>
          <p:spPr bwMode="auto">
            <a:xfrm>
              <a:off x="5005803" y="1199612"/>
              <a:ext cx="181610" cy="18288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>
                  <a:solidFill>
                    <a:srgbClr val="000000"/>
                  </a:solidFill>
                  <a:ea typeface="ＭＳ Ｐゴシック" pitchFamily="50" charset="-128"/>
                </a:rPr>
                <a:t>0</a:t>
              </a:r>
              <a:endParaRPr lang="en-US" altLang="ja-JP">
                <a:ea typeface="ＭＳ Ｐゴシック" pitchFamily="50" charset="-128"/>
              </a:endParaRPr>
            </a:p>
          </p:txBody>
        </p:sp>
        <p:sp>
          <p:nvSpPr>
            <p:cNvPr id="263" name="CustomShape 54"/>
            <p:cNvSpPr>
              <a:spLocks noChangeArrowheads="1"/>
            </p:cNvSpPr>
            <p:nvPr/>
          </p:nvSpPr>
          <p:spPr bwMode="auto">
            <a:xfrm>
              <a:off x="5371563" y="1199612"/>
              <a:ext cx="181610" cy="18288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64" name="CustomShape 55"/>
            <p:cNvSpPr>
              <a:spLocks noChangeArrowheads="1"/>
            </p:cNvSpPr>
            <p:nvPr/>
          </p:nvSpPr>
          <p:spPr bwMode="auto">
            <a:xfrm>
              <a:off x="5005803" y="1565372"/>
              <a:ext cx="181610" cy="18288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65" name="CustomShape 56"/>
            <p:cNvSpPr>
              <a:spLocks noChangeArrowheads="1"/>
            </p:cNvSpPr>
            <p:nvPr/>
          </p:nvSpPr>
          <p:spPr bwMode="auto">
            <a:xfrm>
              <a:off x="5371563" y="1565372"/>
              <a:ext cx="181610" cy="18288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66" name="CustomShape 57"/>
            <p:cNvSpPr>
              <a:spLocks noChangeArrowheads="1"/>
            </p:cNvSpPr>
            <p:nvPr/>
          </p:nvSpPr>
          <p:spPr bwMode="auto">
            <a:xfrm>
              <a:off x="5005803" y="1931132"/>
              <a:ext cx="181610" cy="182880"/>
            </a:xfrm>
            <a:prstGeom prst="rect">
              <a:avLst/>
            </a:prstGeom>
            <a:solidFill>
              <a:srgbClr val="FFFF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4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67" name="CustomShape 58"/>
            <p:cNvSpPr>
              <a:spLocks noChangeArrowheads="1"/>
            </p:cNvSpPr>
            <p:nvPr/>
          </p:nvSpPr>
          <p:spPr bwMode="auto">
            <a:xfrm>
              <a:off x="5371563" y="1931132"/>
              <a:ext cx="181610" cy="182880"/>
            </a:xfrm>
            <a:prstGeom prst="rect">
              <a:avLst/>
            </a:prstGeom>
            <a:solidFill>
              <a:srgbClr val="FFFF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4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68" name="CustomShape 59"/>
            <p:cNvSpPr>
              <a:spLocks noChangeArrowheads="1"/>
            </p:cNvSpPr>
            <p:nvPr/>
          </p:nvSpPr>
          <p:spPr bwMode="auto">
            <a:xfrm>
              <a:off x="5005803" y="2296892"/>
              <a:ext cx="181610" cy="18288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5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69" name="CustomShape 60"/>
            <p:cNvSpPr>
              <a:spLocks noChangeArrowheads="1"/>
            </p:cNvSpPr>
            <p:nvPr/>
          </p:nvSpPr>
          <p:spPr bwMode="auto">
            <a:xfrm>
              <a:off x="5371563" y="2296892"/>
              <a:ext cx="181610" cy="18288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5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70" name="CustomShape 61"/>
            <p:cNvSpPr>
              <a:spLocks noChangeArrowheads="1"/>
            </p:cNvSpPr>
            <p:nvPr/>
          </p:nvSpPr>
          <p:spPr bwMode="auto">
            <a:xfrm>
              <a:off x="5737323" y="1199612"/>
              <a:ext cx="181610" cy="182880"/>
            </a:xfrm>
            <a:prstGeom prst="rect">
              <a:avLst/>
            </a:prstGeom>
            <a:solidFill>
              <a:srgbClr val="00B0F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>
                  <a:solidFill>
                    <a:srgbClr val="000000"/>
                  </a:solidFill>
                  <a:ea typeface="ＭＳ Ｐゴシック" pitchFamily="50" charset="-128"/>
                </a:rPr>
                <a:t>2</a:t>
              </a:r>
              <a:endParaRPr lang="en-US" altLang="ja-JP">
                <a:ea typeface="ＭＳ Ｐゴシック" pitchFamily="50" charset="-128"/>
              </a:endParaRPr>
            </a:p>
          </p:txBody>
        </p:sp>
        <p:sp>
          <p:nvSpPr>
            <p:cNvPr id="271" name="CustomShape 62"/>
            <p:cNvSpPr>
              <a:spLocks noChangeArrowheads="1"/>
            </p:cNvSpPr>
            <p:nvPr/>
          </p:nvSpPr>
          <p:spPr bwMode="auto">
            <a:xfrm>
              <a:off x="6103083" y="1199612"/>
              <a:ext cx="181610" cy="1828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>
                  <a:solidFill>
                    <a:srgbClr val="000000"/>
                  </a:solidFill>
                  <a:ea typeface="ＭＳ Ｐゴシック" pitchFamily="50" charset="-128"/>
                </a:rPr>
                <a:t>3</a:t>
              </a:r>
              <a:endParaRPr lang="en-US" altLang="ja-JP">
                <a:ea typeface="ＭＳ Ｐゴシック" pitchFamily="50" charset="-128"/>
              </a:endParaRPr>
            </a:p>
          </p:txBody>
        </p:sp>
        <p:sp>
          <p:nvSpPr>
            <p:cNvPr id="272" name="CustomShape 63"/>
            <p:cNvSpPr>
              <a:spLocks noChangeArrowheads="1"/>
            </p:cNvSpPr>
            <p:nvPr/>
          </p:nvSpPr>
          <p:spPr bwMode="auto">
            <a:xfrm>
              <a:off x="5737323" y="1565372"/>
              <a:ext cx="181610" cy="182880"/>
            </a:xfrm>
            <a:prstGeom prst="rect">
              <a:avLst/>
            </a:prstGeom>
            <a:solidFill>
              <a:srgbClr val="00B0F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2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73" name="CustomShape 64"/>
            <p:cNvSpPr>
              <a:spLocks noChangeArrowheads="1"/>
            </p:cNvSpPr>
            <p:nvPr/>
          </p:nvSpPr>
          <p:spPr bwMode="auto">
            <a:xfrm>
              <a:off x="6103083" y="1565372"/>
              <a:ext cx="181610" cy="1828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>
                  <a:solidFill>
                    <a:srgbClr val="000000"/>
                  </a:solidFill>
                  <a:ea typeface="ＭＳ Ｐゴシック" pitchFamily="50" charset="-128"/>
                </a:rPr>
                <a:t>3</a:t>
              </a:r>
              <a:endParaRPr lang="en-US" altLang="ja-JP">
                <a:ea typeface="ＭＳ Ｐゴシック" pitchFamily="50" charset="-128"/>
              </a:endParaRPr>
            </a:p>
          </p:txBody>
        </p:sp>
        <p:sp>
          <p:nvSpPr>
            <p:cNvPr id="274" name="CustomShape 65"/>
            <p:cNvSpPr>
              <a:spLocks noChangeArrowheads="1"/>
            </p:cNvSpPr>
            <p:nvPr/>
          </p:nvSpPr>
          <p:spPr bwMode="auto">
            <a:xfrm>
              <a:off x="5737323" y="1931132"/>
              <a:ext cx="181610" cy="1828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6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75" name="CustomShape 66"/>
            <p:cNvSpPr>
              <a:spLocks noChangeArrowheads="1"/>
            </p:cNvSpPr>
            <p:nvPr/>
          </p:nvSpPr>
          <p:spPr bwMode="auto">
            <a:xfrm>
              <a:off x="6103083" y="1931132"/>
              <a:ext cx="181610" cy="1828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6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76" name="CustomShape 67"/>
            <p:cNvSpPr>
              <a:spLocks noChangeArrowheads="1"/>
            </p:cNvSpPr>
            <p:nvPr/>
          </p:nvSpPr>
          <p:spPr bwMode="auto">
            <a:xfrm>
              <a:off x="5737323" y="2296892"/>
              <a:ext cx="181610" cy="1828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6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77" name="CustomShape 68"/>
            <p:cNvSpPr>
              <a:spLocks noChangeArrowheads="1"/>
            </p:cNvSpPr>
            <p:nvPr/>
          </p:nvSpPr>
          <p:spPr bwMode="auto">
            <a:xfrm>
              <a:off x="6103083" y="2296892"/>
              <a:ext cx="181610" cy="18288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ja-JP"/>
            </a:p>
          </p:txBody>
        </p:sp>
      </p:grpSp>
      <p:grpSp>
        <p:nvGrpSpPr>
          <p:cNvPr id="7" name="グループ化 316"/>
          <p:cNvGrpSpPr/>
          <p:nvPr/>
        </p:nvGrpSpPr>
        <p:grpSpPr>
          <a:xfrm>
            <a:off x="2159732" y="1052736"/>
            <a:ext cx="1691640" cy="2065020"/>
            <a:chOff x="928192" y="5880720"/>
            <a:chExt cx="2114550" cy="2581275"/>
          </a:xfrm>
        </p:grpSpPr>
        <p:sp>
          <p:nvSpPr>
            <p:cNvPr id="195" name="CustomShape 21"/>
            <p:cNvSpPr>
              <a:spLocks noChangeArrowheads="1"/>
            </p:cNvSpPr>
            <p:nvPr/>
          </p:nvSpPr>
          <p:spPr bwMode="auto">
            <a:xfrm>
              <a:off x="1047254" y="5880720"/>
              <a:ext cx="457200" cy="4572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2000" dirty="0">
                  <a:solidFill>
                    <a:srgbClr val="000000"/>
                  </a:solidFill>
                  <a:ea typeface="ＭＳ Ｐゴシック" pitchFamily="50" charset="-128"/>
                </a:rPr>
                <a:t>0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196" name="CustomShape 22"/>
            <p:cNvSpPr>
              <a:spLocks noChangeArrowheads="1"/>
            </p:cNvSpPr>
            <p:nvPr/>
          </p:nvSpPr>
          <p:spPr bwMode="auto">
            <a:xfrm>
              <a:off x="1504454" y="5880720"/>
              <a:ext cx="457200" cy="4572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dirty="0" smtClean="0">
                  <a:ea typeface="ＭＳ Ｐゴシック" pitchFamily="50" charset="-128"/>
                </a:rPr>
                <a:t>1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197" name="CustomShape 23"/>
            <p:cNvSpPr>
              <a:spLocks noChangeArrowheads="1"/>
            </p:cNvSpPr>
            <p:nvPr/>
          </p:nvSpPr>
          <p:spPr bwMode="auto">
            <a:xfrm>
              <a:off x="1047254" y="6337920"/>
              <a:ext cx="457200" cy="4572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20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198" name="CustomShape 24"/>
            <p:cNvSpPr>
              <a:spLocks noChangeArrowheads="1"/>
            </p:cNvSpPr>
            <p:nvPr/>
          </p:nvSpPr>
          <p:spPr bwMode="auto">
            <a:xfrm>
              <a:off x="1504454" y="6337920"/>
              <a:ext cx="457200" cy="4572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2000" dirty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199" name="CustomShape 25"/>
            <p:cNvSpPr>
              <a:spLocks noChangeArrowheads="1"/>
            </p:cNvSpPr>
            <p:nvPr/>
          </p:nvSpPr>
          <p:spPr bwMode="auto">
            <a:xfrm>
              <a:off x="1047254" y="6795120"/>
              <a:ext cx="457200" cy="457200"/>
            </a:xfrm>
            <a:prstGeom prst="rect">
              <a:avLst/>
            </a:prstGeom>
            <a:solidFill>
              <a:srgbClr val="FFFF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2000" dirty="0">
                  <a:solidFill>
                    <a:srgbClr val="000000"/>
                  </a:solidFill>
                  <a:ea typeface="ＭＳ Ｐゴシック" pitchFamily="50" charset="-128"/>
                </a:rPr>
                <a:t>4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00" name="CustomShape 26"/>
            <p:cNvSpPr>
              <a:spLocks noChangeArrowheads="1"/>
            </p:cNvSpPr>
            <p:nvPr/>
          </p:nvSpPr>
          <p:spPr bwMode="auto">
            <a:xfrm>
              <a:off x="1504454" y="6795120"/>
              <a:ext cx="457200" cy="457200"/>
            </a:xfrm>
            <a:prstGeom prst="rect">
              <a:avLst/>
            </a:prstGeom>
            <a:solidFill>
              <a:srgbClr val="FFFF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dirty="0" smtClean="0">
                  <a:ea typeface="ＭＳ Ｐゴシック" pitchFamily="50" charset="-128"/>
                </a:rPr>
                <a:t>4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01" name="CustomShape 27"/>
            <p:cNvSpPr>
              <a:spLocks noChangeArrowheads="1"/>
            </p:cNvSpPr>
            <p:nvPr/>
          </p:nvSpPr>
          <p:spPr bwMode="auto">
            <a:xfrm>
              <a:off x="1047254" y="7252320"/>
              <a:ext cx="457200" cy="4572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2000" dirty="0">
                  <a:solidFill>
                    <a:srgbClr val="000000"/>
                  </a:solidFill>
                  <a:ea typeface="ＭＳ Ｐゴシック" pitchFamily="50" charset="-128"/>
                </a:rPr>
                <a:t>5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02" name="CustomShape 28"/>
            <p:cNvSpPr>
              <a:spLocks noChangeArrowheads="1"/>
            </p:cNvSpPr>
            <p:nvPr/>
          </p:nvSpPr>
          <p:spPr bwMode="auto">
            <a:xfrm>
              <a:off x="1504454" y="7252320"/>
              <a:ext cx="457200" cy="4572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dirty="0" smtClean="0">
                  <a:ea typeface="ＭＳ Ｐゴシック" pitchFamily="50" charset="-128"/>
                </a:rPr>
                <a:t>5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03" name="CustomShape 29"/>
            <p:cNvSpPr>
              <a:spLocks noChangeArrowheads="1"/>
            </p:cNvSpPr>
            <p:nvPr/>
          </p:nvSpPr>
          <p:spPr bwMode="auto">
            <a:xfrm>
              <a:off x="1961654" y="5880720"/>
              <a:ext cx="457200" cy="457200"/>
            </a:xfrm>
            <a:prstGeom prst="rect">
              <a:avLst/>
            </a:prstGeom>
            <a:solidFill>
              <a:srgbClr val="00B0F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2000" dirty="0" smtClean="0">
                  <a:solidFill>
                    <a:srgbClr val="000000"/>
                  </a:solidFill>
                  <a:ea typeface="ＭＳ Ｐゴシック" pitchFamily="50" charset="-128"/>
                </a:rPr>
                <a:t>2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04" name="CustomShape 30"/>
            <p:cNvSpPr>
              <a:spLocks noChangeArrowheads="1"/>
            </p:cNvSpPr>
            <p:nvPr/>
          </p:nvSpPr>
          <p:spPr bwMode="auto">
            <a:xfrm>
              <a:off x="2418854" y="5880720"/>
              <a:ext cx="457200" cy="45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2000" dirty="0">
                  <a:solidFill>
                    <a:srgbClr val="000000"/>
                  </a:solidFill>
                  <a:ea typeface="ＭＳ Ｐゴシック" pitchFamily="50" charset="-128"/>
                </a:rPr>
                <a:t>3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05" name="CustomShape 31"/>
            <p:cNvSpPr>
              <a:spLocks noChangeArrowheads="1"/>
            </p:cNvSpPr>
            <p:nvPr/>
          </p:nvSpPr>
          <p:spPr bwMode="auto">
            <a:xfrm>
              <a:off x="1961654" y="6337920"/>
              <a:ext cx="457200" cy="457200"/>
            </a:xfrm>
            <a:prstGeom prst="rect">
              <a:avLst/>
            </a:prstGeom>
            <a:solidFill>
              <a:srgbClr val="00B0F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dirty="0" smtClean="0">
                  <a:ea typeface="ＭＳ Ｐゴシック" pitchFamily="50" charset="-128"/>
                </a:rPr>
                <a:t>2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06" name="CustomShape 32"/>
            <p:cNvSpPr>
              <a:spLocks noChangeArrowheads="1"/>
            </p:cNvSpPr>
            <p:nvPr/>
          </p:nvSpPr>
          <p:spPr bwMode="auto">
            <a:xfrm>
              <a:off x="2418854" y="6337920"/>
              <a:ext cx="457200" cy="45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dirty="0" smtClean="0">
                  <a:ea typeface="ＭＳ Ｐゴシック" pitchFamily="50" charset="-128"/>
                </a:rPr>
                <a:t>3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07" name="CustomShape 33"/>
            <p:cNvSpPr>
              <a:spLocks noChangeArrowheads="1"/>
            </p:cNvSpPr>
            <p:nvPr/>
          </p:nvSpPr>
          <p:spPr bwMode="auto">
            <a:xfrm>
              <a:off x="1961654" y="6795120"/>
              <a:ext cx="457200" cy="4572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2000" dirty="0">
                  <a:solidFill>
                    <a:srgbClr val="000000"/>
                  </a:solidFill>
                  <a:ea typeface="ＭＳ Ｐゴシック" pitchFamily="50" charset="-128"/>
                </a:rPr>
                <a:t>6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08" name="CustomShape 34"/>
            <p:cNvSpPr>
              <a:spLocks noChangeArrowheads="1"/>
            </p:cNvSpPr>
            <p:nvPr/>
          </p:nvSpPr>
          <p:spPr bwMode="auto">
            <a:xfrm>
              <a:off x="2418854" y="6795120"/>
              <a:ext cx="457200" cy="4572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dirty="0" smtClean="0">
                  <a:ea typeface="ＭＳ Ｐゴシック" pitchFamily="50" charset="-128"/>
                </a:rPr>
                <a:t>6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09" name="CustomShape 35"/>
            <p:cNvSpPr>
              <a:spLocks noChangeArrowheads="1"/>
            </p:cNvSpPr>
            <p:nvPr/>
          </p:nvSpPr>
          <p:spPr bwMode="auto">
            <a:xfrm>
              <a:off x="1961654" y="7252320"/>
              <a:ext cx="457200" cy="4572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dirty="0" smtClean="0">
                  <a:ea typeface="ＭＳ Ｐゴシック" pitchFamily="50" charset="-128"/>
                </a:rPr>
                <a:t>6</a:t>
              </a:r>
              <a:endParaRPr lang="en-US" altLang="ja-JP" dirty="0">
                <a:ea typeface="ＭＳ Ｐゴシック" pitchFamily="50" charset="-128"/>
              </a:endParaRPr>
            </a:p>
          </p:txBody>
        </p:sp>
        <p:sp>
          <p:nvSpPr>
            <p:cNvPr id="210" name="CustomShape 36"/>
            <p:cNvSpPr>
              <a:spLocks noChangeArrowheads="1"/>
            </p:cNvSpPr>
            <p:nvPr/>
          </p:nvSpPr>
          <p:spPr bwMode="auto">
            <a:xfrm>
              <a:off x="2418854" y="7252320"/>
              <a:ext cx="457200" cy="45720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ja-JP"/>
            </a:p>
          </p:txBody>
        </p:sp>
        <p:sp>
          <p:nvSpPr>
            <p:cNvPr id="211" name="CustomShape 37"/>
            <p:cNvSpPr>
              <a:spLocks noChangeArrowheads="1"/>
            </p:cNvSpPr>
            <p:nvPr/>
          </p:nvSpPr>
          <p:spPr bwMode="auto">
            <a:xfrm>
              <a:off x="928192" y="7823820"/>
              <a:ext cx="2114550" cy="638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5000" rIns="90000" bIns="45000"/>
            <a:lstStyle/>
            <a:p>
              <a:pPr algn="ctr"/>
              <a:r>
                <a:rPr lang="en-US" altLang="ja-JP" sz="1800" dirty="0" smtClean="0">
                  <a:solidFill>
                    <a:srgbClr val="000000"/>
                  </a:solidFill>
                  <a:ea typeface="ＭＳ Ｐゴシック" pitchFamily="50" charset="-128"/>
                </a:rPr>
                <a:t>4x4 </a:t>
              </a:r>
              <a:r>
                <a:rPr lang="en-US" altLang="ja-JP" dirty="0" err="1" smtClean="0">
                  <a:solidFill>
                    <a:srgbClr val="000000"/>
                  </a:solidFill>
                </a:rPr>
                <a:t>l</a:t>
              </a:r>
              <a:r>
                <a:rPr lang="en-US" altLang="ja-JP" sz="1800" dirty="0" err="1" smtClean="0">
                  <a:solidFill>
                    <a:srgbClr val="000000"/>
                  </a:solidFill>
                  <a:ea typeface="ＭＳ Ｐゴシック" pitchFamily="50" charset="-128"/>
                </a:rPr>
                <a:t>uma</a:t>
              </a:r>
              <a:r>
                <a:rPr lang="en-US" altLang="ja-JP" sz="1800" dirty="0" smtClean="0">
                  <a:solidFill>
                    <a:srgbClr val="000000"/>
                  </a:solidFill>
                  <a:ea typeface="ＭＳ Ｐゴシック" pitchFamily="50" charset="-128"/>
                </a:rPr>
                <a:t>/</a:t>
              </a:r>
              <a:r>
                <a:rPr lang="en-US" altLang="ja-JP" sz="1800" dirty="0" err="1" smtClean="0">
                  <a:solidFill>
                    <a:srgbClr val="000000"/>
                  </a:solidFill>
                  <a:ea typeface="ＭＳ Ｐゴシック" pitchFamily="50" charset="-128"/>
                </a:rPr>
                <a:t>chroma</a:t>
              </a:r>
              <a:r>
                <a:rPr lang="en-US" altLang="ja-JP" sz="1800" dirty="0" smtClean="0">
                  <a:solidFill>
                    <a:srgbClr val="000000"/>
                  </a:solidFill>
                  <a:ea typeface="ＭＳ Ｐゴシック" pitchFamily="50" charset="-128"/>
                </a:rPr>
                <a:t> </a:t>
              </a:r>
              <a:endParaRPr lang="en-US" altLang="ja-JP" sz="1800" dirty="0">
                <a:ea typeface="ＭＳ Ｐゴシック" pitchFamily="50" charset="-128"/>
              </a:endParaRPr>
            </a:p>
          </p:txBody>
        </p:sp>
      </p:grpSp>
      <p:sp>
        <p:nvSpPr>
          <p:cNvPr id="175" name="右中かっこ 174"/>
          <p:cNvSpPr/>
          <p:nvPr/>
        </p:nvSpPr>
        <p:spPr>
          <a:xfrm rot="5400000">
            <a:off x="4013938" y="1394774"/>
            <a:ext cx="288032" cy="3636404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正方形/長方形 176"/>
          <p:cNvSpPr/>
          <p:nvPr/>
        </p:nvSpPr>
        <p:spPr>
          <a:xfrm>
            <a:off x="2735796" y="3356992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1600" dirty="0" smtClean="0"/>
              <a:t>Use a common lookup table</a:t>
            </a:r>
            <a:endParaRPr lang="ja-JP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Example of Implementation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ja-JP" sz="2000" dirty="0" smtClean="0"/>
              <a:t>[ Example of table derivation ]</a:t>
            </a:r>
          </a:p>
          <a:p>
            <a:pPr>
              <a:buNone/>
            </a:pPr>
            <a:r>
              <a:rPr lang="en-GB" altLang="ja-JP" sz="1800" dirty="0" smtClean="0"/>
              <a:t>     Index = (log2TrafoWidth) ==2 ? (</a:t>
            </a:r>
            <a:r>
              <a:rPr lang="en-GB" altLang="ja-JP" sz="1800" dirty="0" err="1" smtClean="0"/>
              <a:t>yC</a:t>
            </a:r>
            <a:r>
              <a:rPr lang="en-GB" altLang="ja-JP" sz="1800" dirty="0" smtClean="0"/>
              <a:t>&lt;&lt;2) + </a:t>
            </a:r>
            <a:r>
              <a:rPr lang="en-GB" altLang="ja-JP" sz="1800" dirty="0" err="1" smtClean="0"/>
              <a:t>xC</a:t>
            </a:r>
            <a:r>
              <a:rPr lang="en-GB" altLang="ja-JP" sz="1800" dirty="0" smtClean="0"/>
              <a:t>: ( ( </a:t>
            </a:r>
            <a:r>
              <a:rPr lang="en-GB" altLang="ja-JP" sz="1800" dirty="0" err="1" smtClean="0"/>
              <a:t>yC</a:t>
            </a:r>
            <a:r>
              <a:rPr lang="en-GB" altLang="ja-JP" sz="1800" dirty="0" smtClean="0"/>
              <a:t>&gt;&gt;1) &lt;&lt;2) + (</a:t>
            </a:r>
            <a:r>
              <a:rPr lang="en-GB" altLang="ja-JP" sz="1800" dirty="0" err="1" smtClean="0"/>
              <a:t>xC</a:t>
            </a:r>
            <a:r>
              <a:rPr lang="en-GB" altLang="ja-JP" sz="1800" dirty="0" smtClean="0"/>
              <a:t>&gt;&gt;1)</a:t>
            </a:r>
            <a:endParaRPr lang="ja-JP" altLang="ja-JP" sz="1800" dirty="0" smtClean="0"/>
          </a:p>
          <a:p>
            <a:pPr>
              <a:buNone/>
            </a:pPr>
            <a:r>
              <a:rPr lang="en-GB" altLang="ja-JP" sz="1800" dirty="0" smtClean="0"/>
              <a:t>	</a:t>
            </a:r>
            <a:r>
              <a:rPr lang="en-GB" altLang="ja-JP" sz="1800" dirty="0" err="1" smtClean="0"/>
              <a:t>sigCtxOffset</a:t>
            </a:r>
            <a:r>
              <a:rPr lang="en-GB" altLang="ja-JP" sz="1800" dirty="0" smtClean="0"/>
              <a:t> = log2TrafoWidth==2 ? 0 : 7</a:t>
            </a:r>
            <a:endParaRPr lang="ja-JP" altLang="ja-JP" sz="1800" dirty="0" smtClean="0"/>
          </a:p>
          <a:p>
            <a:pPr>
              <a:buNone/>
            </a:pPr>
            <a:r>
              <a:rPr lang="en-GB" altLang="ja-JP" sz="1800" dirty="0" smtClean="0"/>
              <a:t>	</a:t>
            </a:r>
          </a:p>
          <a:p>
            <a:pPr>
              <a:buNone/>
            </a:pPr>
            <a:endParaRPr lang="en-GB" altLang="ja-JP" sz="1800" dirty="0" smtClean="0"/>
          </a:p>
          <a:p>
            <a:pPr>
              <a:buNone/>
            </a:pPr>
            <a:endParaRPr lang="en-GB" altLang="ja-JP" sz="1800" dirty="0" smtClean="0"/>
          </a:p>
          <a:p>
            <a:pPr>
              <a:buNone/>
            </a:pPr>
            <a:endParaRPr lang="en-GB" altLang="ja-JP" sz="1800" dirty="0" smtClean="0"/>
          </a:p>
          <a:p>
            <a:pPr>
              <a:buNone/>
            </a:pPr>
            <a:endParaRPr lang="en-GB" altLang="ja-JP" sz="1800" dirty="0" smtClean="0"/>
          </a:p>
          <a:p>
            <a:pPr>
              <a:buNone/>
            </a:pPr>
            <a:endParaRPr lang="en-GB" altLang="ja-JP" sz="1800" dirty="0" smtClean="0"/>
          </a:p>
          <a:p>
            <a:pPr>
              <a:buNone/>
            </a:pPr>
            <a:r>
              <a:rPr lang="en-GB" altLang="ja-JP" sz="1800" dirty="0" smtClean="0"/>
              <a:t>[ Example of logical derivation]</a:t>
            </a:r>
          </a:p>
          <a:p>
            <a:pPr>
              <a:buNone/>
            </a:pPr>
            <a:r>
              <a:rPr lang="en-GB" altLang="ja-JP" sz="1800" dirty="0" smtClean="0"/>
              <a:t>     The context index can be logically derived by using bit operation instead of a lookup table. </a:t>
            </a:r>
          </a:p>
          <a:p>
            <a:pPr>
              <a:buNone/>
            </a:pPr>
            <a:r>
              <a:rPr lang="en-GB" altLang="ja-JP" sz="1800" dirty="0" smtClean="0"/>
              <a:t> </a:t>
            </a:r>
          </a:p>
          <a:p>
            <a:pPr>
              <a:buNone/>
            </a:pPr>
            <a:r>
              <a:rPr lang="en-GB" altLang="ja-JP" sz="1800" dirty="0" smtClean="0"/>
              <a:t> </a:t>
            </a:r>
          </a:p>
          <a:p>
            <a:pPr>
              <a:buNone/>
            </a:pPr>
            <a:r>
              <a:rPr lang="en-US" altLang="ja-JP" dirty="0" smtClean="0"/>
              <a:t>   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/>
        </p:nvGraphicFramePr>
        <p:xfrm>
          <a:off x="935596" y="2538192"/>
          <a:ext cx="6444715" cy="594917"/>
        </p:xfrm>
        <a:graphic>
          <a:graphicData uri="http://schemas.openxmlformats.org/drawingml/2006/table">
            <a:tbl>
              <a:tblPr/>
              <a:tblGrid>
                <a:gridCol w="1007954"/>
                <a:gridCol w="354460"/>
                <a:gridCol w="332547"/>
                <a:gridCol w="333836"/>
                <a:gridCol w="333836"/>
                <a:gridCol w="345437"/>
                <a:gridCol w="333836"/>
                <a:gridCol w="333836"/>
                <a:gridCol w="335125"/>
                <a:gridCol w="335125"/>
                <a:gridCol w="292590"/>
                <a:gridCol w="292590"/>
                <a:gridCol w="335125"/>
                <a:gridCol w="292590"/>
                <a:gridCol w="359615"/>
                <a:gridCol w="416329"/>
                <a:gridCol w="409884"/>
              </a:tblGrid>
              <a:tr h="31474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 dirty="0" err="1">
                          <a:latin typeface="Times New Roman"/>
                          <a:ea typeface="ＭＳ 明朝"/>
                          <a:cs typeface="Times New Roman"/>
                        </a:rPr>
                        <a:t>i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0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 dirty="0">
                          <a:latin typeface="Times New Roman"/>
                          <a:ea typeface="ＭＳ 明朝"/>
                          <a:cs typeface="Times New Roman"/>
                        </a:rPr>
                        <a:t>1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 dirty="0">
                          <a:latin typeface="Times New Roman"/>
                          <a:ea typeface="ＭＳ 明朝"/>
                          <a:cs typeface="Times New Roman"/>
                        </a:rPr>
                        <a:t>2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 dirty="0">
                          <a:latin typeface="Times New Roman"/>
                          <a:ea typeface="ＭＳ 明朝"/>
                          <a:cs typeface="Times New Roman"/>
                        </a:rPr>
                        <a:t>3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 dirty="0">
                          <a:latin typeface="Times New Roman"/>
                          <a:ea typeface="ＭＳ 明朝"/>
                          <a:cs typeface="Times New Roman"/>
                        </a:rPr>
                        <a:t>4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 dirty="0">
                          <a:latin typeface="Times New Roman"/>
                          <a:ea typeface="ＭＳ 明朝"/>
                          <a:cs typeface="Times New Roman"/>
                        </a:rPr>
                        <a:t>5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 dirty="0">
                          <a:latin typeface="Times New Roman"/>
                          <a:ea typeface="ＭＳ 明朝"/>
                          <a:cs typeface="Times New Roman"/>
                        </a:rPr>
                        <a:t>6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 dirty="0">
                          <a:latin typeface="Times New Roman"/>
                          <a:ea typeface="ＭＳ 明朝"/>
                          <a:cs typeface="Times New Roman"/>
                        </a:rPr>
                        <a:t>7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 dirty="0">
                          <a:latin typeface="Times New Roman"/>
                          <a:ea typeface="ＭＳ 明朝"/>
                          <a:cs typeface="Times New Roman"/>
                        </a:rPr>
                        <a:t>8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 dirty="0">
                          <a:latin typeface="Times New Roman"/>
                          <a:ea typeface="ＭＳ 明朝"/>
                          <a:cs typeface="Times New Roman"/>
                        </a:rPr>
                        <a:t>9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 dirty="0">
                          <a:latin typeface="Times New Roman"/>
                          <a:ea typeface="ＭＳ 明朝"/>
                          <a:cs typeface="Times New Roman"/>
                        </a:rPr>
                        <a:t>10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 dirty="0">
                          <a:latin typeface="Times New Roman"/>
                          <a:ea typeface="ＭＳ 明朝"/>
                          <a:cs typeface="Times New Roman"/>
                        </a:rPr>
                        <a:t>11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 dirty="0">
                          <a:latin typeface="Times New Roman"/>
                          <a:ea typeface="ＭＳ 明朝"/>
                          <a:cs typeface="Times New Roman"/>
                        </a:rPr>
                        <a:t>12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 dirty="0">
                          <a:latin typeface="Times New Roman"/>
                          <a:ea typeface="ＭＳ 明朝"/>
                          <a:cs typeface="Times New Roman"/>
                        </a:rPr>
                        <a:t>13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 dirty="0">
                          <a:latin typeface="Times New Roman"/>
                          <a:ea typeface="ＭＳ 明朝"/>
                          <a:cs typeface="Times New Roman"/>
                        </a:rPr>
                        <a:t>14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 dirty="0">
                          <a:latin typeface="Times New Roman"/>
                          <a:ea typeface="ＭＳ 明朝"/>
                          <a:cs typeface="Times New Roman"/>
                        </a:rPr>
                        <a:t>15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17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b="1" kern="100" dirty="0" err="1">
                          <a:latin typeface="Times New Roman"/>
                          <a:ea typeface="ＭＳ 明朝"/>
                          <a:cs typeface="Times New Roman"/>
                        </a:rPr>
                        <a:t>ctxIdxMap</a:t>
                      </a:r>
                      <a:r>
                        <a:rPr lang="en-US" sz="1100" b="1" kern="100" dirty="0">
                          <a:latin typeface="Times New Roman"/>
                          <a:ea typeface="ＭＳ 明朝"/>
                          <a:cs typeface="Times New Roman"/>
                        </a:rPr>
                        <a:t>[</a:t>
                      </a:r>
                      <a:r>
                        <a:rPr lang="en-US" sz="1100" b="1" kern="100" dirty="0" err="1">
                          <a:latin typeface="Times New Roman"/>
                          <a:ea typeface="ＭＳ 明朝"/>
                          <a:cs typeface="Times New Roman"/>
                        </a:rPr>
                        <a:t>i</a:t>
                      </a:r>
                      <a:r>
                        <a:rPr lang="en-US" sz="1100" b="1" kern="100" dirty="0">
                          <a:latin typeface="Times New Roman"/>
                          <a:ea typeface="ＭＳ 明朝"/>
                          <a:cs typeface="Times New Roman"/>
                        </a:rPr>
                        <a:t>]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>
                          <a:latin typeface="Times New Roman"/>
                          <a:ea typeface="ＭＳ 明朝"/>
                          <a:cs typeface="Times New Roman"/>
                        </a:rPr>
                        <a:t>0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1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2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3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1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1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2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3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4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4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6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6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>
                          <a:latin typeface="Times New Roman"/>
                          <a:ea typeface="ＭＳ 明朝"/>
                          <a:cs typeface="Times New Roman"/>
                        </a:rPr>
                        <a:t>5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>
                          <a:latin typeface="Times New Roman"/>
                          <a:ea typeface="ＭＳ 明朝"/>
                          <a:cs typeface="Times New Roman"/>
                        </a:rPr>
                        <a:t>5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>
                          <a:latin typeface="Times New Roman"/>
                          <a:ea typeface="ＭＳ 明朝"/>
                          <a:cs typeface="Times New Roman"/>
                        </a:rPr>
                        <a:t>6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>
                          <a:latin typeface="Times New Roman"/>
                          <a:ea typeface="ＭＳ 明朝"/>
                          <a:cs typeface="Times New Roman"/>
                        </a:rPr>
                        <a:t>6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863588" y="2287905"/>
            <a:ext cx="27308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/>
              <a:t>Table-1 Specification of </a:t>
            </a:r>
            <a:r>
              <a:rPr lang="en-US" altLang="ja-JP" sz="1200" dirty="0" err="1" smtClean="0"/>
              <a:t>ctxIdxMap</a:t>
            </a:r>
            <a:r>
              <a:rPr lang="en-US" altLang="ja-JP" sz="1200" dirty="0" smtClean="0"/>
              <a:t>[ I ]</a:t>
            </a:r>
            <a:endParaRPr lang="ja-JP" altLang="en-US" sz="1200" dirty="0"/>
          </a:p>
        </p:txBody>
      </p:sp>
      <p:sp>
        <p:nvSpPr>
          <p:cNvPr id="9" name="正方形/長方形 8"/>
          <p:cNvSpPr/>
          <p:nvPr/>
        </p:nvSpPr>
        <p:spPr>
          <a:xfrm>
            <a:off x="719572" y="1808820"/>
            <a:ext cx="4248472" cy="324036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altLang="ja-JP" dirty="0" err="1" smtClean="0"/>
              <a:t>ctxIdx</a:t>
            </a:r>
            <a:r>
              <a:rPr lang="en-GB" altLang="ja-JP" dirty="0" smtClean="0"/>
              <a:t> = </a:t>
            </a:r>
            <a:r>
              <a:rPr lang="en-GB" altLang="ja-JP" dirty="0" err="1" smtClean="0"/>
              <a:t>sigCtxOffset</a:t>
            </a:r>
            <a:r>
              <a:rPr lang="en-GB" altLang="ja-JP" dirty="0" smtClean="0"/>
              <a:t> + </a:t>
            </a:r>
            <a:r>
              <a:rPr lang="en-GB" altLang="ja-JP" dirty="0" err="1" smtClean="0"/>
              <a:t>ctxIdxMap</a:t>
            </a:r>
            <a:r>
              <a:rPr lang="en-GB" altLang="ja-JP" dirty="0" smtClean="0"/>
              <a:t>[ Index ]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5256076" y="4329100"/>
            <a:ext cx="1980220" cy="252028"/>
          </a:xfrm>
          <a:prstGeom prst="rect">
            <a:avLst/>
          </a:prstGeom>
          <a:solidFill>
            <a:srgbClr val="66F153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4283968" y="4329100"/>
            <a:ext cx="828092" cy="25202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3347864" y="4329100"/>
            <a:ext cx="828092" cy="252028"/>
          </a:xfrm>
          <a:prstGeom prst="rect">
            <a:avLst/>
          </a:prstGeom>
          <a:solidFill>
            <a:srgbClr val="00C8F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755576" y="4293096"/>
            <a:ext cx="6948772" cy="324036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altLang="ja-JP" dirty="0" err="1" smtClean="0"/>
              <a:t>ctxIdx</a:t>
            </a:r>
            <a:r>
              <a:rPr lang="en-GB" altLang="ja-JP" dirty="0" smtClean="0"/>
              <a:t> = </a:t>
            </a:r>
            <a:r>
              <a:rPr lang="en-GB" altLang="ja-JP" dirty="0" err="1" smtClean="0"/>
              <a:t>sigCtxOffset</a:t>
            </a:r>
            <a:r>
              <a:rPr lang="en-GB" altLang="ja-JP" dirty="0" smtClean="0"/>
              <a:t> + { ( y1&lt;&lt;2 ) | (x1&lt;&lt;1) | (x0 &amp; !y1) | !x1 &amp; y0) }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791580" y="4761148"/>
            <a:ext cx="68767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/>
              <a:t>where x0 = </a:t>
            </a:r>
            <a:r>
              <a:rPr lang="en-US" altLang="ja-JP" sz="1200" dirty="0" err="1" smtClean="0"/>
              <a:t>xC</a:t>
            </a:r>
            <a:r>
              <a:rPr lang="en-US" altLang="ja-JP" sz="1200" dirty="0" smtClean="0"/>
              <a:t> &amp; 1, x1 = </a:t>
            </a:r>
            <a:r>
              <a:rPr lang="en-US" altLang="ja-JP" sz="1200" dirty="0" err="1" smtClean="0"/>
              <a:t>xC</a:t>
            </a:r>
            <a:r>
              <a:rPr lang="en-US" altLang="ja-JP" sz="1200" dirty="0" smtClean="0"/>
              <a:t>&gt;&gt;1, y0 = </a:t>
            </a:r>
            <a:r>
              <a:rPr lang="en-US" altLang="ja-JP" sz="1200" dirty="0" err="1" smtClean="0"/>
              <a:t>yC</a:t>
            </a:r>
            <a:r>
              <a:rPr lang="en-US" altLang="ja-JP" sz="1200" dirty="0" smtClean="0"/>
              <a:t> &amp; 1, y1 = </a:t>
            </a:r>
            <a:r>
              <a:rPr lang="en-US" altLang="ja-JP" sz="1200" dirty="0" err="1" smtClean="0"/>
              <a:t>yC</a:t>
            </a:r>
            <a:r>
              <a:rPr lang="en-US" altLang="ja-JP" sz="1200" dirty="0" smtClean="0"/>
              <a:t>&gt;&gt;1</a:t>
            </a:r>
            <a:endParaRPr lang="ja-JP" altLang="en-US" sz="1200" dirty="0"/>
          </a:p>
        </p:txBody>
      </p:sp>
      <p:graphicFrame>
        <p:nvGraphicFramePr>
          <p:cNvPr id="16" name="表 15"/>
          <p:cNvGraphicFramePr>
            <a:graphicFrameLocks noGrp="1"/>
          </p:cNvGraphicFramePr>
          <p:nvPr/>
        </p:nvGraphicFramePr>
        <p:xfrm>
          <a:off x="1259632" y="5373216"/>
          <a:ext cx="5185410" cy="1044116"/>
        </p:xfrm>
        <a:graphic>
          <a:graphicData uri="http://schemas.openxmlformats.org/drawingml/2006/table">
            <a:tbl>
              <a:tblPr/>
              <a:tblGrid>
                <a:gridCol w="864235"/>
                <a:gridCol w="864235"/>
                <a:gridCol w="864235"/>
                <a:gridCol w="864235"/>
                <a:gridCol w="864235"/>
                <a:gridCol w="864235"/>
              </a:tblGrid>
              <a:tr h="0">
                <a:tc rowSpan="2" grid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highlight>
                          <a:srgbClr val="00FFFF"/>
                        </a:highlight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indent="6985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xC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6985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r>
                        <a:rPr lang="en-US" sz="11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985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r>
                        <a:rPr lang="en-US" sz="1100">
                          <a:latin typeface="Times New Roman"/>
                          <a:ea typeface="ＭＳ 明朝"/>
                        </a:rPr>
                        <a:t>1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985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r>
                        <a:rPr lang="en-US" sz="11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985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r>
                        <a:rPr lang="en-US" sz="1100">
                          <a:latin typeface="Times New Roman"/>
                          <a:ea typeface="ＭＳ 明朝"/>
                        </a:rPr>
                        <a:t>1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4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yC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r>
                        <a:rPr lang="en-US" sz="11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r>
                        <a:rPr lang="en-US" sz="1100" dirty="0" smtClean="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r>
                        <a:rPr lang="en-US" sz="1100" dirty="0" smtClean="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endParaRPr lang="ja-JP" sz="1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r>
                        <a:rPr lang="en-US" sz="1100" dirty="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r>
                        <a:rPr lang="en-US" sz="1100" dirty="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endParaRPr lang="ja-JP" sz="1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r>
                        <a:rPr lang="en-US" sz="1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r>
                        <a:rPr lang="en-US" sz="1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r>
                        <a:rPr lang="en-US" sz="1100">
                          <a:latin typeface="Times New Roman"/>
                          <a:ea typeface="ＭＳ 明朝"/>
                        </a:rPr>
                        <a:t>1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r>
                        <a:rPr lang="en-US" sz="1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r>
                        <a:rPr lang="en-US" sz="1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r>
                        <a:rPr lang="en-US" sz="1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r>
                        <a:rPr lang="en-US" sz="1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r>
                        <a:rPr lang="en-US" sz="11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r>
                        <a:rPr lang="en-US" sz="1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r>
                        <a:rPr lang="en-US" sz="1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r>
                        <a:rPr lang="en-US" sz="1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r>
                        <a:rPr lang="en-US" sz="1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1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r>
                        <a:rPr lang="en-US" sz="1100" dirty="0">
                          <a:latin typeface="Times New Roman"/>
                          <a:ea typeface="ＭＳ 明朝"/>
                        </a:rPr>
                        <a:t>1</a:t>
                      </a:r>
                      <a:endParaRPr lang="ja-JP" sz="1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r>
                        <a:rPr lang="en-US" sz="1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r>
                        <a:rPr lang="en-US" sz="1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r>
                        <a:rPr lang="en-US" sz="1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r>
                        <a:rPr lang="en-US" sz="1100" dirty="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r>
                        <a:rPr lang="en-US" sz="1100" dirty="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0</a:t>
                      </a:r>
                      <a:endParaRPr lang="ja-JP" sz="1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正方形/長方形 16"/>
          <p:cNvSpPr/>
          <p:nvPr/>
        </p:nvSpPr>
        <p:spPr>
          <a:xfrm>
            <a:off x="1259632" y="5096217"/>
            <a:ext cx="48183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/>
              <a:t>Table-2 Relationship between context index and coefficient positions</a:t>
            </a:r>
            <a:endParaRPr lang="ja-JP" altLang="en-US" sz="1200" dirty="0"/>
          </a:p>
        </p:txBody>
      </p:sp>
      <p:cxnSp>
        <p:nvCxnSpPr>
          <p:cNvPr id="19" name="カギ線コネクタ 18"/>
          <p:cNvCxnSpPr>
            <a:stCxn id="9" idx="1"/>
            <a:endCxn id="10" idx="1"/>
          </p:cNvCxnSpPr>
          <p:nvPr/>
        </p:nvCxnSpPr>
        <p:spPr>
          <a:xfrm rot="10800000" flipH="1" flipV="1">
            <a:off x="719572" y="1970838"/>
            <a:ext cx="36004" cy="2484276"/>
          </a:xfrm>
          <a:prstGeom prst="bentConnector3">
            <a:avLst>
              <a:gd name="adj1" fmla="val -634929"/>
            </a:avLst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グループ化 19"/>
          <p:cNvGrpSpPr/>
          <p:nvPr/>
        </p:nvGrpSpPr>
        <p:grpSpPr>
          <a:xfrm>
            <a:off x="6933964" y="5481228"/>
            <a:ext cx="914400" cy="914400"/>
            <a:chOff x="1125984" y="2564904"/>
            <a:chExt cx="914400" cy="914400"/>
          </a:xfrm>
        </p:grpSpPr>
        <p:sp>
          <p:nvSpPr>
            <p:cNvPr id="21" name="CustomShape 21"/>
            <p:cNvSpPr>
              <a:spLocks noChangeArrowheads="1"/>
            </p:cNvSpPr>
            <p:nvPr/>
          </p:nvSpPr>
          <p:spPr bwMode="auto">
            <a:xfrm>
              <a:off x="1125984" y="256490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b="1" dirty="0">
                  <a:solidFill>
                    <a:srgbClr val="000000"/>
                  </a:solidFill>
                  <a:ea typeface="ＭＳ Ｐゴシック" pitchFamily="50" charset="-128"/>
                </a:rPr>
                <a:t>0</a:t>
              </a:r>
              <a:endParaRPr lang="en-US" altLang="ja-JP" sz="1200" b="1" dirty="0">
                <a:ea typeface="ＭＳ Ｐゴシック" pitchFamily="50" charset="-128"/>
              </a:endParaRPr>
            </a:p>
          </p:txBody>
        </p:sp>
        <p:sp>
          <p:nvSpPr>
            <p:cNvPr id="22" name="CustomShape 22"/>
            <p:cNvSpPr>
              <a:spLocks noChangeArrowheads="1"/>
            </p:cNvSpPr>
            <p:nvPr/>
          </p:nvSpPr>
          <p:spPr bwMode="auto">
            <a:xfrm>
              <a:off x="1354584" y="2564904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b="1" dirty="0" smtClean="0">
                  <a:ea typeface="ＭＳ Ｐゴシック" pitchFamily="50" charset="-128"/>
                </a:rPr>
                <a:t>1</a:t>
              </a:r>
              <a:endParaRPr lang="en-US" altLang="ja-JP" sz="1200" b="1" dirty="0">
                <a:ea typeface="ＭＳ Ｐゴシック" pitchFamily="50" charset="-128"/>
              </a:endParaRPr>
            </a:p>
          </p:txBody>
        </p:sp>
        <p:sp>
          <p:nvSpPr>
            <p:cNvPr id="23" name="CustomShape 23"/>
            <p:cNvSpPr>
              <a:spLocks noChangeArrowheads="1"/>
            </p:cNvSpPr>
            <p:nvPr/>
          </p:nvSpPr>
          <p:spPr bwMode="auto">
            <a:xfrm>
              <a:off x="1125984" y="2793504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b="1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sz="1200" b="1" dirty="0">
                <a:ea typeface="ＭＳ Ｐゴシック" pitchFamily="50" charset="-128"/>
              </a:endParaRPr>
            </a:p>
          </p:txBody>
        </p:sp>
        <p:sp>
          <p:nvSpPr>
            <p:cNvPr id="24" name="CustomShape 24"/>
            <p:cNvSpPr>
              <a:spLocks noChangeArrowheads="1"/>
            </p:cNvSpPr>
            <p:nvPr/>
          </p:nvSpPr>
          <p:spPr bwMode="auto">
            <a:xfrm>
              <a:off x="1354584" y="2793504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b="1" dirty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sz="1200" b="1" dirty="0">
                <a:ea typeface="ＭＳ Ｐゴシック" pitchFamily="50" charset="-128"/>
              </a:endParaRPr>
            </a:p>
          </p:txBody>
        </p:sp>
        <p:sp>
          <p:nvSpPr>
            <p:cNvPr id="25" name="CustomShape 25"/>
            <p:cNvSpPr>
              <a:spLocks noChangeArrowheads="1"/>
            </p:cNvSpPr>
            <p:nvPr/>
          </p:nvSpPr>
          <p:spPr bwMode="auto">
            <a:xfrm>
              <a:off x="1125984" y="3022104"/>
              <a:ext cx="228600" cy="228600"/>
            </a:xfrm>
            <a:prstGeom prst="rect">
              <a:avLst/>
            </a:prstGeom>
            <a:solidFill>
              <a:srgbClr val="FFFF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b="1" dirty="0">
                  <a:solidFill>
                    <a:srgbClr val="000000"/>
                  </a:solidFill>
                  <a:ea typeface="ＭＳ Ｐゴシック" pitchFamily="50" charset="-128"/>
                </a:rPr>
                <a:t>4</a:t>
              </a:r>
              <a:endParaRPr lang="en-US" altLang="ja-JP" sz="1200" b="1" dirty="0">
                <a:ea typeface="ＭＳ Ｐゴシック" pitchFamily="50" charset="-128"/>
              </a:endParaRPr>
            </a:p>
          </p:txBody>
        </p:sp>
        <p:sp>
          <p:nvSpPr>
            <p:cNvPr id="26" name="CustomShape 26"/>
            <p:cNvSpPr>
              <a:spLocks noChangeArrowheads="1"/>
            </p:cNvSpPr>
            <p:nvPr/>
          </p:nvSpPr>
          <p:spPr bwMode="auto">
            <a:xfrm>
              <a:off x="1354584" y="3022104"/>
              <a:ext cx="228600" cy="228600"/>
            </a:xfrm>
            <a:prstGeom prst="rect">
              <a:avLst/>
            </a:prstGeom>
            <a:solidFill>
              <a:srgbClr val="FFFF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b="1" dirty="0" smtClean="0">
                  <a:ea typeface="ＭＳ Ｐゴシック" pitchFamily="50" charset="-128"/>
                </a:rPr>
                <a:t>4</a:t>
              </a:r>
              <a:endParaRPr lang="en-US" altLang="ja-JP" sz="1200" b="1" dirty="0">
                <a:ea typeface="ＭＳ Ｐゴシック" pitchFamily="50" charset="-128"/>
              </a:endParaRPr>
            </a:p>
          </p:txBody>
        </p:sp>
        <p:sp>
          <p:nvSpPr>
            <p:cNvPr id="27" name="CustomShape 27"/>
            <p:cNvSpPr>
              <a:spLocks noChangeArrowheads="1"/>
            </p:cNvSpPr>
            <p:nvPr/>
          </p:nvSpPr>
          <p:spPr bwMode="auto">
            <a:xfrm>
              <a:off x="1125984" y="3250704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b="1" dirty="0">
                  <a:solidFill>
                    <a:srgbClr val="000000"/>
                  </a:solidFill>
                  <a:ea typeface="ＭＳ Ｐゴシック" pitchFamily="50" charset="-128"/>
                </a:rPr>
                <a:t>5</a:t>
              </a:r>
              <a:endParaRPr lang="en-US" altLang="ja-JP" sz="1200" b="1" dirty="0">
                <a:ea typeface="ＭＳ Ｐゴシック" pitchFamily="50" charset="-128"/>
              </a:endParaRPr>
            </a:p>
          </p:txBody>
        </p:sp>
        <p:sp>
          <p:nvSpPr>
            <p:cNvPr id="28" name="CustomShape 28"/>
            <p:cNvSpPr>
              <a:spLocks noChangeArrowheads="1"/>
            </p:cNvSpPr>
            <p:nvPr/>
          </p:nvSpPr>
          <p:spPr bwMode="auto">
            <a:xfrm>
              <a:off x="1354584" y="3250704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b="1" dirty="0" smtClean="0">
                  <a:ea typeface="ＭＳ Ｐゴシック" pitchFamily="50" charset="-128"/>
                </a:rPr>
                <a:t>5</a:t>
              </a:r>
              <a:endParaRPr lang="en-US" altLang="ja-JP" sz="1200" b="1" dirty="0">
                <a:ea typeface="ＭＳ Ｐゴシック" pitchFamily="50" charset="-128"/>
              </a:endParaRPr>
            </a:p>
          </p:txBody>
        </p:sp>
        <p:sp>
          <p:nvSpPr>
            <p:cNvPr id="29" name="CustomShape 29"/>
            <p:cNvSpPr>
              <a:spLocks noChangeArrowheads="1"/>
            </p:cNvSpPr>
            <p:nvPr/>
          </p:nvSpPr>
          <p:spPr bwMode="auto">
            <a:xfrm>
              <a:off x="1583184" y="2564904"/>
              <a:ext cx="228600" cy="2286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b="1" dirty="0" smtClean="0">
                  <a:solidFill>
                    <a:srgbClr val="000000"/>
                  </a:solidFill>
                  <a:ea typeface="ＭＳ Ｐゴシック" pitchFamily="50" charset="-128"/>
                </a:rPr>
                <a:t>2</a:t>
              </a:r>
              <a:endParaRPr lang="en-US" altLang="ja-JP" sz="1200" b="1" dirty="0">
                <a:ea typeface="ＭＳ Ｐゴシック" pitchFamily="50" charset="-128"/>
              </a:endParaRPr>
            </a:p>
          </p:txBody>
        </p:sp>
        <p:sp>
          <p:nvSpPr>
            <p:cNvPr id="30" name="CustomShape 30"/>
            <p:cNvSpPr>
              <a:spLocks noChangeArrowheads="1"/>
            </p:cNvSpPr>
            <p:nvPr/>
          </p:nvSpPr>
          <p:spPr bwMode="auto">
            <a:xfrm>
              <a:off x="1811784" y="2564904"/>
              <a:ext cx="228600" cy="2286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b="1" dirty="0">
                  <a:solidFill>
                    <a:srgbClr val="000000"/>
                  </a:solidFill>
                  <a:ea typeface="ＭＳ Ｐゴシック" pitchFamily="50" charset="-128"/>
                </a:rPr>
                <a:t>3</a:t>
              </a:r>
              <a:endParaRPr lang="en-US" altLang="ja-JP" sz="1200" b="1" dirty="0">
                <a:ea typeface="ＭＳ Ｐゴシック" pitchFamily="50" charset="-128"/>
              </a:endParaRPr>
            </a:p>
          </p:txBody>
        </p:sp>
        <p:sp>
          <p:nvSpPr>
            <p:cNvPr id="31" name="CustomShape 31"/>
            <p:cNvSpPr>
              <a:spLocks noChangeArrowheads="1"/>
            </p:cNvSpPr>
            <p:nvPr/>
          </p:nvSpPr>
          <p:spPr bwMode="auto">
            <a:xfrm>
              <a:off x="1583184" y="2793504"/>
              <a:ext cx="228600" cy="2286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b="1" dirty="0" smtClean="0">
                  <a:ea typeface="ＭＳ Ｐゴシック" pitchFamily="50" charset="-128"/>
                </a:rPr>
                <a:t>2</a:t>
              </a:r>
              <a:endParaRPr lang="en-US" altLang="ja-JP" sz="1200" b="1" dirty="0">
                <a:ea typeface="ＭＳ Ｐゴシック" pitchFamily="50" charset="-128"/>
              </a:endParaRPr>
            </a:p>
          </p:txBody>
        </p:sp>
        <p:sp>
          <p:nvSpPr>
            <p:cNvPr id="32" name="CustomShape 32"/>
            <p:cNvSpPr>
              <a:spLocks noChangeArrowheads="1"/>
            </p:cNvSpPr>
            <p:nvPr/>
          </p:nvSpPr>
          <p:spPr bwMode="auto">
            <a:xfrm>
              <a:off x="1811784" y="2793504"/>
              <a:ext cx="228600" cy="2286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b="1" dirty="0" smtClean="0">
                  <a:ea typeface="ＭＳ Ｐゴシック" pitchFamily="50" charset="-128"/>
                </a:rPr>
                <a:t>3</a:t>
              </a:r>
              <a:endParaRPr lang="en-US" altLang="ja-JP" sz="1200" b="1" dirty="0">
                <a:ea typeface="ＭＳ Ｐゴシック" pitchFamily="50" charset="-128"/>
              </a:endParaRPr>
            </a:p>
          </p:txBody>
        </p:sp>
        <p:sp>
          <p:nvSpPr>
            <p:cNvPr id="33" name="CustomShape 33"/>
            <p:cNvSpPr>
              <a:spLocks noChangeArrowheads="1"/>
            </p:cNvSpPr>
            <p:nvPr/>
          </p:nvSpPr>
          <p:spPr bwMode="auto">
            <a:xfrm>
              <a:off x="1583184" y="3022104"/>
              <a:ext cx="2286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b="1" dirty="0">
                  <a:solidFill>
                    <a:srgbClr val="000000"/>
                  </a:solidFill>
                  <a:ea typeface="ＭＳ Ｐゴシック" pitchFamily="50" charset="-128"/>
                </a:rPr>
                <a:t>6</a:t>
              </a:r>
              <a:endParaRPr lang="en-US" altLang="ja-JP" sz="1200" b="1" dirty="0">
                <a:ea typeface="ＭＳ Ｐゴシック" pitchFamily="50" charset="-128"/>
              </a:endParaRPr>
            </a:p>
          </p:txBody>
        </p:sp>
        <p:sp>
          <p:nvSpPr>
            <p:cNvPr id="34" name="CustomShape 34"/>
            <p:cNvSpPr>
              <a:spLocks noChangeArrowheads="1"/>
            </p:cNvSpPr>
            <p:nvPr/>
          </p:nvSpPr>
          <p:spPr bwMode="auto">
            <a:xfrm>
              <a:off x="1811784" y="3022104"/>
              <a:ext cx="2286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b="1" dirty="0" smtClean="0">
                  <a:ea typeface="ＭＳ Ｐゴシック" pitchFamily="50" charset="-128"/>
                </a:rPr>
                <a:t>6</a:t>
              </a:r>
              <a:endParaRPr lang="en-US" altLang="ja-JP" sz="1200" b="1" dirty="0">
                <a:ea typeface="ＭＳ Ｐゴシック" pitchFamily="50" charset="-128"/>
              </a:endParaRPr>
            </a:p>
          </p:txBody>
        </p:sp>
        <p:sp>
          <p:nvSpPr>
            <p:cNvPr id="35" name="CustomShape 35"/>
            <p:cNvSpPr>
              <a:spLocks noChangeArrowheads="1"/>
            </p:cNvSpPr>
            <p:nvPr/>
          </p:nvSpPr>
          <p:spPr bwMode="auto">
            <a:xfrm>
              <a:off x="1583184" y="3250704"/>
              <a:ext cx="2286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b="1" dirty="0" smtClean="0">
                  <a:ea typeface="ＭＳ Ｐゴシック" pitchFamily="50" charset="-128"/>
                </a:rPr>
                <a:t>6</a:t>
              </a:r>
              <a:endParaRPr lang="en-US" altLang="ja-JP" sz="1200" b="1" dirty="0">
                <a:ea typeface="ＭＳ Ｐゴシック" pitchFamily="50" charset="-128"/>
              </a:endParaRPr>
            </a:p>
          </p:txBody>
        </p:sp>
        <p:sp>
          <p:nvSpPr>
            <p:cNvPr id="36" name="CustomShape 36"/>
            <p:cNvSpPr>
              <a:spLocks noChangeArrowheads="1"/>
            </p:cNvSpPr>
            <p:nvPr/>
          </p:nvSpPr>
          <p:spPr bwMode="auto">
            <a:xfrm>
              <a:off x="1811784" y="3250704"/>
              <a:ext cx="2286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altLang="ja-JP" sz="1200" b="1" dirty="0" smtClean="0"/>
                <a:t>6</a:t>
              </a:r>
              <a:endParaRPr lang="ja-JP" altLang="ja-JP" sz="1200" b="1" dirty="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pPr eaLnBrk="1" hangingPunct="1"/>
            <a:r>
              <a:rPr lang="en-US" altLang="ja-JP" sz="2400" dirty="0" smtClean="0"/>
              <a:t>Experimental result ( Proposal, normal QPs)</a:t>
            </a:r>
            <a:endParaRPr lang="ja-JP" altLang="en-US" sz="24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9055A-D628-47B8-8AF3-CAE8166889EE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sp>
        <p:nvSpPr>
          <p:cNvPr id="11268" name="テキスト ボックス 6"/>
          <p:cNvSpPr txBox="1">
            <a:spLocks noChangeArrowheads="1"/>
          </p:cNvSpPr>
          <p:nvPr/>
        </p:nvSpPr>
        <p:spPr bwMode="auto">
          <a:xfrm>
            <a:off x="359532" y="800708"/>
            <a:ext cx="8784468" cy="9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altLang="ja-JP" dirty="0" smtClean="0"/>
              <a:t>+ Proposal was implemented on the HM-6.0</a:t>
            </a:r>
          </a:p>
          <a:p>
            <a:r>
              <a:rPr lang="en-US" altLang="ja-JP" dirty="0" smtClean="0"/>
              <a:t>+ Average BD-rate loss: 0.02% ~ 0.07%(Y), -0.14% ~ 0.08%(U), -0.02% ~ 0.22%(V) </a:t>
            </a:r>
          </a:p>
          <a:p>
            <a:r>
              <a:rPr lang="en-US" altLang="ja-JP" dirty="0" smtClean="0"/>
              <a:t>+ No encoding / decoding time increase</a:t>
            </a:r>
            <a:endParaRPr lang="ja-JP" altLang="en-US" dirty="0"/>
          </a:p>
        </p:txBody>
      </p:sp>
      <p:grpSp>
        <p:nvGrpSpPr>
          <p:cNvPr id="22" name="グループ化 21"/>
          <p:cNvGrpSpPr/>
          <p:nvPr/>
        </p:nvGrpSpPr>
        <p:grpSpPr>
          <a:xfrm>
            <a:off x="841462" y="2024844"/>
            <a:ext cx="6898890" cy="3758158"/>
            <a:chOff x="841462" y="2024844"/>
            <a:chExt cx="6898890" cy="375815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1462" y="2024844"/>
              <a:ext cx="2867025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85778" y="2024844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02002" y="2024844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41462" y="3897052"/>
              <a:ext cx="83820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669554" y="3897052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685778" y="3897052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702002" y="3897052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pPr eaLnBrk="1" hangingPunct="1"/>
            <a:r>
              <a:rPr lang="en-US" altLang="ja-JP" sz="2400" dirty="0" smtClean="0"/>
              <a:t>Experimental result ( Proposal, low QPs)</a:t>
            </a:r>
            <a:endParaRPr lang="ja-JP" altLang="en-US" sz="24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9055A-D628-47B8-8AF3-CAE8166889EE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sp>
        <p:nvSpPr>
          <p:cNvPr id="11268" name="テキスト ボックス 6"/>
          <p:cNvSpPr txBox="1">
            <a:spLocks noChangeArrowheads="1"/>
          </p:cNvSpPr>
          <p:nvPr/>
        </p:nvSpPr>
        <p:spPr bwMode="auto">
          <a:xfrm>
            <a:off x="359532" y="800708"/>
            <a:ext cx="9037004" cy="9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altLang="ja-JP" dirty="0" smtClean="0"/>
              <a:t>+ Proposal was implemented on the HM-6.0</a:t>
            </a:r>
          </a:p>
          <a:p>
            <a:r>
              <a:rPr lang="en-US" altLang="ja-JP" dirty="0" smtClean="0"/>
              <a:t>+ Average BD-rate loss: -0.01% ~ 0.05%(Y), 0.02% ~ 0.08%(U), -0.08%~0.26%(V) </a:t>
            </a:r>
          </a:p>
          <a:p>
            <a:r>
              <a:rPr lang="en-US" altLang="ja-JP" dirty="0" smtClean="0"/>
              <a:t>+ No encoding / decoding time increase</a:t>
            </a:r>
            <a:endParaRPr lang="ja-JP" altLang="en-US" dirty="0"/>
          </a:p>
        </p:txBody>
      </p:sp>
      <p:grpSp>
        <p:nvGrpSpPr>
          <p:cNvPr id="21" name="グループ化 20"/>
          <p:cNvGrpSpPr/>
          <p:nvPr/>
        </p:nvGrpSpPr>
        <p:grpSpPr>
          <a:xfrm>
            <a:off x="1057486" y="2096852"/>
            <a:ext cx="6898890" cy="3758158"/>
            <a:chOff x="251520" y="2096852"/>
            <a:chExt cx="6898890" cy="3758158"/>
          </a:xfrm>
        </p:grpSpPr>
        <p:pic>
          <p:nvPicPr>
            <p:cNvPr id="3073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1520" y="2096852"/>
              <a:ext cx="2867025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95836" y="2096852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12060" y="2096852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1520" y="3969060"/>
              <a:ext cx="83820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79612" y="3969060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095836" y="3969060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112060" y="3969060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mtClean="0"/>
              <a:t>Conclusion</a:t>
            </a:r>
            <a:endParaRPr lang="ja-JP" altLang="en-US" smtClean="0"/>
          </a:p>
        </p:txBody>
      </p:sp>
      <p:sp>
        <p:nvSpPr>
          <p:cNvPr id="12291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8471284" cy="5919788"/>
          </a:xfrm>
        </p:spPr>
        <p:txBody>
          <a:bodyPr/>
          <a:lstStyle/>
          <a:p>
            <a:r>
              <a:rPr lang="en-US" altLang="ja-JP" sz="2000" dirty="0" smtClean="0"/>
              <a:t>Proposal : Unified context derivation for 4x4 and 8x8 significance map</a:t>
            </a:r>
            <a:endParaRPr lang="en-US" altLang="ja-JP" dirty="0" smtClean="0"/>
          </a:p>
          <a:p>
            <a:pPr lvl="1"/>
            <a:r>
              <a:rPr lang="en-US" altLang="ja-JP" sz="1800" dirty="0" smtClean="0"/>
              <a:t>Apply a common context assignment table for 4x4 and 8x8 blocks of each color channel</a:t>
            </a:r>
          </a:p>
          <a:p>
            <a:pPr lvl="1"/>
            <a:r>
              <a:rPr lang="en-US" altLang="ja-JP" sz="1800" dirty="0" smtClean="0"/>
              <a:t>Context reduction : 9</a:t>
            </a:r>
          </a:p>
          <a:p>
            <a:pPr lvl="1"/>
            <a:r>
              <a:rPr lang="en-US" altLang="ja-JP" sz="1800" dirty="0" smtClean="0"/>
              <a:t>Lookup table reduction : 2</a:t>
            </a:r>
          </a:p>
          <a:p>
            <a:pPr lvl="1"/>
            <a:r>
              <a:rPr lang="en-US" altLang="ja-JP" sz="1800" dirty="0" smtClean="0"/>
              <a:t>Possible to derive context index by simple logical operation without a lookup table</a:t>
            </a:r>
          </a:p>
          <a:p>
            <a:pPr lvl="1"/>
            <a:endParaRPr lang="en-US" altLang="ja-JP" sz="1600" dirty="0" smtClean="0">
              <a:sym typeface="Wingdings" pitchFamily="2" charset="2"/>
            </a:endParaRPr>
          </a:p>
          <a:p>
            <a:r>
              <a:rPr lang="en-US" altLang="ja-JP" sz="2000" dirty="0" smtClean="0">
                <a:sym typeface="Wingdings" pitchFamily="2" charset="2"/>
              </a:rPr>
              <a:t>Average BD-rate changes</a:t>
            </a:r>
          </a:p>
          <a:p>
            <a:pPr lvl="1"/>
            <a:r>
              <a:rPr lang="en-US" altLang="ja-JP" sz="1800" dirty="0" smtClean="0">
                <a:sym typeface="Wingdings" pitchFamily="2" charset="2"/>
              </a:rPr>
              <a:t>Proposal : 0.02%~0.07% ( normal QP ), -0.01%~0.05% ( low QP) </a:t>
            </a:r>
          </a:p>
          <a:p>
            <a:endParaRPr lang="en-US" altLang="ja-JP" sz="2000" dirty="0" smtClean="0">
              <a:sym typeface="Wingdings" pitchFamily="2" charset="2"/>
            </a:endParaRPr>
          </a:p>
          <a:p>
            <a:r>
              <a:rPr lang="en-US" altLang="ja-JP" sz="2000" dirty="0" smtClean="0"/>
              <a:t>Recommendation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…  adopt the proposal as part of  the next HM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D517D2-D66F-4A2C-A937-7417DACDD101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611052" y="5949280"/>
            <a:ext cx="85329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ym typeface="Wingdings" pitchFamily="2" charset="2"/>
              </a:rPr>
              <a:t>Many thanks to </a:t>
            </a:r>
            <a:r>
              <a:rPr lang="en-US" altLang="ja-JP" dirty="0" err="1" smtClean="0">
                <a:sym typeface="Wingdings" pitchFamily="2" charset="2"/>
              </a:rPr>
              <a:t>MediaTek</a:t>
            </a:r>
            <a:r>
              <a:rPr lang="en-US" altLang="ja-JP" dirty="0" smtClean="0">
                <a:sym typeface="Wingdings" pitchFamily="2" charset="2"/>
              </a:rPr>
              <a:t> for cross-checking this contribution (JCTVC-I0201)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5809</TotalTime>
  <Words>786</Words>
  <Application>Microsoft Office PowerPoint</Application>
  <PresentationFormat>画面に合わせる (4:3)</PresentationFormat>
  <Paragraphs>375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符号化グループ</vt:lpstr>
      <vt:lpstr>AHG5: Unified 4x4 and 8x8 significance map coding using on logic (JCTVC-I0294)</vt:lpstr>
      <vt:lpstr>Overall summary</vt:lpstr>
      <vt:lpstr>HM-6.0’s Context assignment for significance map</vt:lpstr>
      <vt:lpstr>Proposal </vt:lpstr>
      <vt:lpstr>Example of Implementation</vt:lpstr>
      <vt:lpstr>Experimental result ( Proposal, normal QPs)</vt:lpstr>
      <vt:lpstr>Experimental result ( Proposal, low QPs)</vt:lpstr>
      <vt:lpstr>Conclusion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S124087_1228</cp:lastModifiedBy>
  <cp:revision>2631</cp:revision>
  <dcterms:created xsi:type="dcterms:W3CDTF">2011-03-24T05:19:20Z</dcterms:created>
  <dcterms:modified xsi:type="dcterms:W3CDTF">2012-04-24T07:16:45Z</dcterms:modified>
</cp:coreProperties>
</file>