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7" r:id="rId3"/>
    <p:sldId id="287" r:id="rId4"/>
    <p:sldId id="288" r:id="rId5"/>
    <p:sldId id="292" r:id="rId6"/>
    <p:sldId id="294" r:id="rId7"/>
    <p:sldId id="289" r:id="rId8"/>
    <p:sldId id="290" r:id="rId9"/>
    <p:sldId id="295" r:id="rId1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27" autoAdjust="0"/>
    <p:restoredTop sz="94660"/>
  </p:normalViewPr>
  <p:slideViewPr>
    <p:cSldViewPr>
      <p:cViewPr>
        <p:scale>
          <a:sx n="100" d="100"/>
          <a:sy n="100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2012/4/27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2012/4/27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7668344" y="188640"/>
            <a:ext cx="1475656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b="1" dirty="0" smtClean="0">
                <a:solidFill>
                  <a:schemeClr val="bg1"/>
                </a:solidFill>
                <a:sym typeface="Wingdings" pitchFamily="2" charset="2"/>
              </a:rPr>
              <a:t>JCTVC-I0291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2012/4/27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2012/4/27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Simplified sign hiding</a:t>
            </a:r>
            <a:br>
              <a:rPr lang="en-US" altLang="ja-JP" sz="3200" dirty="0" smtClean="0"/>
            </a:br>
            <a:r>
              <a:rPr lang="en-US" altLang="ja-JP" sz="3200" dirty="0" smtClean="0"/>
              <a:t>(JCTVC-I0291)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9th Meeting in Geneva, CH, </a:t>
            </a:r>
            <a:r>
              <a:rPr lang="en-CA" altLang="ja-JP" dirty="0" smtClean="0"/>
              <a:t>27 April – 7 May 2012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 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771800" y="4221088"/>
            <a:ext cx="1440160" cy="32403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mtClean="0"/>
              <a:t>Overall summary</a:t>
            </a:r>
            <a:endParaRPr lang="ja-JP" altLang="en-US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686800" cy="5919788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lvl="1"/>
            <a:r>
              <a:rPr lang="en-US" altLang="ja-JP" dirty="0" smtClean="0"/>
              <a:t>simplify sign hiding decision</a:t>
            </a:r>
          </a:p>
          <a:p>
            <a:pPr lvl="1"/>
            <a:r>
              <a:rPr lang="en-US" altLang="ja-JP" dirty="0" smtClean="0"/>
              <a:t>u</a:t>
            </a:r>
            <a:r>
              <a:rPr lang="en-US" altLang="ja-JP" dirty="0" smtClean="0"/>
              <a:t>se </a:t>
            </a:r>
            <a:r>
              <a:rPr lang="en-US" altLang="ja-JP" dirty="0" smtClean="0"/>
              <a:t>the number of non-zero coefficients in </a:t>
            </a:r>
            <a:r>
              <a:rPr lang="en-US" altLang="ja-JP" dirty="0" err="1" smtClean="0"/>
              <a:t>subblock</a:t>
            </a:r>
            <a:r>
              <a:rPr lang="en-US" altLang="ja-JP" dirty="0" smtClean="0"/>
              <a:t> for sign data hiding decision</a:t>
            </a:r>
          </a:p>
          <a:p>
            <a:pPr lvl="2"/>
            <a:r>
              <a:rPr lang="en-US" altLang="ja-JP" sz="2000" dirty="0" smtClean="0"/>
              <a:t>t</a:t>
            </a:r>
            <a:r>
              <a:rPr lang="en-US" altLang="ja-JP" sz="2000" dirty="0" smtClean="0"/>
              <a:t>o </a:t>
            </a:r>
            <a:r>
              <a:rPr lang="en-US" altLang="ja-JP" sz="2000" dirty="0" smtClean="0"/>
              <a:t>remove </a:t>
            </a:r>
            <a:r>
              <a:rPr lang="en-US" altLang="ja-JP" sz="2000" dirty="0" smtClean="0"/>
              <a:t>derivation </a:t>
            </a:r>
            <a:r>
              <a:rPr lang="en-US" altLang="ja-JP" sz="2000" dirty="0" smtClean="0"/>
              <a:t>of </a:t>
            </a:r>
            <a:r>
              <a:rPr lang="en-US" altLang="ja-JP" sz="2000" dirty="0" err="1" smtClean="0"/>
              <a:t>lastNZPosInCG</a:t>
            </a:r>
            <a:r>
              <a:rPr lang="en-US" altLang="ja-JP" sz="2000" dirty="0" smtClean="0"/>
              <a:t> </a:t>
            </a:r>
            <a:r>
              <a:rPr lang="en-US" altLang="ja-JP" sz="2000" dirty="0" smtClean="0"/>
              <a:t>and </a:t>
            </a:r>
            <a:r>
              <a:rPr lang="en-US" altLang="ja-JP" sz="2000" dirty="0" err="1" smtClean="0"/>
              <a:t>firstNZPosInCG</a:t>
            </a:r>
            <a:endParaRPr lang="en-US" altLang="ja-JP" sz="2000" dirty="0" smtClean="0"/>
          </a:p>
          <a:p>
            <a:r>
              <a:rPr lang="en-US" altLang="ja-JP" sz="2000" dirty="0" smtClean="0"/>
              <a:t>Proposal </a:t>
            </a:r>
          </a:p>
          <a:p>
            <a:pPr lvl="1"/>
            <a:r>
              <a:rPr lang="en-US" altLang="ja-JP" dirty="0" smtClean="0"/>
              <a:t>replace</a:t>
            </a:r>
          </a:p>
          <a:p>
            <a:pPr lvl="2"/>
            <a:r>
              <a:rPr lang="en-US" altLang="ja-JP" sz="2000" dirty="0" err="1" smtClean="0"/>
              <a:t>signHidden</a:t>
            </a:r>
            <a:r>
              <a:rPr lang="en-US" altLang="ja-JP" sz="2000" dirty="0" smtClean="0"/>
              <a:t> = ( </a:t>
            </a:r>
            <a:r>
              <a:rPr lang="en-US" altLang="ja-JP" sz="2000" dirty="0" err="1" smtClean="0"/>
              <a:t>lastNZPosInCG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firstNZPosInCG</a:t>
            </a:r>
            <a:r>
              <a:rPr lang="en-US" altLang="ja-JP" sz="2000" dirty="0" smtClean="0"/>
              <a:t> &gt;= </a:t>
            </a:r>
            <a:r>
              <a:rPr lang="en-US" altLang="ja-JP" sz="2000" dirty="0" err="1" smtClean="0"/>
              <a:t>sign_hiding_threshold</a:t>
            </a:r>
            <a:r>
              <a:rPr lang="en-US" altLang="ja-JP" sz="2000" dirty="0" smtClean="0"/>
              <a:t>) ? 1 : 0</a:t>
            </a:r>
          </a:p>
          <a:p>
            <a:pPr lvl="1"/>
            <a:r>
              <a:rPr lang="en-US" altLang="ja-JP" dirty="0" smtClean="0"/>
              <a:t>with</a:t>
            </a:r>
          </a:p>
          <a:p>
            <a:pPr lvl="2"/>
            <a:r>
              <a:rPr lang="en-US" altLang="ja-JP" sz="2000" dirty="0" err="1" smtClean="0"/>
              <a:t>signHidden</a:t>
            </a:r>
            <a:r>
              <a:rPr lang="en-US" altLang="ja-JP" sz="2000" dirty="0" smtClean="0"/>
              <a:t> = ( </a:t>
            </a:r>
            <a:r>
              <a:rPr lang="en-US" altLang="ja-JP" sz="2000" dirty="0" err="1" smtClean="0"/>
              <a:t>numSigCoeff</a:t>
            </a:r>
            <a:r>
              <a:rPr lang="en-US" altLang="ja-JP" sz="2000" dirty="0" smtClean="0"/>
              <a:t>  &gt;= </a:t>
            </a:r>
            <a:r>
              <a:rPr lang="en-US" altLang="ja-JP" sz="2000" dirty="0" err="1" smtClean="0"/>
              <a:t>sign_hiding_threshold</a:t>
            </a:r>
            <a:r>
              <a:rPr lang="en-US" altLang="ja-JP" sz="2000" dirty="0" smtClean="0"/>
              <a:t>) ? 1 : 0</a:t>
            </a:r>
          </a:p>
          <a:p>
            <a:pPr lvl="3"/>
            <a:r>
              <a:rPr lang="en-US" altLang="ja-JP" sz="2000" dirty="0" err="1" smtClean="0"/>
              <a:t>sign_hiding_threshold</a:t>
            </a:r>
            <a:r>
              <a:rPr lang="en-US" altLang="ja-JP" sz="2000" dirty="0" smtClean="0"/>
              <a:t> = 3</a:t>
            </a:r>
          </a:p>
          <a:p>
            <a:pPr lvl="3"/>
            <a:endParaRPr lang="en-US" altLang="ja-JP" sz="2000" dirty="0" smtClean="0"/>
          </a:p>
          <a:p>
            <a:pPr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Experimental result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Average luminance BD-rate changes</a:t>
            </a:r>
          </a:p>
          <a:p>
            <a:pPr lvl="2"/>
            <a:endParaRPr lang="en-US" altLang="ja-JP" sz="2000" dirty="0" smtClean="0">
              <a:sym typeface="Wingdings" pitchFamily="2" charset="2"/>
            </a:endParaRPr>
          </a:p>
          <a:p>
            <a:pPr lvl="2"/>
            <a:endParaRPr lang="en-US" altLang="ja-JP" sz="2000" dirty="0" smtClean="0">
              <a:sym typeface="Wingdings" pitchFamily="2" charset="2"/>
            </a:endParaRPr>
          </a:p>
          <a:p>
            <a:pPr lvl="2"/>
            <a:endParaRPr lang="en-US" altLang="ja-JP" sz="2000" dirty="0" smtClean="0">
              <a:sym typeface="Wingdings" pitchFamily="2" charset="2"/>
            </a:endParaRPr>
          </a:p>
          <a:p>
            <a:pPr lvl="1">
              <a:buNone/>
            </a:pP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Cross-checked results are provided by JVC-Kenwood (JCTVC-I0301)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503548" y="4622264"/>
          <a:ext cx="7884873" cy="822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</a:tblGrid>
              <a:tr h="252028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LP_MA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LP_HE10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Normal QP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0.09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0.06 %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0.03 %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-0.01 %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0.09 %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-0.04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-0.06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[HM6</a:t>
            </a:r>
            <a:r>
              <a:rPr lang="en-US" altLang="ja-JP" dirty="0" smtClean="0"/>
              <a:t>]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sign hiding decision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signHidden</a:t>
            </a:r>
            <a:r>
              <a:rPr lang="en-US" altLang="ja-JP" dirty="0" smtClean="0"/>
              <a:t> = ( </a:t>
            </a:r>
            <a:r>
              <a:rPr lang="en-US" altLang="ja-JP" dirty="0" err="1" smtClean="0"/>
              <a:t>lastNZPosInCG</a:t>
            </a:r>
            <a:r>
              <a:rPr lang="en-US" altLang="ja-JP" dirty="0" smtClean="0"/>
              <a:t> – </a:t>
            </a:r>
            <a:r>
              <a:rPr lang="en-US" altLang="ja-JP" dirty="0" err="1" smtClean="0"/>
              <a:t>firstNZPosInCG</a:t>
            </a:r>
            <a:r>
              <a:rPr lang="en-US" altLang="ja-JP" dirty="0" smtClean="0"/>
              <a:t> &gt;= </a:t>
            </a:r>
            <a:r>
              <a:rPr lang="en-US" altLang="ja-JP" dirty="0" err="1" smtClean="0"/>
              <a:t>sign_hiding_threshold</a:t>
            </a:r>
            <a:r>
              <a:rPr lang="en-US" altLang="ja-JP" dirty="0" smtClean="0"/>
              <a:t>) ? 1 : 0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C</a:t>
            </a:r>
            <a:r>
              <a:rPr lang="en-US" altLang="ja-JP" dirty="0" smtClean="0"/>
              <a:t>omplexity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additional variables are needed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additional branch or additional buffer read is needed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additional variable set is needed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d</a:t>
            </a:r>
            <a:r>
              <a:rPr lang="en-US" altLang="ja-JP" dirty="0" smtClean="0">
                <a:solidFill>
                  <a:srgbClr val="FF0000"/>
                </a:solidFill>
              </a:rPr>
              <a:t>ifference of </a:t>
            </a:r>
            <a:r>
              <a:rPr lang="en-US" altLang="ja-JP" dirty="0" smtClean="0">
                <a:solidFill>
                  <a:srgbClr val="FF0000"/>
                </a:solidFill>
              </a:rPr>
              <a:t>two variables must be </a:t>
            </a:r>
            <a:r>
              <a:rPr lang="en-US" altLang="ja-JP" dirty="0" smtClean="0">
                <a:solidFill>
                  <a:srgbClr val="FF0000"/>
                </a:solidFill>
              </a:rPr>
              <a:t>calculated</a:t>
            </a:r>
          </a:p>
          <a:p>
            <a:pPr lvl="1"/>
            <a:endParaRPr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CustomShape 21"/>
          <p:cNvSpPr>
            <a:spLocks noChangeArrowheads="1"/>
          </p:cNvSpPr>
          <p:nvPr/>
        </p:nvSpPr>
        <p:spPr bwMode="auto">
          <a:xfrm>
            <a:off x="2394600" y="1899672"/>
            <a:ext cx="365760" cy="365760"/>
          </a:xfrm>
          <a:prstGeom prst="rect">
            <a:avLst/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</a:rPr>
              <a:t>3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6" name="CustomShape 22"/>
          <p:cNvSpPr>
            <a:spLocks noChangeArrowheads="1"/>
          </p:cNvSpPr>
          <p:nvPr/>
        </p:nvSpPr>
        <p:spPr bwMode="auto">
          <a:xfrm>
            <a:off x="2760360" y="1899672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-1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7" name="CustomShape 23"/>
          <p:cNvSpPr>
            <a:spLocks noChangeArrowheads="1"/>
          </p:cNvSpPr>
          <p:nvPr/>
        </p:nvSpPr>
        <p:spPr bwMode="auto">
          <a:xfrm>
            <a:off x="2394600" y="2265432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8" name="CustomShape 24"/>
          <p:cNvSpPr>
            <a:spLocks noChangeArrowheads="1"/>
          </p:cNvSpPr>
          <p:nvPr/>
        </p:nvSpPr>
        <p:spPr bwMode="auto">
          <a:xfrm>
            <a:off x="2760360" y="2265432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  <a:ea typeface="ＭＳ Ｐゴシック" pitchFamily="50" charset="-128"/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9" name="CustomShape 25"/>
          <p:cNvSpPr>
            <a:spLocks noChangeArrowheads="1"/>
          </p:cNvSpPr>
          <p:nvPr/>
        </p:nvSpPr>
        <p:spPr bwMode="auto">
          <a:xfrm>
            <a:off x="2394600" y="263119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</a:rPr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0" name="CustomShape 26"/>
          <p:cNvSpPr>
            <a:spLocks noChangeArrowheads="1"/>
          </p:cNvSpPr>
          <p:nvPr/>
        </p:nvSpPr>
        <p:spPr bwMode="auto">
          <a:xfrm>
            <a:off x="2760360" y="263119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1" name="CustomShape 27"/>
          <p:cNvSpPr>
            <a:spLocks noChangeArrowheads="1"/>
          </p:cNvSpPr>
          <p:nvPr/>
        </p:nvSpPr>
        <p:spPr bwMode="auto">
          <a:xfrm>
            <a:off x="2394600" y="299695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2" name="CustomShape 28"/>
          <p:cNvSpPr>
            <a:spLocks noChangeArrowheads="1"/>
          </p:cNvSpPr>
          <p:nvPr/>
        </p:nvSpPr>
        <p:spPr bwMode="auto">
          <a:xfrm>
            <a:off x="2760360" y="299695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3" name="CustomShape 29"/>
          <p:cNvSpPr>
            <a:spLocks noChangeArrowheads="1"/>
          </p:cNvSpPr>
          <p:nvPr/>
        </p:nvSpPr>
        <p:spPr bwMode="auto">
          <a:xfrm>
            <a:off x="3126120" y="189967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4" name="CustomShape 30"/>
          <p:cNvSpPr>
            <a:spLocks noChangeArrowheads="1"/>
          </p:cNvSpPr>
          <p:nvPr/>
        </p:nvSpPr>
        <p:spPr bwMode="auto">
          <a:xfrm>
            <a:off x="3491880" y="189967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5" name="CustomShape 31"/>
          <p:cNvSpPr>
            <a:spLocks noChangeArrowheads="1"/>
          </p:cNvSpPr>
          <p:nvPr/>
        </p:nvSpPr>
        <p:spPr bwMode="auto">
          <a:xfrm>
            <a:off x="3126120" y="226543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6" name="CustomShape 32"/>
          <p:cNvSpPr>
            <a:spLocks noChangeArrowheads="1"/>
          </p:cNvSpPr>
          <p:nvPr/>
        </p:nvSpPr>
        <p:spPr bwMode="auto">
          <a:xfrm>
            <a:off x="3491880" y="226543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7" name="CustomShape 33"/>
          <p:cNvSpPr>
            <a:spLocks noChangeArrowheads="1"/>
          </p:cNvSpPr>
          <p:nvPr/>
        </p:nvSpPr>
        <p:spPr bwMode="auto">
          <a:xfrm>
            <a:off x="3126120" y="263119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8" name="CustomShape 34"/>
          <p:cNvSpPr>
            <a:spLocks noChangeArrowheads="1"/>
          </p:cNvSpPr>
          <p:nvPr/>
        </p:nvSpPr>
        <p:spPr bwMode="auto">
          <a:xfrm>
            <a:off x="3491880" y="2631192"/>
            <a:ext cx="365760" cy="365760"/>
          </a:xfrm>
          <a:prstGeom prst="rect">
            <a:avLst/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-1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19" name="CustomShape 35"/>
          <p:cNvSpPr>
            <a:spLocks noChangeArrowheads="1"/>
          </p:cNvSpPr>
          <p:nvPr/>
        </p:nvSpPr>
        <p:spPr bwMode="auto">
          <a:xfrm>
            <a:off x="3126120" y="299695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20" name="CustomShape 36"/>
          <p:cNvSpPr>
            <a:spLocks noChangeArrowheads="1"/>
          </p:cNvSpPr>
          <p:nvPr/>
        </p:nvSpPr>
        <p:spPr bwMode="auto">
          <a:xfrm>
            <a:off x="3491880" y="2996952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altLang="ja-JP" sz="1600" dirty="0" smtClean="0"/>
              <a:t>0</a:t>
            </a:r>
            <a:endParaRPr lang="ja-JP" altLang="ja-JP" sz="1600" dirty="0"/>
          </a:p>
        </p:txBody>
      </p:sp>
      <p:cxnSp>
        <p:nvCxnSpPr>
          <p:cNvPr id="21" name="直線矢印コネクタ 20"/>
          <p:cNvCxnSpPr/>
          <p:nvPr/>
        </p:nvCxnSpPr>
        <p:spPr>
          <a:xfrm flipV="1">
            <a:off x="1615274" y="2223708"/>
            <a:ext cx="864096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111218" y="3195816"/>
            <a:ext cx="151216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firstNZPosInCG</a:t>
            </a:r>
            <a:endParaRPr kumimoji="1" lang="en-US" altLang="ja-JP" sz="1200" dirty="0" smtClean="0"/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3811518" y="2367724"/>
            <a:ext cx="792088" cy="3960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4675614" y="2115696"/>
            <a:ext cx="151216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last</a:t>
            </a:r>
            <a:r>
              <a:rPr kumimoji="1" lang="en-US" altLang="ja-JP" sz="1200" dirty="0" err="1" smtClean="0"/>
              <a:t>NZPosInCG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399276" cy="416032"/>
          </a:xfrm>
        </p:spPr>
        <p:txBody>
          <a:bodyPr/>
          <a:lstStyle/>
          <a:p>
            <a:r>
              <a:rPr lang="en-US" altLang="ja-JP" sz="2400" dirty="0" smtClean="0"/>
              <a:t>[HM6] Complexity analysis at branch implementation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Additional complexity is needed for sigh hiding decision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07604" y="1409754"/>
            <a:ext cx="7704856" cy="425846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// additional variable </a:t>
            </a:r>
            <a:r>
              <a:rPr lang="en-US" altLang="ja-JP" sz="1600" dirty="0" smtClean="0">
                <a:solidFill>
                  <a:srgbClr val="FF0000"/>
                </a:solidFill>
              </a:rPr>
              <a:t>are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needed</a:t>
            </a:r>
          </a:p>
          <a:p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= -1</a:t>
            </a:r>
          </a:p>
          <a:p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= -1</a:t>
            </a:r>
          </a:p>
          <a:p>
            <a:r>
              <a:rPr lang="en-US" altLang="ja-JP" sz="1600" dirty="0" err="1" smtClean="0"/>
              <a:t>numNonZero</a:t>
            </a:r>
            <a:r>
              <a:rPr lang="en-US" altLang="ja-JP" sz="1600" dirty="0" smtClean="0"/>
              <a:t> = 0;</a:t>
            </a:r>
          </a:p>
          <a:p>
            <a:r>
              <a:rPr lang="en-US" altLang="ja-JP" sz="1600" dirty="0" smtClean="0"/>
              <a:t>for (pos = 15; pos &gt; 0; pos--) {</a:t>
            </a:r>
          </a:p>
          <a:p>
            <a:r>
              <a:rPr kumimoji="1" lang="en-US" altLang="ja-JP" sz="1600" dirty="0" smtClean="0"/>
              <a:t>    if (</a:t>
            </a:r>
            <a:r>
              <a:rPr kumimoji="1" lang="en-US" altLang="ja-JP" sz="1600" dirty="0" err="1" smtClean="0"/>
              <a:t>signicicant_coeff</a:t>
            </a:r>
            <a:r>
              <a:rPr lang="en-US" altLang="ja-JP" sz="1600" dirty="0" err="1" smtClean="0"/>
              <a:t>_flag</a:t>
            </a:r>
            <a:r>
              <a:rPr lang="en-US" altLang="ja-JP" sz="1600" dirty="0" smtClean="0"/>
              <a:t>[pos] </a:t>
            </a:r>
            <a:r>
              <a:rPr lang="en-US" altLang="ja-JP" sz="1600" dirty="0" smtClean="0"/>
              <a:t>&gt; 0</a:t>
            </a:r>
            <a:r>
              <a:rPr kumimoji="1" lang="en-US" altLang="ja-JP" sz="1600" dirty="0" smtClean="0"/>
              <a:t>)</a:t>
            </a:r>
          </a:p>
          <a:p>
            <a:r>
              <a:rPr lang="en-US" altLang="ja-JP" sz="1600" dirty="0" smtClean="0"/>
              <a:t>     {</a:t>
            </a:r>
          </a:p>
          <a:p>
            <a:r>
              <a:rPr lang="en-US" altLang="ja-JP" sz="1600" dirty="0" smtClean="0"/>
              <a:t>         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++                    </a:t>
            </a:r>
            <a:r>
              <a:rPr lang="en-US" altLang="ja-JP" sz="1600" dirty="0" smtClean="0"/>
              <a:t>// 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is always calculated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         // additional branch is needed</a:t>
            </a:r>
            <a:endParaRPr lang="en-US" altLang="ja-JP" sz="1600" dirty="0" smtClean="0"/>
          </a:p>
          <a:p>
            <a:r>
              <a:rPr kumimoji="1" lang="en-US" altLang="ja-JP" sz="1600" b="1" dirty="0" smtClean="0"/>
              <a:t>         if (</a:t>
            </a:r>
            <a:r>
              <a:rPr kumimoji="1" lang="en-US" altLang="ja-JP" sz="1600" b="1" dirty="0" err="1" smtClean="0"/>
              <a:t>lastNZPosInCG</a:t>
            </a:r>
            <a:r>
              <a:rPr kumimoji="1" lang="en-US" altLang="ja-JP" sz="1600" b="1" dirty="0" smtClean="0"/>
              <a:t> &lt; 0) </a:t>
            </a:r>
          </a:p>
          <a:p>
            <a:r>
              <a:rPr lang="en-US" altLang="ja-JP" sz="1600" b="1" dirty="0" smtClean="0"/>
              <a:t>            </a:t>
            </a:r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= pos;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         // additional variable set is needed</a:t>
            </a:r>
            <a:endParaRPr lang="en-US" altLang="ja-JP" sz="1600" dirty="0" smtClean="0"/>
          </a:p>
          <a:p>
            <a:r>
              <a:rPr lang="en-US" altLang="ja-JP" sz="1600" b="1" dirty="0" smtClean="0"/>
              <a:t>         </a:t>
            </a:r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= pos</a:t>
            </a:r>
          </a:p>
          <a:p>
            <a:r>
              <a:rPr lang="en-US" altLang="ja-JP" sz="1600" dirty="0" smtClean="0"/>
              <a:t>     }</a:t>
            </a:r>
            <a:endParaRPr lang="en-US" altLang="ja-JP" sz="1600" dirty="0" smtClean="0"/>
          </a:p>
          <a:p>
            <a:r>
              <a:rPr kumimoji="1" lang="en-US" altLang="ja-JP" sz="1600" dirty="0" smtClean="0"/>
              <a:t>}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// difference of variables must be calculated</a:t>
            </a:r>
          </a:p>
          <a:p>
            <a:r>
              <a:rPr lang="en-US" altLang="ja-JP" sz="1600" dirty="0" err="1" smtClean="0"/>
              <a:t>signHidden</a:t>
            </a:r>
            <a:r>
              <a:rPr lang="en-US" altLang="ja-JP" sz="1600" dirty="0" smtClean="0"/>
              <a:t> = ( </a:t>
            </a:r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– </a:t>
            </a:r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</a:t>
            </a:r>
            <a:r>
              <a:rPr lang="en-US" altLang="ja-JP" sz="1600" dirty="0" smtClean="0"/>
              <a:t>&gt;= </a:t>
            </a:r>
            <a:r>
              <a:rPr lang="en-US" altLang="ja-JP" sz="1600" dirty="0" err="1" smtClean="0"/>
              <a:t>sign_hiding_threshold</a:t>
            </a:r>
            <a:r>
              <a:rPr lang="en-US" altLang="ja-JP" sz="1600" dirty="0" smtClean="0"/>
              <a:t>) ? 1 :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[HM6] Complexity analysis at buffer implementation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Additional complexity is needed for sigh hiding decision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27584" y="1484784"/>
            <a:ext cx="7992888" cy="45046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// additional </a:t>
            </a:r>
            <a:r>
              <a:rPr lang="en-US" altLang="ja-JP" sz="1600" dirty="0" smtClean="0">
                <a:solidFill>
                  <a:srgbClr val="FF0000"/>
                </a:solidFill>
              </a:rPr>
              <a:t>variables </a:t>
            </a:r>
            <a:r>
              <a:rPr lang="en-US" altLang="ja-JP" sz="1600" dirty="0" smtClean="0">
                <a:solidFill>
                  <a:srgbClr val="FF0000"/>
                </a:solidFill>
              </a:rPr>
              <a:t>are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needed</a:t>
            </a:r>
          </a:p>
          <a:p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= 0</a:t>
            </a:r>
          </a:p>
          <a:p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= 0</a:t>
            </a:r>
          </a:p>
          <a:p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= 0;</a:t>
            </a:r>
          </a:p>
          <a:p>
            <a:r>
              <a:rPr lang="en-US" altLang="ja-JP" sz="1600" dirty="0" smtClean="0"/>
              <a:t>for (pos = 15; pos &gt; 0; pos--) {</a:t>
            </a:r>
          </a:p>
          <a:p>
            <a:r>
              <a:rPr kumimoji="1" lang="en-US" altLang="ja-JP" sz="1600" dirty="0" smtClean="0"/>
              <a:t>     if (</a:t>
            </a:r>
            <a:r>
              <a:rPr kumimoji="1" lang="en-US" altLang="ja-JP" sz="1600" dirty="0" err="1" smtClean="0"/>
              <a:t>signicicant_coeff</a:t>
            </a:r>
            <a:r>
              <a:rPr lang="en-US" altLang="ja-JP" sz="1600" dirty="0" err="1" smtClean="0"/>
              <a:t>_flag</a:t>
            </a:r>
            <a:r>
              <a:rPr lang="en-US" altLang="ja-JP" sz="1600" dirty="0" smtClean="0"/>
              <a:t>[pos] </a:t>
            </a:r>
            <a:r>
              <a:rPr lang="en-US" altLang="ja-JP" sz="1600" dirty="0" smtClean="0"/>
              <a:t>&gt; 0</a:t>
            </a:r>
            <a:r>
              <a:rPr kumimoji="1" lang="en-US" altLang="ja-JP" sz="1600" dirty="0" smtClean="0"/>
              <a:t>)</a:t>
            </a:r>
          </a:p>
          <a:p>
            <a:r>
              <a:rPr lang="en-US" altLang="ja-JP" sz="1600" dirty="0" smtClean="0"/>
              <a:t>     {</a:t>
            </a:r>
          </a:p>
          <a:p>
            <a:r>
              <a:rPr lang="en-US" altLang="ja-JP" sz="1600" dirty="0" smtClean="0"/>
              <a:t>         </a:t>
            </a:r>
            <a:r>
              <a:rPr lang="en-US" altLang="ja-JP" sz="1600" dirty="0" err="1" smtClean="0"/>
              <a:t>tmppos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[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] </a:t>
            </a:r>
            <a:r>
              <a:rPr lang="en-US" altLang="ja-JP" sz="1600" dirty="0" smtClean="0"/>
              <a:t>= pos;</a:t>
            </a:r>
          </a:p>
          <a:p>
            <a:r>
              <a:rPr lang="en-US" altLang="ja-JP" sz="1600" dirty="0" smtClean="0"/>
              <a:t>         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++                    </a:t>
            </a:r>
            <a:r>
              <a:rPr lang="en-US" altLang="ja-JP" sz="1600" dirty="0" smtClean="0"/>
              <a:t>// 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is always calculated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         // additional variable set is needed</a:t>
            </a:r>
            <a:endParaRPr lang="en-US" altLang="ja-JP" sz="1600" b="1" dirty="0" smtClean="0">
              <a:solidFill>
                <a:srgbClr val="FF0000"/>
              </a:solidFill>
            </a:endParaRPr>
          </a:p>
          <a:p>
            <a:r>
              <a:rPr lang="en-US" altLang="ja-JP" sz="1600" b="1" dirty="0" smtClean="0"/>
              <a:t>         </a:t>
            </a:r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= pos</a:t>
            </a:r>
          </a:p>
          <a:p>
            <a:r>
              <a:rPr lang="en-US" altLang="ja-JP" sz="1600" dirty="0" smtClean="0"/>
              <a:t>         // Or </a:t>
            </a:r>
            <a:r>
              <a:rPr lang="en-US" altLang="ja-JP" sz="1600" dirty="0" err="1" smtClean="0"/>
              <a:t>firstNZPosInCG</a:t>
            </a:r>
            <a:r>
              <a:rPr lang="en-US" altLang="ja-JP" sz="1600" dirty="0" smtClean="0"/>
              <a:t> = </a:t>
            </a:r>
            <a:r>
              <a:rPr lang="en-US" altLang="ja-JP" sz="1600" dirty="0" err="1" smtClean="0"/>
              <a:t>tmppos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[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-1</a:t>
            </a:r>
            <a:r>
              <a:rPr lang="en-US" altLang="ja-JP" sz="1600" dirty="0" smtClean="0"/>
              <a:t>] after this loop</a:t>
            </a:r>
          </a:p>
          <a:p>
            <a:r>
              <a:rPr lang="en-US" altLang="ja-JP" sz="1600" dirty="0" smtClean="0"/>
              <a:t>     }</a:t>
            </a:r>
          </a:p>
          <a:p>
            <a:r>
              <a:rPr lang="en-US" altLang="ja-JP" sz="1600" dirty="0" smtClean="0"/>
              <a:t>}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// additional buffer read is needed</a:t>
            </a:r>
          </a:p>
          <a:p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= </a:t>
            </a:r>
            <a:r>
              <a:rPr lang="en-US" altLang="ja-JP" sz="1600" b="1" dirty="0" err="1" smtClean="0"/>
              <a:t>tmppos</a:t>
            </a:r>
            <a:r>
              <a:rPr lang="en-US" altLang="ja-JP" sz="1600" b="1" dirty="0" smtClean="0"/>
              <a:t> [0]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// difference of variables must be calculated</a:t>
            </a:r>
            <a:endParaRPr lang="en-US" altLang="ja-JP" sz="1600" b="1" dirty="0" smtClean="0"/>
          </a:p>
          <a:p>
            <a:r>
              <a:rPr lang="en-US" altLang="ja-JP" sz="1600" dirty="0" err="1" smtClean="0"/>
              <a:t>signHidden</a:t>
            </a:r>
            <a:r>
              <a:rPr lang="en-US" altLang="ja-JP" sz="1600" dirty="0" smtClean="0"/>
              <a:t> = ( </a:t>
            </a:r>
            <a:r>
              <a:rPr lang="en-US" altLang="ja-JP" sz="1600" b="1" dirty="0" err="1" smtClean="0"/>
              <a:t>lastNZPosInCG</a:t>
            </a:r>
            <a:r>
              <a:rPr lang="en-US" altLang="ja-JP" sz="1600" b="1" dirty="0" smtClean="0"/>
              <a:t> – </a:t>
            </a:r>
            <a:r>
              <a:rPr lang="en-US" altLang="ja-JP" sz="1600" b="1" dirty="0" err="1" smtClean="0"/>
              <a:t>firstNZPosInCG</a:t>
            </a:r>
            <a:r>
              <a:rPr lang="en-US" altLang="ja-JP" sz="1600" b="1" dirty="0" smtClean="0"/>
              <a:t> </a:t>
            </a:r>
            <a:r>
              <a:rPr lang="en-US" altLang="ja-JP" sz="1600" dirty="0" smtClean="0"/>
              <a:t>&gt;= </a:t>
            </a:r>
            <a:r>
              <a:rPr lang="en-US" altLang="ja-JP" sz="1600" dirty="0" err="1" smtClean="0"/>
              <a:t>sign_hiding_threshold</a:t>
            </a:r>
            <a:r>
              <a:rPr lang="en-US" altLang="ja-JP" sz="1600" dirty="0" smtClean="0"/>
              <a:t>) ? 1 : 0</a:t>
            </a:r>
            <a:endParaRPr kumimoji="1" lang="en-US" altLang="ja-JP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[Proposal]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sign hiding decision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signHidden</a:t>
            </a:r>
            <a:r>
              <a:rPr lang="en-US" altLang="ja-JP" dirty="0" smtClean="0"/>
              <a:t> = ( </a:t>
            </a:r>
            <a:r>
              <a:rPr lang="en-US" altLang="ja-JP" dirty="0" err="1" smtClean="0"/>
              <a:t>numSigCoeff</a:t>
            </a:r>
            <a:r>
              <a:rPr lang="en-US" altLang="ja-JP" dirty="0" smtClean="0"/>
              <a:t> </a:t>
            </a:r>
            <a:r>
              <a:rPr lang="en-US" altLang="ja-JP" dirty="0" smtClean="0"/>
              <a:t>&gt;= </a:t>
            </a:r>
            <a:r>
              <a:rPr lang="en-US" altLang="ja-JP" dirty="0" err="1" smtClean="0"/>
              <a:t>sign_hiding_threshold</a:t>
            </a:r>
            <a:r>
              <a:rPr lang="en-US" altLang="ja-JP" dirty="0" smtClean="0"/>
              <a:t>) ? 1 : 0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Complexity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numSigCoeff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is always calculated </a:t>
            </a:r>
            <a:r>
              <a:rPr lang="en-US" altLang="ja-JP" dirty="0" smtClean="0"/>
              <a:t>for 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Number of </a:t>
            </a:r>
            <a:r>
              <a:rPr lang="en-US" altLang="ja-JP" dirty="0" err="1" smtClean="0"/>
              <a:t>coeff_sign_flag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Decision for c</a:t>
            </a:r>
            <a:r>
              <a:rPr kumimoji="1" lang="en-US" altLang="ja-JP" dirty="0" smtClean="0"/>
              <a:t>oeff_abs_level_greater1_flag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Almost </a:t>
            </a:r>
            <a:r>
              <a:rPr lang="en-US" altLang="ja-JP" dirty="0" smtClean="0"/>
              <a:t>no additional complexity for sign hiding decision</a:t>
            </a:r>
            <a:endParaRPr lang="ja-JP" altLang="en-US" dirty="0" smtClean="0"/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25" name="右中かっこ 24"/>
          <p:cNvSpPr/>
          <p:nvPr/>
        </p:nvSpPr>
        <p:spPr>
          <a:xfrm>
            <a:off x="4211960" y="1543289"/>
            <a:ext cx="144016" cy="1368152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08004" y="2119353"/>
            <a:ext cx="410394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200" dirty="0" err="1" smtClean="0"/>
              <a:t>numSigCoeff</a:t>
            </a:r>
            <a:r>
              <a:rPr kumimoji="1" lang="en-US" altLang="ja-JP" sz="1200" dirty="0" smtClean="0"/>
              <a:t> </a:t>
            </a:r>
            <a:r>
              <a:rPr kumimoji="1" lang="en-US" altLang="ja-JP" sz="1200" dirty="0" smtClean="0"/>
              <a:t>= 6</a:t>
            </a:r>
            <a:endParaRPr kumimoji="1" lang="ja-JP" altLang="en-US" sz="1200" dirty="0"/>
          </a:p>
        </p:txBody>
      </p:sp>
      <p:sp>
        <p:nvSpPr>
          <p:cNvPr id="23" name="下矢印 22"/>
          <p:cNvSpPr/>
          <p:nvPr/>
        </p:nvSpPr>
        <p:spPr>
          <a:xfrm>
            <a:off x="3203848" y="5013176"/>
            <a:ext cx="396044" cy="54006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CustomShape 21"/>
          <p:cNvSpPr>
            <a:spLocks noChangeArrowheads="1"/>
          </p:cNvSpPr>
          <p:nvPr/>
        </p:nvSpPr>
        <p:spPr bwMode="auto">
          <a:xfrm>
            <a:off x="2394600" y="1520788"/>
            <a:ext cx="365760" cy="365760"/>
          </a:xfrm>
          <a:prstGeom prst="rect">
            <a:avLst/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</a:rPr>
              <a:t>3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27" name="CustomShape 22"/>
          <p:cNvSpPr>
            <a:spLocks noChangeArrowheads="1"/>
          </p:cNvSpPr>
          <p:nvPr/>
        </p:nvSpPr>
        <p:spPr bwMode="auto">
          <a:xfrm>
            <a:off x="2760360" y="1520788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-1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28" name="CustomShape 23"/>
          <p:cNvSpPr>
            <a:spLocks noChangeArrowheads="1"/>
          </p:cNvSpPr>
          <p:nvPr/>
        </p:nvSpPr>
        <p:spPr bwMode="auto">
          <a:xfrm>
            <a:off x="2394600" y="1886548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29" name="CustomShape 24"/>
          <p:cNvSpPr>
            <a:spLocks noChangeArrowheads="1"/>
          </p:cNvSpPr>
          <p:nvPr/>
        </p:nvSpPr>
        <p:spPr bwMode="auto">
          <a:xfrm>
            <a:off x="2760360" y="1886548"/>
            <a:ext cx="365760" cy="36576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  <a:ea typeface="ＭＳ Ｐゴシック" pitchFamily="50" charset="-128"/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0" name="CustomShape 25"/>
          <p:cNvSpPr>
            <a:spLocks noChangeArrowheads="1"/>
          </p:cNvSpPr>
          <p:nvPr/>
        </p:nvSpPr>
        <p:spPr bwMode="auto">
          <a:xfrm>
            <a:off x="2394600" y="225230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</a:rPr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1" name="CustomShape 26"/>
          <p:cNvSpPr>
            <a:spLocks noChangeArrowheads="1"/>
          </p:cNvSpPr>
          <p:nvPr/>
        </p:nvSpPr>
        <p:spPr bwMode="auto">
          <a:xfrm>
            <a:off x="2760360" y="225230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2" name="CustomShape 27"/>
          <p:cNvSpPr>
            <a:spLocks noChangeArrowheads="1"/>
          </p:cNvSpPr>
          <p:nvPr/>
        </p:nvSpPr>
        <p:spPr bwMode="auto">
          <a:xfrm>
            <a:off x="2394600" y="261806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3" name="CustomShape 28"/>
          <p:cNvSpPr>
            <a:spLocks noChangeArrowheads="1"/>
          </p:cNvSpPr>
          <p:nvPr/>
        </p:nvSpPr>
        <p:spPr bwMode="auto">
          <a:xfrm>
            <a:off x="2760360" y="261806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4" name="CustomShape 29"/>
          <p:cNvSpPr>
            <a:spLocks noChangeArrowheads="1"/>
          </p:cNvSpPr>
          <p:nvPr/>
        </p:nvSpPr>
        <p:spPr bwMode="auto">
          <a:xfrm>
            <a:off x="3126120" y="152078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5" name="CustomShape 30"/>
          <p:cNvSpPr>
            <a:spLocks noChangeArrowheads="1"/>
          </p:cNvSpPr>
          <p:nvPr/>
        </p:nvSpPr>
        <p:spPr bwMode="auto">
          <a:xfrm>
            <a:off x="3491880" y="152078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6" name="CustomShape 31"/>
          <p:cNvSpPr>
            <a:spLocks noChangeArrowheads="1"/>
          </p:cNvSpPr>
          <p:nvPr/>
        </p:nvSpPr>
        <p:spPr bwMode="auto">
          <a:xfrm>
            <a:off x="3126120" y="188654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7" name="CustomShape 32"/>
          <p:cNvSpPr>
            <a:spLocks noChangeArrowheads="1"/>
          </p:cNvSpPr>
          <p:nvPr/>
        </p:nvSpPr>
        <p:spPr bwMode="auto">
          <a:xfrm>
            <a:off x="3491880" y="188654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8" name="CustomShape 33"/>
          <p:cNvSpPr>
            <a:spLocks noChangeArrowheads="1"/>
          </p:cNvSpPr>
          <p:nvPr/>
        </p:nvSpPr>
        <p:spPr bwMode="auto">
          <a:xfrm>
            <a:off x="3126120" y="225230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39" name="CustomShape 34"/>
          <p:cNvSpPr>
            <a:spLocks noChangeArrowheads="1"/>
          </p:cNvSpPr>
          <p:nvPr/>
        </p:nvSpPr>
        <p:spPr bwMode="auto">
          <a:xfrm>
            <a:off x="3491880" y="2252308"/>
            <a:ext cx="365760" cy="365760"/>
          </a:xfrm>
          <a:prstGeom prst="rect">
            <a:avLst/>
          </a:prstGeom>
          <a:solidFill>
            <a:srgbClr val="FF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-1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40" name="CustomShape 35"/>
          <p:cNvSpPr>
            <a:spLocks noChangeArrowheads="1"/>
          </p:cNvSpPr>
          <p:nvPr/>
        </p:nvSpPr>
        <p:spPr bwMode="auto">
          <a:xfrm>
            <a:off x="3126120" y="261806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altLang="ja-JP" sz="1600" dirty="0" smtClean="0"/>
              <a:t>0</a:t>
            </a:r>
            <a:endParaRPr lang="en-US" altLang="ja-JP" sz="1600" dirty="0">
              <a:ea typeface="ＭＳ Ｐゴシック" pitchFamily="50" charset="-128"/>
            </a:endParaRPr>
          </a:p>
        </p:txBody>
      </p:sp>
      <p:sp>
        <p:nvSpPr>
          <p:cNvPr id="41" name="CustomShape 36"/>
          <p:cNvSpPr>
            <a:spLocks noChangeArrowheads="1"/>
          </p:cNvSpPr>
          <p:nvPr/>
        </p:nvSpPr>
        <p:spPr bwMode="auto">
          <a:xfrm>
            <a:off x="3491880" y="2618068"/>
            <a:ext cx="365760" cy="365760"/>
          </a:xfrm>
          <a:prstGeom prst="rect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n-US" altLang="ja-JP" sz="1600" dirty="0" smtClean="0"/>
              <a:t>0</a:t>
            </a:r>
            <a:endParaRPr lang="ja-JP" altLang="ja-JP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435280" cy="416032"/>
          </a:xfrm>
        </p:spPr>
        <p:txBody>
          <a:bodyPr/>
          <a:lstStyle/>
          <a:p>
            <a:r>
              <a:rPr lang="en-US" altLang="ja-JP" sz="2400" dirty="0" smtClean="0"/>
              <a:t>[Proposal] Complexity analysis </a:t>
            </a:r>
            <a:r>
              <a:rPr lang="en-US" altLang="ja-JP" sz="2400" dirty="0" smtClean="0"/>
              <a:t>on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proposed process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Almost no additional complexity for sign hiding decision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35596" y="1448780"/>
            <a:ext cx="6732748" cy="278113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= 0;</a:t>
            </a:r>
          </a:p>
          <a:p>
            <a:r>
              <a:rPr lang="en-US" altLang="ja-JP" sz="1600" dirty="0" smtClean="0"/>
              <a:t>for (pos = 15; pos &gt; 0; pos--) {</a:t>
            </a:r>
          </a:p>
          <a:p>
            <a:r>
              <a:rPr kumimoji="1" lang="en-US" altLang="ja-JP" sz="1600" dirty="0" smtClean="0"/>
              <a:t>    if (</a:t>
            </a:r>
            <a:r>
              <a:rPr kumimoji="1" lang="en-US" altLang="ja-JP" sz="1600" dirty="0" err="1" smtClean="0"/>
              <a:t>signicicant_coeff</a:t>
            </a:r>
            <a:r>
              <a:rPr lang="en-US" altLang="ja-JP" sz="1600" dirty="0" err="1" smtClean="0"/>
              <a:t>_flag</a:t>
            </a:r>
            <a:r>
              <a:rPr lang="en-US" altLang="ja-JP" sz="1600" dirty="0" smtClean="0"/>
              <a:t> &gt; 0</a:t>
            </a:r>
            <a:r>
              <a:rPr kumimoji="1" lang="en-US" altLang="ja-JP" sz="1600" dirty="0" smtClean="0"/>
              <a:t>)</a:t>
            </a:r>
          </a:p>
          <a:p>
            <a:r>
              <a:rPr lang="en-US" altLang="ja-JP" sz="1600" dirty="0" smtClean="0"/>
              <a:t>     {</a:t>
            </a:r>
          </a:p>
          <a:p>
            <a:r>
              <a:rPr lang="en-US" altLang="ja-JP" sz="1600" dirty="0" smtClean="0"/>
              <a:t> </a:t>
            </a:r>
            <a:r>
              <a:rPr lang="en-US" altLang="ja-JP" sz="1600" dirty="0" smtClean="0"/>
              <a:t>        </a:t>
            </a:r>
            <a:r>
              <a:rPr lang="en-US" altLang="ja-JP" sz="1600" dirty="0" err="1" smtClean="0"/>
              <a:t>numSigCoeff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++                    </a:t>
            </a:r>
            <a:r>
              <a:rPr lang="en-US" altLang="ja-JP" sz="1600" dirty="0" smtClean="0"/>
              <a:t>//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numSigCoeff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</a:rPr>
              <a:t>is always calculated</a:t>
            </a:r>
          </a:p>
          <a:p>
            <a:r>
              <a:rPr lang="en-US" altLang="ja-JP" sz="1600" dirty="0" smtClean="0"/>
              <a:t>     }</a:t>
            </a:r>
          </a:p>
          <a:p>
            <a:r>
              <a:rPr kumimoji="1" lang="en-US" altLang="ja-JP" sz="1600" dirty="0" smtClean="0"/>
              <a:t>}</a:t>
            </a:r>
          </a:p>
          <a:p>
            <a:r>
              <a:rPr lang="en-US" altLang="ja-JP" sz="1600" dirty="0" smtClean="0">
                <a:solidFill>
                  <a:srgbClr val="FF0000"/>
                </a:solidFill>
              </a:rPr>
              <a:t>// difference of variables is not needed</a:t>
            </a:r>
            <a:endParaRPr kumimoji="1" lang="en-US" altLang="ja-JP" sz="1600" dirty="0" smtClean="0">
              <a:solidFill>
                <a:srgbClr val="FF0000"/>
              </a:solidFill>
            </a:endParaRPr>
          </a:p>
          <a:p>
            <a:r>
              <a:rPr lang="en-US" altLang="ja-JP" sz="1600" dirty="0" err="1" smtClean="0"/>
              <a:t>signHidden</a:t>
            </a:r>
            <a:r>
              <a:rPr lang="en-US" altLang="ja-JP" sz="1600" dirty="0" smtClean="0"/>
              <a:t> = ( </a:t>
            </a:r>
            <a:r>
              <a:rPr lang="en-US" altLang="ja-JP" sz="1600" dirty="0" err="1" smtClean="0"/>
              <a:t>numNonZero</a:t>
            </a:r>
            <a:r>
              <a:rPr lang="en-US" altLang="ja-JP" sz="1600" dirty="0" smtClean="0"/>
              <a:t> &gt;= </a:t>
            </a:r>
            <a:r>
              <a:rPr lang="en-US" altLang="ja-JP" sz="1600" dirty="0" err="1" smtClean="0"/>
              <a:t>sign_hiding_threshold</a:t>
            </a:r>
            <a:r>
              <a:rPr lang="en-US" altLang="ja-JP" sz="1600" dirty="0" smtClean="0"/>
              <a:t>) ? 1 : 0</a:t>
            </a:r>
          </a:p>
          <a:p>
            <a:endParaRPr kumimoji="1" lang="en-US" altLang="ja-JP" sz="1600" dirty="0" smtClean="0"/>
          </a:p>
          <a:p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 </a:t>
            </a:r>
            <a:r>
              <a:rPr lang="en-US" altLang="ja-JP" dirty="0" smtClean="0"/>
              <a:t>r</a:t>
            </a:r>
            <a:r>
              <a:rPr kumimoji="1" lang="en-US" altLang="ja-JP" dirty="0" smtClean="0"/>
              <a:t>esults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395533" y="542196"/>
          <a:ext cx="5940663" cy="6559212"/>
        </p:xfrm>
        <a:graphic>
          <a:graphicData uri="http://schemas.openxmlformats.org/drawingml/2006/table">
            <a:tbl>
              <a:tblPr/>
              <a:tblGrid>
                <a:gridCol w="1007481"/>
                <a:gridCol w="822197"/>
                <a:gridCol w="822197"/>
                <a:gridCol w="822197"/>
                <a:gridCol w="822197"/>
                <a:gridCol w="822197"/>
                <a:gridCol w="822197"/>
              </a:tblGrid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0.26%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0.28%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0.26%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Main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HE10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endParaRPr lang="ja-JP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692" marR="6692" marT="669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235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6692" marR="6692" marT="66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07696" y="1484784"/>
            <a:ext cx="2988840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400" b="1" dirty="0" smtClean="0"/>
              <a:t>At </a:t>
            </a:r>
            <a:r>
              <a:rPr lang="en-US" altLang="ja-JP" sz="1400" b="1" dirty="0" smtClean="0"/>
              <a:t>Intra case</a:t>
            </a:r>
          </a:p>
          <a:p>
            <a:r>
              <a:rPr lang="en-US" altLang="ja-JP" sz="1400" b="1" dirty="0" smtClean="0"/>
              <a:t> </a:t>
            </a:r>
            <a:r>
              <a:rPr lang="en-US" altLang="ja-JP" sz="1400" b="1" dirty="0" smtClean="0"/>
              <a:t>  </a:t>
            </a:r>
            <a:r>
              <a:rPr lang="en-US" altLang="ja-JP" sz="1400" b="1" dirty="0" smtClean="0"/>
              <a:t>0.09</a:t>
            </a:r>
            <a:r>
              <a:rPr lang="en-US" altLang="ja-JP" sz="1400" b="1" dirty="0" smtClean="0"/>
              <a:t>% loss</a:t>
            </a:r>
          </a:p>
          <a:p>
            <a:r>
              <a:rPr kumimoji="1" lang="en-US" altLang="ja-JP" sz="1400" b="1" dirty="0" smtClean="0"/>
              <a:t>Otherwise</a:t>
            </a:r>
            <a:r>
              <a:rPr lang="en-US" altLang="ja-JP" sz="1400" b="1" dirty="0" smtClean="0"/>
              <a:t> </a:t>
            </a:r>
            <a:endParaRPr lang="en-US" altLang="ja-JP" sz="1400" b="1" dirty="0" smtClean="0"/>
          </a:p>
          <a:p>
            <a:r>
              <a:rPr lang="en-US" altLang="ja-JP" sz="1400" b="1" dirty="0" smtClean="0"/>
              <a:t> </a:t>
            </a:r>
            <a:r>
              <a:rPr lang="en-US" altLang="ja-JP" sz="1400" b="1" dirty="0" smtClean="0"/>
              <a:t> </a:t>
            </a:r>
            <a:r>
              <a:rPr lang="en-US" altLang="ja-JP" sz="1400" b="1" dirty="0" smtClean="0"/>
              <a:t>negligible </a:t>
            </a:r>
            <a:r>
              <a:rPr lang="en-US" altLang="ja-JP" sz="1400" b="1" dirty="0" smtClean="0"/>
              <a:t>loss </a:t>
            </a:r>
            <a:r>
              <a:rPr lang="en-US" altLang="ja-JP" sz="1400" b="1" dirty="0" smtClean="0"/>
              <a:t>(up to 0.06%)</a:t>
            </a:r>
          </a:p>
          <a:p>
            <a:r>
              <a:rPr lang="en-US" altLang="ja-JP" sz="1400" b="1" dirty="0" smtClean="0"/>
              <a:t>or </a:t>
            </a:r>
          </a:p>
          <a:p>
            <a:r>
              <a:rPr lang="en-US" altLang="ja-JP" sz="1400" b="1" dirty="0" smtClean="0"/>
              <a:t> </a:t>
            </a:r>
            <a:r>
              <a:rPr lang="en-US" altLang="ja-JP" sz="1400" b="1" dirty="0" smtClean="0"/>
              <a:t> </a:t>
            </a:r>
            <a:r>
              <a:rPr lang="en-US" altLang="ja-JP" sz="1400" b="1" dirty="0" smtClean="0"/>
              <a:t>slight</a:t>
            </a:r>
            <a:r>
              <a:rPr lang="en-US" altLang="ja-JP" sz="1400" b="1" dirty="0" smtClean="0"/>
              <a:t> gain (up to 0.06%)</a:t>
            </a:r>
            <a:endParaRPr kumimoji="1" lang="en-US" altLang="ja-JP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275856" y="1556792"/>
            <a:ext cx="1152128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Complexity of sign hiding decision is almost removed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lang="en-US" altLang="ja-JP" dirty="0" smtClean="0"/>
              <a:t>Except of intra, negligible loss or slight gain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Recommend to adopt the simplification in HM and DIS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431540" y="3392996"/>
          <a:ext cx="7884873" cy="822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  <a:gridCol w="876097"/>
              </a:tblGrid>
              <a:tr h="252028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LP_MA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AI_HE10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RA_HE10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LB_HE10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LP_HE10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Normal QP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0.09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0.06 %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0.03 %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-0.01 %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0.09 %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-0.04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-0.06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 smtClean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1115616" y="1592796"/>
            <a:ext cx="64447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altLang="ja-JP" sz="1400" dirty="0" err="1" smtClean="0"/>
              <a:t>signHidden</a:t>
            </a:r>
            <a:r>
              <a:rPr lang="en-US" altLang="ja-JP" sz="1400" dirty="0" smtClean="0"/>
              <a:t> = ( </a:t>
            </a:r>
            <a:r>
              <a:rPr lang="en-US" altLang="ja-JP" sz="1400" dirty="0" err="1" smtClean="0"/>
              <a:t>numSigCoeff</a:t>
            </a:r>
            <a:r>
              <a:rPr lang="en-US" altLang="ja-JP" sz="1400" strike="sngStrike" dirty="0" smtClean="0"/>
              <a:t> </a:t>
            </a:r>
            <a:r>
              <a:rPr lang="en-US" altLang="ja-JP" sz="1400" dirty="0" smtClean="0"/>
              <a:t>&gt;= </a:t>
            </a:r>
            <a:r>
              <a:rPr lang="en-US" altLang="ja-JP" sz="1400" dirty="0" err="1" smtClean="0"/>
              <a:t>sign_hiding_threshold</a:t>
            </a:r>
            <a:r>
              <a:rPr lang="en-US" altLang="ja-JP" sz="1400" dirty="0" smtClean="0"/>
              <a:t>) ? 1 :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5923</TotalTime>
  <Words>1205</Words>
  <Application>Microsoft Office PowerPoint</Application>
  <PresentationFormat>画面に合わせる (4:3)</PresentationFormat>
  <Paragraphs>478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符号化グループ</vt:lpstr>
      <vt:lpstr>Simplified sign hiding (JCTVC-I0291)</vt:lpstr>
      <vt:lpstr>Overall summary</vt:lpstr>
      <vt:lpstr>[HM6] sign hiding decision</vt:lpstr>
      <vt:lpstr>[HM6] Complexity analysis at branch implementation</vt:lpstr>
      <vt:lpstr>[HM6] Complexity analysis at buffer implementation</vt:lpstr>
      <vt:lpstr>[Proposal] sign hiding decision</vt:lpstr>
      <vt:lpstr>[Proposal] Complexity analysis on proposed process</vt:lpstr>
      <vt:lpstr>Simulation results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2650</cp:revision>
  <dcterms:created xsi:type="dcterms:W3CDTF">2011-03-24T05:19:20Z</dcterms:created>
  <dcterms:modified xsi:type="dcterms:W3CDTF">2012-04-27T10:01:06Z</dcterms:modified>
</cp:coreProperties>
</file>