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4" r:id="rId2"/>
    <p:sldId id="283" r:id="rId3"/>
    <p:sldId id="285" r:id="rId4"/>
    <p:sldId id="286" r:id="rId5"/>
    <p:sldId id="279" r:id="rId6"/>
    <p:sldId id="280" r:id="rId7"/>
    <p:sldId id="281" r:id="rId8"/>
    <p:sldId id="282" r:id="rId9"/>
    <p:sldId id="28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32" autoAdjust="0"/>
  </p:normalViewPr>
  <p:slideViewPr>
    <p:cSldViewPr>
      <p:cViewPr varScale="1">
        <p:scale>
          <a:sx n="81" d="100"/>
          <a:sy n="81" d="100"/>
        </p:scale>
        <p:origin x="-9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62A6B-B83E-403D-9763-566C8A8E1BE9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5C049-0846-4005-87BC-5EA2CE3E7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JCTVC-I0283: Chroma QP Offsets and Chroma </a:t>
            </a:r>
            <a:r>
              <a:rPr lang="en-US" dirty="0" err="1" smtClean="0"/>
              <a:t>Deblocking</a:t>
            </a:r>
            <a:r>
              <a:rPr lang="en-US" dirty="0" smtClean="0"/>
              <a:t> Filtering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Geert Van der Auwera,</a:t>
            </a:r>
          </a:p>
          <a:p>
            <a:r>
              <a:rPr lang="en-US" dirty="0" err="1" smtClean="0"/>
              <a:t>Xianglin</a:t>
            </a:r>
            <a:r>
              <a:rPr lang="en-US" dirty="0" smtClean="0"/>
              <a:t> Wang, Marta </a:t>
            </a:r>
            <a:r>
              <a:rPr lang="en-US" dirty="0" err="1" smtClean="0"/>
              <a:t>Karczewicz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5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syntax elements are </a:t>
            </a:r>
            <a:r>
              <a:rPr lang="en-US" sz="2000" dirty="0" err="1"/>
              <a:t>signalled</a:t>
            </a:r>
            <a:r>
              <a:rPr lang="en-US" sz="2000" dirty="0"/>
              <a:t> in the PPS and specify the offset to the </a:t>
            </a:r>
            <a:r>
              <a:rPr lang="en-US" sz="2000" dirty="0" err="1"/>
              <a:t>luma</a:t>
            </a:r>
            <a:r>
              <a:rPr lang="en-US" sz="2000" dirty="0"/>
              <a:t> quantization parameter used for deriving the </a:t>
            </a:r>
            <a:r>
              <a:rPr lang="en-US" sz="2000" dirty="0" err="1"/>
              <a:t>chroma</a:t>
            </a:r>
            <a:r>
              <a:rPr lang="en-US" sz="2000" dirty="0"/>
              <a:t> QP values.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HEVC </a:t>
            </a:r>
            <a:r>
              <a:rPr lang="en-US" sz="2000" dirty="0" err="1"/>
              <a:t>deblocking</a:t>
            </a:r>
            <a:r>
              <a:rPr lang="en-US" sz="2000" dirty="0"/>
              <a:t> filter for the </a:t>
            </a:r>
            <a:r>
              <a:rPr lang="en-US" sz="2000" dirty="0" err="1"/>
              <a:t>chroma</a:t>
            </a:r>
            <a:r>
              <a:rPr lang="en-US" sz="2000" dirty="0"/>
              <a:t> components derives the </a:t>
            </a:r>
            <a:r>
              <a:rPr lang="en-US" sz="2000" dirty="0" err="1"/>
              <a:t>chroma</a:t>
            </a:r>
            <a:r>
              <a:rPr lang="en-US" sz="2000" dirty="0"/>
              <a:t> filtering strength without taking into account 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values, which can significantly change the </a:t>
            </a:r>
            <a:r>
              <a:rPr lang="en-US" sz="2000" dirty="0" err="1"/>
              <a:t>chroma</a:t>
            </a:r>
            <a:r>
              <a:rPr lang="en-US" sz="2000" dirty="0"/>
              <a:t> QP values for coding and, therefore, the filtering strength of </a:t>
            </a:r>
            <a:r>
              <a:rPr lang="en-US" sz="2000" dirty="0" err="1"/>
              <a:t>chroma</a:t>
            </a:r>
            <a:r>
              <a:rPr lang="en-US" sz="2000" dirty="0"/>
              <a:t> blocking artifact edges can be too weak or too strong.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It </a:t>
            </a:r>
            <a:r>
              <a:rPr lang="en-US" sz="2000" dirty="0"/>
              <a:t>is proposed to include the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 values into the </a:t>
            </a:r>
            <a:r>
              <a:rPr lang="en-US" sz="2000" dirty="0" err="1"/>
              <a:t>deblocking</a:t>
            </a:r>
            <a:r>
              <a:rPr lang="en-US" sz="2000" dirty="0"/>
              <a:t> filtering process for </a:t>
            </a:r>
            <a:r>
              <a:rPr lang="en-US" sz="2000" dirty="0" err="1"/>
              <a:t>chroma</a:t>
            </a:r>
            <a:r>
              <a:rPr lang="en-US" sz="20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CD Text: </a:t>
            </a:r>
          </a:p>
          <a:p>
            <a:pPr lvl="1"/>
            <a:r>
              <a:rPr lang="en-US" sz="1800" b="1" dirty="0" smtClean="0"/>
              <a:t>“</a:t>
            </a:r>
            <a:r>
              <a:rPr lang="en-US" sz="1800" b="1" dirty="0" err="1" smtClean="0"/>
              <a:t>cb_qp_offset</a:t>
            </a:r>
            <a:r>
              <a:rPr lang="en-US" sz="1800" b="1" dirty="0"/>
              <a:t>, </a:t>
            </a:r>
            <a:r>
              <a:rPr lang="en-US" sz="1800" b="1" dirty="0" err="1"/>
              <a:t>cr_qp_offset</a:t>
            </a:r>
            <a:r>
              <a:rPr lang="en-US" sz="1800" dirty="0"/>
              <a:t> are specifying the offset to the </a:t>
            </a:r>
            <a:r>
              <a:rPr lang="en-US" sz="1800" dirty="0" err="1"/>
              <a:t>luma</a:t>
            </a:r>
            <a:r>
              <a:rPr lang="en-US" sz="1800" dirty="0"/>
              <a:t> quantization parameter QP’</a:t>
            </a:r>
            <a:r>
              <a:rPr lang="en-US" sz="1800" baseline="-25000" dirty="0"/>
              <a:t>Y</a:t>
            </a:r>
            <a:r>
              <a:rPr lang="en-US" sz="1800" dirty="0"/>
              <a:t> used for deriving </a:t>
            </a:r>
            <a:r>
              <a:rPr lang="en-US" sz="1800" dirty="0" err="1"/>
              <a:t>QP’</a:t>
            </a:r>
            <a:r>
              <a:rPr lang="en-US" sz="1800" baseline="-25000" dirty="0" err="1"/>
              <a:t>Cb</a:t>
            </a:r>
            <a:r>
              <a:rPr lang="en-US" sz="1800" dirty="0"/>
              <a:t> and </a:t>
            </a:r>
            <a:r>
              <a:rPr lang="en-US" sz="1800" dirty="0" err="1"/>
              <a:t>QP’</a:t>
            </a:r>
            <a:r>
              <a:rPr lang="en-US" sz="1800" baseline="-25000" dirty="0" err="1"/>
              <a:t>Cr</a:t>
            </a:r>
            <a:r>
              <a:rPr lang="en-US" sz="1800" baseline="-25000" dirty="0"/>
              <a:t> </a:t>
            </a:r>
            <a:r>
              <a:rPr lang="en-US" sz="1800" dirty="0"/>
              <a:t>, </a:t>
            </a:r>
            <a:r>
              <a:rPr lang="en-US" sz="1800" dirty="0" smtClean="0"/>
              <a:t>respectively</a:t>
            </a:r>
            <a:r>
              <a:rPr lang="en-US" sz="1800" dirty="0" smtClean="0"/>
              <a:t>”</a:t>
            </a:r>
          </a:p>
          <a:p>
            <a:pPr lvl="1"/>
            <a:endParaRPr lang="en-US" sz="1800" dirty="0" smtClean="0"/>
          </a:p>
          <a:p>
            <a:r>
              <a:rPr lang="en-US" sz="2000" dirty="0" err="1"/>
              <a:t>D</a:t>
            </a:r>
            <a:r>
              <a:rPr lang="en-US" sz="2000" dirty="0" err="1" smtClean="0"/>
              <a:t>eblocking</a:t>
            </a:r>
            <a:r>
              <a:rPr lang="en-US" sz="2000" dirty="0" smtClean="0"/>
              <a:t> </a:t>
            </a:r>
            <a:r>
              <a:rPr lang="en-US" sz="2000" dirty="0"/>
              <a:t>filter typically looks up the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parameter in a table based on the QP</a:t>
            </a:r>
            <a:r>
              <a:rPr lang="en-US" sz="2000" baseline="-25000" dirty="0"/>
              <a:t>C</a:t>
            </a:r>
            <a:r>
              <a:rPr lang="en-US" sz="2000" dirty="0"/>
              <a:t> value that is derived as follows</a:t>
            </a:r>
            <a:r>
              <a:rPr lang="en-US" sz="2000" dirty="0" smtClean="0"/>
              <a:t>:</a:t>
            </a:r>
          </a:p>
          <a:p>
            <a:pPr marL="457200" lvl="1" indent="0">
              <a:buNone/>
            </a:pPr>
            <a:r>
              <a:rPr lang="en-US" sz="1800" dirty="0" smtClean="0"/>
              <a:t>	QP</a:t>
            </a:r>
            <a:r>
              <a:rPr lang="en-US" sz="1800" baseline="-25000" dirty="0" smtClean="0"/>
              <a:t>C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err="1"/>
              <a:t>QpUV</a:t>
            </a:r>
            <a:r>
              <a:rPr lang="en-US" sz="1800" dirty="0"/>
              <a:t> ( (QP</a:t>
            </a:r>
            <a:r>
              <a:rPr lang="en-US" sz="1800" baseline="-25000" dirty="0"/>
              <a:t>Y,P</a:t>
            </a:r>
            <a:r>
              <a:rPr lang="en-US" sz="1800" dirty="0"/>
              <a:t> + QP</a:t>
            </a:r>
            <a:r>
              <a:rPr lang="en-US" sz="1800" baseline="-25000" dirty="0"/>
              <a:t>Y,Q</a:t>
            </a:r>
            <a:r>
              <a:rPr lang="en-US" sz="1800" dirty="0"/>
              <a:t> + 1)/2 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Problem </a:t>
            </a:r>
            <a:r>
              <a:rPr lang="en-US" sz="2000" dirty="0"/>
              <a:t>is that </a:t>
            </a:r>
            <a:r>
              <a:rPr lang="en-US" sz="2000" dirty="0" smtClean="0"/>
              <a:t>the </a:t>
            </a:r>
            <a:r>
              <a:rPr lang="en-US" sz="2000" dirty="0" err="1"/>
              <a:t>chroma</a:t>
            </a:r>
            <a:r>
              <a:rPr lang="en-US" sz="2000" dirty="0"/>
              <a:t> QP offset values, </a:t>
            </a:r>
            <a:r>
              <a:rPr lang="en-US" sz="2000" dirty="0" err="1"/>
              <a:t>cb_qp_offset</a:t>
            </a:r>
            <a:r>
              <a:rPr lang="en-US" sz="2000" dirty="0"/>
              <a:t> and </a:t>
            </a:r>
            <a:r>
              <a:rPr lang="en-US" sz="2000" dirty="0" err="1"/>
              <a:t>cr_qp_offset</a:t>
            </a:r>
            <a:r>
              <a:rPr lang="en-US" sz="2000" dirty="0"/>
              <a:t>, are not considered and since the range of these offset values is significant (-12 … 12), the </a:t>
            </a:r>
            <a:r>
              <a:rPr lang="en-US" sz="2000" dirty="0" err="1"/>
              <a:t>deblocking</a:t>
            </a:r>
            <a:r>
              <a:rPr lang="en-US" sz="2000" dirty="0"/>
              <a:t> filter may apply a </a:t>
            </a:r>
            <a:r>
              <a:rPr lang="en-US" sz="2000" dirty="0" err="1"/>
              <a:t>deblocking</a:t>
            </a:r>
            <a:r>
              <a:rPr lang="en-US" sz="2000" dirty="0"/>
              <a:t> strength to the chrominance components that is either too weak or too strong, which results in reduced </a:t>
            </a:r>
            <a:r>
              <a:rPr lang="en-US" sz="2000" dirty="0" err="1"/>
              <a:t>chroma</a:t>
            </a:r>
            <a:r>
              <a:rPr lang="en-US" sz="2000" dirty="0"/>
              <a:t> fidelity.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</a:t>
            </a:r>
            <a:r>
              <a:rPr lang="en-US" sz="2000" dirty="0" smtClean="0"/>
              <a:t>roposed </a:t>
            </a:r>
            <a:r>
              <a:rPr lang="en-US" sz="2000" dirty="0"/>
              <a:t>to include the </a:t>
            </a:r>
            <a:r>
              <a:rPr lang="en-US" sz="2000" dirty="0" err="1"/>
              <a:t>cr_qp_offset</a:t>
            </a:r>
            <a:r>
              <a:rPr lang="en-US" sz="2000" dirty="0"/>
              <a:t> and </a:t>
            </a:r>
            <a:r>
              <a:rPr lang="en-US" sz="2000" dirty="0" err="1"/>
              <a:t>cb_qp_offset</a:t>
            </a:r>
            <a:r>
              <a:rPr lang="en-US" sz="2000" dirty="0"/>
              <a:t> values in the computation of the QP</a:t>
            </a:r>
            <a:r>
              <a:rPr lang="en-US" sz="2000" baseline="-25000" dirty="0"/>
              <a:t>C</a:t>
            </a:r>
            <a:r>
              <a:rPr lang="en-US" sz="2000" dirty="0"/>
              <a:t> values that are used to look up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parameters for </a:t>
            </a:r>
            <a:r>
              <a:rPr lang="en-US" sz="2000" dirty="0" err="1"/>
              <a:t>deblocking</a:t>
            </a:r>
            <a:r>
              <a:rPr lang="en-US" sz="2000" dirty="0"/>
              <a:t> filtering the </a:t>
            </a:r>
            <a:r>
              <a:rPr lang="en-US" sz="2000" dirty="0" err="1"/>
              <a:t>Cb</a:t>
            </a:r>
            <a:r>
              <a:rPr lang="en-US" sz="2000" dirty="0"/>
              <a:t> and Cr components, as follows</a:t>
            </a:r>
            <a:r>
              <a:rPr lang="en-US" sz="2000" dirty="0" smtClean="0"/>
              <a:t>:</a:t>
            </a:r>
          </a:p>
          <a:p>
            <a:endParaRPr lang="en-US" sz="2000" dirty="0" smtClean="0"/>
          </a:p>
          <a:p>
            <a:pPr marL="857250" lvl="2" indent="0">
              <a:buNone/>
            </a:pPr>
            <a:r>
              <a:rPr lang="en-US" dirty="0" err="1"/>
              <a:t>QP</a:t>
            </a:r>
            <a:r>
              <a:rPr lang="en-US" baseline="-25000" dirty="0" err="1"/>
              <a:t>Cr</a:t>
            </a:r>
            <a:r>
              <a:rPr lang="en-US" dirty="0"/>
              <a:t> = </a:t>
            </a:r>
            <a:r>
              <a:rPr lang="en-US" dirty="0" err="1"/>
              <a:t>QpUV</a:t>
            </a:r>
            <a:r>
              <a:rPr lang="en-US" dirty="0"/>
              <a:t> ( (QP</a:t>
            </a:r>
            <a:r>
              <a:rPr lang="en-US" baseline="-25000" dirty="0"/>
              <a:t>Y,P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+ 1)/2 + </a:t>
            </a:r>
            <a:r>
              <a:rPr lang="en-US" dirty="0" err="1"/>
              <a:t>cr_qp_offset</a:t>
            </a:r>
            <a:r>
              <a:rPr lang="en-US" dirty="0"/>
              <a:t> </a:t>
            </a:r>
            <a:r>
              <a:rPr lang="en-US" dirty="0" smtClean="0"/>
              <a:t>)</a:t>
            </a:r>
          </a:p>
          <a:p>
            <a:pPr marL="857250" lvl="2" indent="0">
              <a:buNone/>
            </a:pPr>
            <a:r>
              <a:rPr lang="en-US" dirty="0" err="1"/>
              <a:t>QP</a:t>
            </a:r>
            <a:r>
              <a:rPr lang="en-US" baseline="-25000" dirty="0" err="1"/>
              <a:t>Cb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err="1"/>
              <a:t>QpUV</a:t>
            </a:r>
            <a:r>
              <a:rPr lang="en-US" dirty="0"/>
              <a:t> ( (QP</a:t>
            </a:r>
            <a:r>
              <a:rPr lang="en-US" baseline="-25000" dirty="0"/>
              <a:t>Y,P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+ 1)/2 + </a:t>
            </a:r>
            <a:r>
              <a:rPr lang="en-US" dirty="0" err="1"/>
              <a:t>cb_qp_offset</a:t>
            </a:r>
            <a:r>
              <a:rPr lang="en-US" dirty="0"/>
              <a:t> </a:t>
            </a:r>
            <a:r>
              <a:rPr lang="en-US" dirty="0" smtClean="0"/>
              <a:t>)</a:t>
            </a:r>
          </a:p>
          <a:p>
            <a:pPr marL="857250" lvl="2" indent="0">
              <a:buNone/>
            </a:pPr>
            <a:endParaRPr lang="en-US" dirty="0"/>
          </a:p>
          <a:p>
            <a:r>
              <a:rPr lang="en-US" sz="2000" dirty="0"/>
              <a:t>S</a:t>
            </a:r>
            <a:r>
              <a:rPr lang="en-US" sz="2000" dirty="0" smtClean="0"/>
              <a:t>eparate </a:t>
            </a:r>
            <a:r>
              <a:rPr lang="en-US" sz="2000" dirty="0" err="1"/>
              <a:t>t</a:t>
            </a:r>
            <a:r>
              <a:rPr lang="en-US" sz="2000" baseline="-25000" dirty="0" err="1"/>
              <a:t>C</a:t>
            </a:r>
            <a:r>
              <a:rPr lang="en-US" sz="2000" dirty="0"/>
              <a:t> values for </a:t>
            </a:r>
            <a:r>
              <a:rPr lang="en-US" sz="2000" dirty="0" err="1"/>
              <a:t>Cb</a:t>
            </a:r>
            <a:r>
              <a:rPr lang="en-US" sz="2000" dirty="0"/>
              <a:t> and Cr are looked up in a table based on the computed </a:t>
            </a:r>
            <a:r>
              <a:rPr lang="en-US" sz="2000" dirty="0" err="1"/>
              <a:t>QP</a:t>
            </a:r>
            <a:r>
              <a:rPr lang="en-US" sz="2000" baseline="-25000" dirty="0" err="1"/>
              <a:t>Cr</a:t>
            </a:r>
            <a:r>
              <a:rPr lang="en-US" sz="2000" dirty="0"/>
              <a:t> and </a:t>
            </a:r>
            <a:r>
              <a:rPr lang="en-US" sz="2000" dirty="0" err="1"/>
              <a:t>QP</a:t>
            </a:r>
            <a:r>
              <a:rPr lang="en-US" sz="2000" baseline="-25000" dirty="0" err="1"/>
              <a:t>Cb</a:t>
            </a:r>
            <a:r>
              <a:rPr lang="en-US" sz="2000" dirty="0"/>
              <a:t> (constant 2 is added for </a:t>
            </a:r>
            <a:r>
              <a:rPr lang="en-US" sz="2000" dirty="0" err="1"/>
              <a:t>Bs</a:t>
            </a:r>
            <a:r>
              <a:rPr lang="en-US" sz="2000" dirty="0"/>
              <a:t>=2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r>
              <a:rPr lang="en-US" sz="2000" dirty="0" smtClean="0"/>
              <a:t>Under common test conditions, the HM6.0 anchor is reproduced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Deblocking</a:t>
            </a:r>
            <a:r>
              <a:rPr lang="en-US" sz="2000" dirty="0"/>
              <a:t> without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200400" y="2011680"/>
            <a:ext cx="3657600" cy="2926142"/>
            <a:chOff x="3200400" y="2011680"/>
            <a:chExt cx="3657600" cy="2926142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99" t="4032" r="38551" b="55631"/>
            <a:stretch/>
          </p:blipFill>
          <p:spPr bwMode="auto">
            <a:xfrm>
              <a:off x="3200400" y="2011680"/>
              <a:ext cx="3657600" cy="2926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4648200" y="3001526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992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&amp;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200400" y="2011680"/>
            <a:ext cx="3657600" cy="2926080"/>
            <a:chOff x="3200400" y="2011680"/>
            <a:chExt cx="3657600" cy="292608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11" t="4021" r="38843" b="55727"/>
            <a:stretch/>
          </p:blipFill>
          <p:spPr bwMode="auto">
            <a:xfrm>
              <a:off x="3200400" y="2011680"/>
              <a:ext cx="3657600" cy="2926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4648200" y="3001526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8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without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724912" y="2057400"/>
            <a:ext cx="3364928" cy="2779824"/>
            <a:chOff x="2743200" y="2057400"/>
            <a:chExt cx="3364928" cy="2779824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32" t="62531" r="32834" b="-851"/>
            <a:stretch/>
          </p:blipFill>
          <p:spPr bwMode="auto">
            <a:xfrm>
              <a:off x="2743200" y="2057400"/>
              <a:ext cx="3364928" cy="2779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>
            <a:xfrm>
              <a:off x="3892264" y="2971800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855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 QP Offset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Deblocking</a:t>
            </a:r>
            <a:r>
              <a:rPr lang="en-US" sz="2000" dirty="0"/>
              <a:t> &amp; </a:t>
            </a:r>
            <a:r>
              <a:rPr lang="en-US" sz="2000" dirty="0" err="1"/>
              <a:t>chroma</a:t>
            </a:r>
            <a:r>
              <a:rPr lang="en-US" sz="2000" dirty="0"/>
              <a:t> QP offset (QP=27; </a:t>
            </a:r>
            <a:r>
              <a:rPr lang="en-US" sz="2000" dirty="0" err="1"/>
              <a:t>cr</a:t>
            </a:r>
            <a:r>
              <a:rPr lang="en-US" sz="2000" dirty="0"/>
              <a:t>/</a:t>
            </a:r>
            <a:r>
              <a:rPr lang="en-US" sz="2000" dirty="0" err="1"/>
              <a:t>cb_qp_offset</a:t>
            </a:r>
            <a:r>
              <a:rPr lang="en-US" sz="2000" dirty="0"/>
              <a:t>=12)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743200" y="2057400"/>
            <a:ext cx="3364934" cy="2779850"/>
            <a:chOff x="2743200" y="2057400"/>
            <a:chExt cx="3364934" cy="27798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92" t="62400" r="33070" b="-640"/>
            <a:stretch/>
          </p:blipFill>
          <p:spPr bwMode="auto">
            <a:xfrm>
              <a:off x="2743200" y="2057400"/>
              <a:ext cx="3364934" cy="2779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3892264" y="2971800"/>
              <a:ext cx="1066800" cy="10668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78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</a:t>
            </a:r>
            <a:r>
              <a:rPr lang="en-CA" dirty="0" smtClean="0"/>
              <a:t>roposed </a:t>
            </a:r>
            <a:r>
              <a:rPr lang="en-CA" dirty="0"/>
              <a:t>to include the </a:t>
            </a:r>
            <a:r>
              <a:rPr lang="en-US" dirty="0" err="1"/>
              <a:t>cr_qp_offset</a:t>
            </a:r>
            <a:r>
              <a:rPr lang="en-US" dirty="0"/>
              <a:t> and </a:t>
            </a:r>
            <a:r>
              <a:rPr lang="en-US" dirty="0" err="1"/>
              <a:t>cb_qp_offset</a:t>
            </a:r>
            <a:r>
              <a:rPr lang="en-US" dirty="0"/>
              <a:t> syntax element (PPS) values</a:t>
            </a:r>
            <a:r>
              <a:rPr lang="en-CA" dirty="0"/>
              <a:t> into the derivation of the QP</a:t>
            </a:r>
            <a:r>
              <a:rPr lang="en-CA" baseline="-25000" dirty="0"/>
              <a:t>L</a:t>
            </a:r>
            <a:r>
              <a:rPr lang="en-CA" dirty="0"/>
              <a:t> values that are used to configure the </a:t>
            </a:r>
            <a:r>
              <a:rPr lang="en-CA" dirty="0" err="1"/>
              <a:t>deblocking</a:t>
            </a:r>
            <a:r>
              <a:rPr lang="en-CA" dirty="0"/>
              <a:t> filtering strength for the </a:t>
            </a:r>
            <a:r>
              <a:rPr lang="en-CA" dirty="0" err="1"/>
              <a:t>chroma</a:t>
            </a:r>
            <a:r>
              <a:rPr lang="en-CA" dirty="0"/>
              <a:t> block boundaries.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way too weak or too strong </a:t>
            </a:r>
            <a:r>
              <a:rPr lang="en-CA" dirty="0" err="1"/>
              <a:t>chroma</a:t>
            </a:r>
            <a:r>
              <a:rPr lang="en-CA" dirty="0"/>
              <a:t> filtering is avoided in case </a:t>
            </a:r>
            <a:r>
              <a:rPr lang="en-US" dirty="0" err="1"/>
              <a:t>cr_qp_offset</a:t>
            </a:r>
            <a:r>
              <a:rPr lang="en-US" dirty="0"/>
              <a:t> or </a:t>
            </a:r>
            <a:r>
              <a:rPr lang="en-US" dirty="0" err="1"/>
              <a:t>cb_qp_offset</a:t>
            </a:r>
            <a:r>
              <a:rPr lang="en-US" dirty="0"/>
              <a:t> are nonzero.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8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2135</TotalTime>
  <Words>431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JCTVC-I0283: Chroma QP Offsets and Chroma Deblocking Filtering</vt:lpstr>
      <vt:lpstr>Summary</vt:lpstr>
      <vt:lpstr>Chroma QP Offset and Deblocking</vt:lpstr>
      <vt:lpstr>Chroma QP Offset and Deblocking</vt:lpstr>
      <vt:lpstr>Chroma QP Offset and Deblocking</vt:lpstr>
      <vt:lpstr>Chroma QP Offset and Deblocking</vt:lpstr>
      <vt:lpstr>Chroma QP Offset and Deblocking</vt:lpstr>
      <vt:lpstr>Chroma QP Offset and Deblocking</vt:lpstr>
      <vt:lpstr>Conclusion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Geert</dc:creator>
  <cp:lastModifiedBy>Geert</cp:lastModifiedBy>
  <cp:revision>72</cp:revision>
  <dcterms:created xsi:type="dcterms:W3CDTF">2012-02-16T17:46:02Z</dcterms:created>
  <dcterms:modified xsi:type="dcterms:W3CDTF">2012-04-23T19:56:50Z</dcterms:modified>
</cp:coreProperties>
</file>