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8" r:id="rId2"/>
    <p:sldId id="283" r:id="rId3"/>
    <p:sldId id="266" r:id="rId4"/>
    <p:sldId id="279" r:id="rId5"/>
    <p:sldId id="280" r:id="rId6"/>
    <p:sldId id="281" r:id="rId7"/>
    <p:sldId id="273" r:id="rId8"/>
    <p:sldId id="274" r:id="rId9"/>
    <p:sldId id="28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 autoAdjust="0"/>
    <p:restoredTop sz="94632" autoAdjust="0"/>
  </p:normalViewPr>
  <p:slideViewPr>
    <p:cSldViewPr>
      <p:cViewPr varScale="1">
        <p:scale>
          <a:sx n="81" d="100"/>
          <a:sy n="81" d="100"/>
        </p:scale>
        <p:origin x="-99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4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62A6B-B83E-403D-9763-566C8A8E1BE9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5C049-0846-4005-87BC-5EA2CE3E7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79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EA136-8D5B-43F5-BBD8-F131BF32BC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JCTVC-I0282: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Lossless </a:t>
            </a:r>
            <a:r>
              <a:rPr lang="en-US" dirty="0"/>
              <a:t>Coding and </a:t>
            </a:r>
            <a:r>
              <a:rPr lang="en-US" dirty="0" err="1"/>
              <a:t>Deblocking</a:t>
            </a:r>
            <a:r>
              <a:rPr lang="en-US" dirty="0"/>
              <a:t> Filter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Geert </a:t>
            </a:r>
            <a:r>
              <a:rPr lang="en-US" dirty="0" smtClean="0"/>
              <a:t>Van </a:t>
            </a:r>
            <a:r>
              <a:rPr lang="en-US" dirty="0"/>
              <a:t>der </a:t>
            </a:r>
            <a:r>
              <a:rPr lang="en-US" dirty="0" smtClean="0"/>
              <a:t>Auwera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err="1" smtClean="0"/>
              <a:t>Xianglin</a:t>
            </a:r>
            <a:r>
              <a:rPr lang="en-US" dirty="0" smtClean="0"/>
              <a:t> Wang</a:t>
            </a:r>
            <a:r>
              <a:rPr lang="en-US" dirty="0"/>
              <a:t>, </a:t>
            </a:r>
            <a:r>
              <a:rPr lang="en-US" dirty="0" smtClean="0"/>
              <a:t>Marta </a:t>
            </a:r>
            <a:r>
              <a:rPr lang="en-US" dirty="0" err="1" smtClean="0"/>
              <a:t>Karczewicz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05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CU is </a:t>
            </a:r>
            <a:r>
              <a:rPr lang="en-US" dirty="0" err="1"/>
              <a:t>losslessly</a:t>
            </a:r>
            <a:r>
              <a:rPr lang="en-US" dirty="0"/>
              <a:t> coded if the </a:t>
            </a:r>
            <a:r>
              <a:rPr lang="en-US" dirty="0" err="1"/>
              <a:t>qpprime_y_zero_transquant_bypass_flag</a:t>
            </a:r>
            <a:r>
              <a:rPr lang="en-US" dirty="0"/>
              <a:t> in the SPS is equal to 1 and if QP′</a:t>
            </a:r>
            <a:r>
              <a:rPr lang="en-US" baseline="-25000" dirty="0"/>
              <a:t>Y</a:t>
            </a:r>
            <a:r>
              <a:rPr lang="en-US" dirty="0"/>
              <a:t> is equal to 0 for the </a:t>
            </a:r>
            <a:r>
              <a:rPr lang="en-US" dirty="0" smtClean="0"/>
              <a:t>CU</a:t>
            </a:r>
          </a:p>
          <a:p>
            <a:r>
              <a:rPr lang="en-US" dirty="0" smtClean="0"/>
              <a:t>The </a:t>
            </a:r>
            <a:r>
              <a:rPr lang="en-US" dirty="0"/>
              <a:t>problem is that the QP</a:t>
            </a:r>
            <a:r>
              <a:rPr lang="en-US" baseline="-25000" dirty="0"/>
              <a:t>L</a:t>
            </a:r>
            <a:r>
              <a:rPr lang="en-US" dirty="0"/>
              <a:t> quantity used by the </a:t>
            </a:r>
            <a:r>
              <a:rPr lang="en-US" dirty="0" err="1"/>
              <a:t>deblocking</a:t>
            </a:r>
            <a:r>
              <a:rPr lang="en-US" dirty="0"/>
              <a:t> filter results in too weak </a:t>
            </a:r>
            <a:r>
              <a:rPr lang="en-US" dirty="0" err="1"/>
              <a:t>deblocking</a:t>
            </a:r>
            <a:r>
              <a:rPr lang="en-US" dirty="0"/>
              <a:t> filtering for the boundary discontinuity between a </a:t>
            </a:r>
            <a:r>
              <a:rPr lang="en-US" dirty="0" err="1"/>
              <a:t>lossy</a:t>
            </a:r>
            <a:r>
              <a:rPr lang="en-US" dirty="0"/>
              <a:t> and </a:t>
            </a:r>
            <a:r>
              <a:rPr lang="en-US" dirty="0" err="1"/>
              <a:t>losslessly</a:t>
            </a:r>
            <a:r>
              <a:rPr lang="en-US" dirty="0"/>
              <a:t> coded </a:t>
            </a:r>
            <a:r>
              <a:rPr lang="en-US" dirty="0" smtClean="0"/>
              <a:t>region</a:t>
            </a:r>
          </a:p>
          <a:p>
            <a:r>
              <a:rPr lang="en-US" dirty="0" smtClean="0"/>
              <a:t>It </a:t>
            </a:r>
            <a:r>
              <a:rPr lang="en-US" dirty="0"/>
              <a:t>is proposed to assign the QP</a:t>
            </a:r>
            <a:r>
              <a:rPr lang="en-US" baseline="-25000" dirty="0"/>
              <a:t>Y</a:t>
            </a:r>
            <a:r>
              <a:rPr lang="en-US" dirty="0"/>
              <a:t> value of the </a:t>
            </a:r>
            <a:r>
              <a:rPr lang="en-US" dirty="0" err="1"/>
              <a:t>lossy</a:t>
            </a:r>
            <a:r>
              <a:rPr lang="en-US" dirty="0"/>
              <a:t> side of the boundary to </a:t>
            </a:r>
            <a:r>
              <a:rPr lang="en-US" dirty="0" smtClean="0"/>
              <a:t>QP</a:t>
            </a:r>
            <a:r>
              <a:rPr lang="en-US" baseline="-25000" dirty="0" smtClean="0"/>
              <a:t>L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is demonstrated that the </a:t>
            </a:r>
            <a:r>
              <a:rPr lang="en-US" dirty="0" err="1"/>
              <a:t>deblocking</a:t>
            </a:r>
            <a:r>
              <a:rPr lang="en-US" dirty="0"/>
              <a:t> quality of the boundary is </a:t>
            </a:r>
            <a:r>
              <a:rPr lang="en-US" dirty="0" smtClean="0"/>
              <a:t>improved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89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Lossless Coding and </a:t>
            </a:r>
            <a:r>
              <a:rPr lang="en-US" dirty="0" err="1" smtClean="0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HM6.1: </a:t>
            </a:r>
            <a:r>
              <a:rPr lang="en-US" sz="1800" dirty="0" err="1" smtClean="0"/>
              <a:t>Deblocking</a:t>
            </a:r>
            <a:r>
              <a:rPr lang="en-US" sz="1800" dirty="0" smtClean="0"/>
              <a:t> </a:t>
            </a:r>
            <a:r>
              <a:rPr lang="en-US" sz="1800" dirty="0"/>
              <a:t>filter will skip processing the current CU with QP’</a:t>
            </a:r>
            <a:r>
              <a:rPr lang="en-US" sz="1800" baseline="-25000" dirty="0"/>
              <a:t>Y</a:t>
            </a:r>
            <a:r>
              <a:rPr lang="en-US" sz="1800" dirty="0"/>
              <a:t>=0 if </a:t>
            </a:r>
            <a:r>
              <a:rPr lang="en-US" sz="1800" dirty="0" err="1" smtClean="0"/>
              <a:t>qpprime_y_zero_transquant_bypass_flag</a:t>
            </a:r>
            <a:r>
              <a:rPr lang="en-US" sz="1800" dirty="0" smtClean="0"/>
              <a:t>=1</a:t>
            </a:r>
          </a:p>
          <a:p>
            <a:r>
              <a:rPr lang="en-US" sz="1800" dirty="0" smtClean="0"/>
              <a:t>HM6.1: </a:t>
            </a:r>
            <a:r>
              <a:rPr lang="en-US" sz="1800" dirty="0"/>
              <a:t>if </a:t>
            </a:r>
            <a:r>
              <a:rPr lang="en-US" sz="1800" dirty="0" smtClean="0"/>
              <a:t>current </a:t>
            </a:r>
            <a:r>
              <a:rPr lang="en-US" sz="1800" dirty="0"/>
              <a:t>CU is surrounded by CUs that are not </a:t>
            </a:r>
            <a:r>
              <a:rPr lang="en-US" sz="1800" dirty="0" err="1"/>
              <a:t>losslessly</a:t>
            </a:r>
            <a:r>
              <a:rPr lang="en-US" sz="1800" dirty="0"/>
              <a:t> coded (QP’</a:t>
            </a:r>
            <a:r>
              <a:rPr lang="en-US" sz="1800" baseline="-25000" dirty="0"/>
              <a:t>Y</a:t>
            </a:r>
            <a:r>
              <a:rPr lang="en-US" sz="1800" dirty="0"/>
              <a:t>&gt;0), then the </a:t>
            </a:r>
            <a:r>
              <a:rPr lang="en-US" sz="1800" dirty="0" err="1"/>
              <a:t>deblocking</a:t>
            </a:r>
            <a:r>
              <a:rPr lang="en-US" sz="1800" dirty="0"/>
              <a:t> filter will skip processing the left and top edges of the current CU while the right and bottom edges may be </a:t>
            </a:r>
            <a:r>
              <a:rPr lang="en-US" sz="1800" dirty="0" err="1"/>
              <a:t>deblocking</a:t>
            </a:r>
            <a:r>
              <a:rPr lang="en-US" sz="1800" dirty="0"/>
              <a:t> </a:t>
            </a:r>
            <a:r>
              <a:rPr lang="en-US" sz="1800" dirty="0" smtClean="0"/>
              <a:t>filtered</a:t>
            </a:r>
          </a:p>
          <a:p>
            <a:r>
              <a:rPr lang="en-US" sz="1800" dirty="0" smtClean="0"/>
              <a:t>Solved </a:t>
            </a:r>
            <a:r>
              <a:rPr lang="en-US" sz="1800" dirty="0" smtClean="0"/>
              <a:t>in </a:t>
            </a:r>
            <a:r>
              <a:rPr lang="en-US" sz="1800" dirty="0" smtClean="0"/>
              <a:t>HM Tickets  #472 and #476: </a:t>
            </a:r>
            <a:r>
              <a:rPr lang="en-US" sz="1800" dirty="0" smtClean="0"/>
              <a:t>similar </a:t>
            </a:r>
            <a:r>
              <a:rPr lang="en-US" sz="1800" dirty="0" err="1" smtClean="0"/>
              <a:t>deblocking</a:t>
            </a:r>
            <a:r>
              <a:rPr lang="en-US" sz="1800" dirty="0" smtClean="0"/>
              <a:t> as for IPCM (</a:t>
            </a:r>
            <a:r>
              <a:rPr lang="en-US" sz="1800" dirty="0" err="1" smtClean="0"/>
              <a:t>pcm_loop_filter_disable_flag</a:t>
            </a:r>
            <a:r>
              <a:rPr lang="en-US" sz="1800" dirty="0" smtClean="0"/>
              <a:t>=true) to smoothly integrate lossless CU into </a:t>
            </a:r>
            <a:r>
              <a:rPr lang="en-US" sz="1800" dirty="0" err="1" smtClean="0"/>
              <a:t>lossy</a:t>
            </a:r>
            <a:r>
              <a:rPr lang="en-US" sz="1800" dirty="0" smtClean="0"/>
              <a:t> region (lossless samples are not filtered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952134" y="3810000"/>
            <a:ext cx="5452199" cy="2579132"/>
            <a:chOff x="1828800" y="3124200"/>
            <a:chExt cx="5452199" cy="2579132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0" y="3124200"/>
              <a:ext cx="5213867" cy="2111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2162666" y="5334000"/>
              <a:ext cx="1952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Fig. 1(a) </a:t>
              </a:r>
              <a:r>
                <a:rPr lang="en-US" dirty="0" smtClean="0"/>
                <a:t>HM6.1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01066" y="5334000"/>
              <a:ext cx="26799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Fig 1(b) Tickets #472, #476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5885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Lossless Coding and </a:t>
            </a:r>
            <a:r>
              <a:rPr lang="en-US" dirty="0" err="1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Problem:</a:t>
            </a:r>
          </a:p>
          <a:p>
            <a:pPr lvl="1"/>
            <a:r>
              <a:rPr lang="en-US" dirty="0" err="1"/>
              <a:t>D</a:t>
            </a:r>
            <a:r>
              <a:rPr lang="en-US" dirty="0" err="1" smtClean="0"/>
              <a:t>eblocking</a:t>
            </a:r>
            <a:r>
              <a:rPr lang="en-US" dirty="0" smtClean="0"/>
              <a:t> </a:t>
            </a:r>
            <a:r>
              <a:rPr lang="en-US" dirty="0"/>
              <a:t>filter parameters, β and </a:t>
            </a:r>
            <a:r>
              <a:rPr lang="en-US" dirty="0" err="1"/>
              <a:t>t</a:t>
            </a:r>
            <a:r>
              <a:rPr lang="en-US" baseline="-25000" dirty="0" err="1"/>
              <a:t>C</a:t>
            </a:r>
            <a:r>
              <a:rPr lang="en-US" dirty="0"/>
              <a:t>, are determined by </a:t>
            </a:r>
            <a:r>
              <a:rPr lang="en-US" dirty="0" smtClean="0"/>
              <a:t>QP</a:t>
            </a:r>
            <a:r>
              <a:rPr lang="en-US" baseline="-25000" dirty="0" smtClean="0"/>
              <a:t>L</a:t>
            </a:r>
            <a:endParaRPr lang="en-US" dirty="0"/>
          </a:p>
          <a:p>
            <a:pPr marL="914400" lvl="2" indent="0">
              <a:buNone/>
            </a:pPr>
            <a:r>
              <a:rPr lang="en-US" dirty="0"/>
              <a:t>QP</a:t>
            </a:r>
            <a:r>
              <a:rPr lang="en-US" baseline="-25000" dirty="0"/>
              <a:t>L </a:t>
            </a:r>
            <a:r>
              <a:rPr lang="en-US" dirty="0"/>
              <a:t>= ( QP</a:t>
            </a:r>
            <a:r>
              <a:rPr lang="en-US" baseline="-25000" dirty="0"/>
              <a:t>Y,P</a:t>
            </a:r>
            <a:r>
              <a:rPr lang="en-US" dirty="0"/>
              <a:t> + QP</a:t>
            </a:r>
            <a:r>
              <a:rPr lang="en-US" baseline="-25000" dirty="0"/>
              <a:t>Y,Q</a:t>
            </a:r>
            <a:r>
              <a:rPr lang="en-US" dirty="0"/>
              <a:t> + 1) &gt;&gt; </a:t>
            </a:r>
            <a:r>
              <a:rPr lang="en-US" dirty="0" smtClean="0"/>
              <a:t>1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case the P block side of the edge is </a:t>
            </a:r>
            <a:r>
              <a:rPr lang="en-US" dirty="0" err="1"/>
              <a:t>losslessly</a:t>
            </a:r>
            <a:r>
              <a:rPr lang="en-US" dirty="0"/>
              <a:t> coded (QP’</a:t>
            </a:r>
            <a:r>
              <a:rPr lang="en-US" baseline="-25000" dirty="0"/>
              <a:t>Y,P</a:t>
            </a:r>
            <a:r>
              <a:rPr lang="en-US" dirty="0"/>
              <a:t>=0 or QP</a:t>
            </a:r>
            <a:r>
              <a:rPr lang="en-US" baseline="-25000" dirty="0"/>
              <a:t>Y,P</a:t>
            </a:r>
            <a:r>
              <a:rPr lang="en-US" dirty="0"/>
              <a:t>=- </a:t>
            </a:r>
            <a:r>
              <a:rPr lang="en-US" dirty="0" err="1"/>
              <a:t>QpBdOffset</a:t>
            </a:r>
            <a:r>
              <a:rPr lang="en-US" baseline="-25000" dirty="0" err="1"/>
              <a:t>Y</a:t>
            </a:r>
            <a:r>
              <a:rPr lang="en-US" dirty="0"/>
              <a:t>), then the following QP</a:t>
            </a:r>
            <a:r>
              <a:rPr lang="en-US" baseline="-25000" dirty="0"/>
              <a:t>L</a:t>
            </a:r>
            <a:r>
              <a:rPr lang="en-US" dirty="0"/>
              <a:t> is </a:t>
            </a:r>
            <a:r>
              <a:rPr lang="en-US" dirty="0" smtClean="0"/>
              <a:t>computed:</a:t>
            </a:r>
          </a:p>
          <a:p>
            <a:pPr marL="914400" lvl="2" indent="0">
              <a:buNone/>
            </a:pPr>
            <a:r>
              <a:rPr lang="en-US" dirty="0"/>
              <a:t>QP</a:t>
            </a:r>
            <a:r>
              <a:rPr lang="en-US" baseline="-25000" dirty="0"/>
              <a:t>L </a:t>
            </a:r>
            <a:r>
              <a:rPr lang="en-US" dirty="0"/>
              <a:t>= ( -</a:t>
            </a:r>
            <a:r>
              <a:rPr lang="en-US" dirty="0" err="1"/>
              <a:t>QpBdOffset</a:t>
            </a:r>
            <a:r>
              <a:rPr lang="en-US" baseline="-25000" dirty="0" err="1"/>
              <a:t>Y</a:t>
            </a:r>
            <a:r>
              <a:rPr lang="en-US" dirty="0"/>
              <a:t> + QP</a:t>
            </a:r>
            <a:r>
              <a:rPr lang="en-US" baseline="-25000" dirty="0"/>
              <a:t>Y,Q</a:t>
            </a:r>
            <a:r>
              <a:rPr lang="en-US" dirty="0"/>
              <a:t> + 1) &gt;&gt; </a:t>
            </a:r>
            <a:r>
              <a:rPr lang="en-US" dirty="0" smtClean="0"/>
              <a:t>1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his </a:t>
            </a:r>
            <a:r>
              <a:rPr lang="en-US" dirty="0"/>
              <a:t>QP</a:t>
            </a:r>
            <a:r>
              <a:rPr lang="en-US" baseline="-25000" dirty="0"/>
              <a:t>L</a:t>
            </a:r>
            <a:r>
              <a:rPr lang="en-US" dirty="0"/>
              <a:t> value is too small in case the </a:t>
            </a:r>
            <a:r>
              <a:rPr lang="en-US" dirty="0" err="1"/>
              <a:t>lossy</a:t>
            </a:r>
            <a:r>
              <a:rPr lang="en-US" dirty="0"/>
              <a:t> samples adjacent to the </a:t>
            </a:r>
            <a:r>
              <a:rPr lang="en-US" dirty="0" err="1"/>
              <a:t>losslessly</a:t>
            </a:r>
            <a:r>
              <a:rPr lang="en-US" dirty="0"/>
              <a:t> coded CU are modified as is illustrated in Fig. 1(b), and as a result the </a:t>
            </a:r>
            <a:r>
              <a:rPr lang="en-US" dirty="0" err="1"/>
              <a:t>deblocking</a:t>
            </a:r>
            <a:r>
              <a:rPr lang="en-US" dirty="0"/>
              <a:t> filtering strength will be too </a:t>
            </a:r>
            <a:r>
              <a:rPr lang="en-US" dirty="0" smtClean="0"/>
              <a:t>weak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00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Lossless Coding and </a:t>
            </a:r>
            <a:r>
              <a:rPr lang="en-US" dirty="0" err="1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Proposal: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/>
              <a:t>the QP</a:t>
            </a:r>
            <a:r>
              <a:rPr lang="en-US" baseline="-25000" dirty="0"/>
              <a:t>Y</a:t>
            </a:r>
            <a:r>
              <a:rPr lang="en-US" dirty="0"/>
              <a:t> value of the CU that is on the </a:t>
            </a:r>
            <a:r>
              <a:rPr lang="en-US" dirty="0" err="1"/>
              <a:t>lossy</a:t>
            </a:r>
            <a:r>
              <a:rPr lang="en-US" dirty="0"/>
              <a:t> coded side of the edge between blocks P and Q as is illustrated in </a:t>
            </a:r>
            <a:r>
              <a:rPr lang="en-US" dirty="0" smtClean="0"/>
              <a:t>Table: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854947"/>
              </p:ext>
            </p:extLst>
          </p:nvPr>
        </p:nvGraphicFramePr>
        <p:xfrm>
          <a:off x="1295400" y="2514600"/>
          <a:ext cx="6400800" cy="19812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3600"/>
                <a:gridCol w="2133600"/>
                <a:gridCol w="2133600"/>
              </a:tblGrid>
              <a:tr h="4402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Is block P in lossless CU?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Is block Q in lossless CU?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QP</a:t>
                      </a:r>
                      <a:r>
                        <a:rPr lang="en-US" sz="1400" baseline="-25000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 for deblocking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QP</a:t>
                      </a:r>
                      <a:r>
                        <a:rPr lang="en-US" sz="1400" b="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Y,Q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QP</a:t>
                      </a:r>
                      <a:r>
                        <a:rPr lang="en-US" sz="1400" b="0" baseline="-25000" dirty="0">
                          <a:solidFill>
                            <a:schemeClr val="tx1"/>
                          </a:solidFill>
                          <a:effectLst/>
                        </a:rPr>
                        <a:t>Y,P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( QP</a:t>
                      </a:r>
                      <a:r>
                        <a:rPr lang="en-US" sz="1400" b="0" baseline="-25000" dirty="0">
                          <a:solidFill>
                            <a:schemeClr val="tx1"/>
                          </a:solidFill>
                          <a:effectLst/>
                        </a:rPr>
                        <a:t>Y,P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 + QP</a:t>
                      </a:r>
                      <a:r>
                        <a:rPr lang="en-US" sz="1400" b="0" baseline="-25000" dirty="0">
                          <a:solidFill>
                            <a:schemeClr val="tx1"/>
                          </a:solidFill>
                          <a:effectLst/>
                        </a:rPr>
                        <a:t>Y,Q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 + 1 ) / 2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4402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1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0: no </a:t>
                      </a:r>
                      <a:r>
                        <a:rPr lang="en-US" sz="1400" b="0" dirty="0" err="1">
                          <a:solidFill>
                            <a:schemeClr val="tx1"/>
                          </a:solidFill>
                          <a:effectLst/>
                        </a:rPr>
                        <a:t>deblocking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 of edge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70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Lossless Coding and </a:t>
            </a:r>
            <a:r>
              <a:rPr lang="en-US" dirty="0" err="1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HEVC Text Change (blue):</a:t>
            </a:r>
          </a:p>
          <a:p>
            <a:pPr marL="457200" lvl="1" indent="0" hangingPunct="0">
              <a:buNone/>
            </a:pPr>
            <a:r>
              <a:rPr lang="en-US" dirty="0">
                <a:solidFill>
                  <a:srgbClr val="0070C0"/>
                </a:solidFill>
              </a:rPr>
              <a:t>If </a:t>
            </a:r>
            <a:r>
              <a:rPr lang="en-US" dirty="0" err="1">
                <a:solidFill>
                  <a:srgbClr val="0070C0"/>
                </a:solidFill>
              </a:rPr>
              <a:t>qpprime_y_zero_transquant_bypass_flag</a:t>
            </a:r>
            <a:r>
              <a:rPr lang="en-US" dirty="0">
                <a:solidFill>
                  <a:srgbClr val="0070C0"/>
                </a:solidFill>
              </a:rPr>
              <a:t> is equal to 1, the variables QP</a:t>
            </a:r>
            <a:r>
              <a:rPr lang="en-US" baseline="-25000" dirty="0">
                <a:solidFill>
                  <a:srgbClr val="0070C0"/>
                </a:solidFill>
              </a:rPr>
              <a:t>Q</a:t>
            </a:r>
            <a:r>
              <a:rPr lang="en-US" dirty="0">
                <a:solidFill>
                  <a:srgbClr val="0070C0"/>
                </a:solidFill>
              </a:rPr>
              <a:t> and QP</a:t>
            </a:r>
            <a:r>
              <a:rPr lang="en-US" baseline="-25000" dirty="0">
                <a:solidFill>
                  <a:srgbClr val="0070C0"/>
                </a:solidFill>
              </a:rPr>
              <a:t>P</a:t>
            </a:r>
            <a:r>
              <a:rPr lang="en-US" dirty="0">
                <a:solidFill>
                  <a:srgbClr val="0070C0"/>
                </a:solidFill>
              </a:rPr>
              <a:t> are further modified as follows:</a:t>
            </a:r>
          </a:p>
          <a:p>
            <a:pPr lvl="2" hangingPunct="0"/>
            <a:r>
              <a:rPr lang="en-US" dirty="0">
                <a:solidFill>
                  <a:srgbClr val="0070C0"/>
                </a:solidFill>
              </a:rPr>
              <a:t>If QP’</a:t>
            </a:r>
            <a:r>
              <a:rPr lang="en-US" baseline="-25000" dirty="0">
                <a:solidFill>
                  <a:srgbClr val="0070C0"/>
                </a:solidFill>
              </a:rPr>
              <a:t>Y</a:t>
            </a:r>
            <a:r>
              <a:rPr lang="en-US" dirty="0">
                <a:solidFill>
                  <a:srgbClr val="0070C0"/>
                </a:solidFill>
              </a:rPr>
              <a:t> of the coding unit containing the sample q</a:t>
            </a:r>
            <a:r>
              <a:rPr lang="en-US" baseline="-25000" dirty="0">
                <a:solidFill>
                  <a:srgbClr val="0070C0"/>
                </a:solidFill>
              </a:rPr>
              <a:t>0,0</a:t>
            </a:r>
            <a:r>
              <a:rPr lang="en-US" dirty="0">
                <a:solidFill>
                  <a:srgbClr val="0070C0"/>
                </a:solidFill>
              </a:rPr>
              <a:t> is equal to 0, QP</a:t>
            </a:r>
            <a:r>
              <a:rPr lang="en-US" baseline="-25000" dirty="0">
                <a:solidFill>
                  <a:srgbClr val="0070C0"/>
                </a:solidFill>
              </a:rPr>
              <a:t>Q</a:t>
            </a:r>
            <a:r>
              <a:rPr lang="en-US" dirty="0">
                <a:solidFill>
                  <a:srgbClr val="0070C0"/>
                </a:solidFill>
              </a:rPr>
              <a:t> is set equal to 0 and QP</a:t>
            </a:r>
            <a:r>
              <a:rPr lang="en-US" baseline="-25000" dirty="0">
                <a:solidFill>
                  <a:srgbClr val="0070C0"/>
                </a:solidFill>
              </a:rPr>
              <a:t>P</a:t>
            </a:r>
            <a:r>
              <a:rPr lang="en-US" dirty="0">
                <a:solidFill>
                  <a:srgbClr val="0070C0"/>
                </a:solidFill>
              </a:rPr>
              <a:t> is set equal to (QP</a:t>
            </a:r>
            <a:r>
              <a:rPr lang="en-US" baseline="-25000" dirty="0">
                <a:solidFill>
                  <a:srgbClr val="0070C0"/>
                </a:solidFill>
              </a:rPr>
              <a:t>P</a:t>
            </a:r>
            <a:r>
              <a:rPr lang="en-US" dirty="0">
                <a:solidFill>
                  <a:srgbClr val="0070C0"/>
                </a:solidFill>
              </a:rPr>
              <a:t> &lt;&lt; 1);</a:t>
            </a:r>
          </a:p>
          <a:p>
            <a:pPr lvl="2" hangingPunct="0"/>
            <a:r>
              <a:rPr lang="en-US" dirty="0">
                <a:solidFill>
                  <a:srgbClr val="0070C0"/>
                </a:solidFill>
              </a:rPr>
              <a:t>If QP’</a:t>
            </a:r>
            <a:r>
              <a:rPr lang="en-US" baseline="-25000" dirty="0">
                <a:solidFill>
                  <a:srgbClr val="0070C0"/>
                </a:solidFill>
              </a:rPr>
              <a:t>Y</a:t>
            </a:r>
            <a:r>
              <a:rPr lang="en-US" dirty="0">
                <a:solidFill>
                  <a:srgbClr val="0070C0"/>
                </a:solidFill>
              </a:rPr>
              <a:t> of the coding unit containing the sample p</a:t>
            </a:r>
            <a:r>
              <a:rPr lang="en-US" baseline="-25000" dirty="0">
                <a:solidFill>
                  <a:srgbClr val="0070C0"/>
                </a:solidFill>
              </a:rPr>
              <a:t>0,0</a:t>
            </a:r>
            <a:r>
              <a:rPr lang="en-US" dirty="0">
                <a:solidFill>
                  <a:srgbClr val="0070C0"/>
                </a:solidFill>
              </a:rPr>
              <a:t> is equal to 0, QP</a:t>
            </a:r>
            <a:r>
              <a:rPr lang="en-US" baseline="-25000" dirty="0">
                <a:solidFill>
                  <a:srgbClr val="0070C0"/>
                </a:solidFill>
              </a:rPr>
              <a:t>P</a:t>
            </a:r>
            <a:r>
              <a:rPr lang="en-US" dirty="0">
                <a:solidFill>
                  <a:srgbClr val="0070C0"/>
                </a:solidFill>
              </a:rPr>
              <a:t> is set equal to 0 and QP</a:t>
            </a:r>
            <a:r>
              <a:rPr lang="en-US" baseline="-25000" dirty="0">
                <a:solidFill>
                  <a:srgbClr val="0070C0"/>
                </a:solidFill>
              </a:rPr>
              <a:t>Q</a:t>
            </a:r>
            <a:r>
              <a:rPr lang="en-US" dirty="0">
                <a:solidFill>
                  <a:srgbClr val="0070C0"/>
                </a:solidFill>
              </a:rPr>
              <a:t> is set equal to (QP</a:t>
            </a:r>
            <a:r>
              <a:rPr lang="en-US" baseline="-25000" dirty="0">
                <a:solidFill>
                  <a:srgbClr val="0070C0"/>
                </a:solidFill>
              </a:rPr>
              <a:t>Q</a:t>
            </a:r>
            <a:r>
              <a:rPr lang="en-US" dirty="0">
                <a:solidFill>
                  <a:srgbClr val="0070C0"/>
                </a:solidFill>
              </a:rPr>
              <a:t> &lt;&lt; 1).</a:t>
            </a:r>
          </a:p>
          <a:p>
            <a:pPr marL="457200" lvl="1" indent="0" hangingPunct="0">
              <a:buNone/>
            </a:pPr>
            <a:r>
              <a:rPr lang="en-US" dirty="0"/>
              <a:t>A variable </a:t>
            </a:r>
            <a:r>
              <a:rPr lang="en-US" dirty="0" err="1"/>
              <a:t>qP</a:t>
            </a:r>
            <a:r>
              <a:rPr lang="en-US" baseline="-25000" dirty="0" err="1"/>
              <a:t>L</a:t>
            </a:r>
            <a:r>
              <a:rPr lang="en-US" dirty="0"/>
              <a:t> is derived as follows: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err="1" smtClean="0"/>
              <a:t>qP</a:t>
            </a:r>
            <a:r>
              <a:rPr lang="en-US" baseline="-25000" dirty="0" err="1" smtClean="0"/>
              <a:t>L</a:t>
            </a:r>
            <a:r>
              <a:rPr lang="en-US" dirty="0" smtClean="0"/>
              <a:t> </a:t>
            </a:r>
            <a:r>
              <a:rPr lang="en-US" dirty="0"/>
              <a:t>= ( ( QP</a:t>
            </a:r>
            <a:r>
              <a:rPr lang="en-US" baseline="-25000" dirty="0"/>
              <a:t>Q</a:t>
            </a:r>
            <a:r>
              <a:rPr lang="en-US" dirty="0"/>
              <a:t> + QP</a:t>
            </a:r>
            <a:r>
              <a:rPr lang="en-US" baseline="-25000" dirty="0"/>
              <a:t>P</a:t>
            </a:r>
            <a:r>
              <a:rPr lang="en-US" dirty="0"/>
              <a:t> + 1 ) &gt;&gt; 1 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Objective results: under common test conditions the HM6.1 anchor is reproduced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45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Lossless Coding and </a:t>
            </a:r>
            <a:r>
              <a:rPr lang="en-US" dirty="0" err="1" smtClean="0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HM6.1: </a:t>
            </a:r>
            <a:r>
              <a:rPr lang="en-US" dirty="0" smtClean="0"/>
              <a:t>AI-Main</a:t>
            </a:r>
          </a:p>
          <a:p>
            <a:pPr lvl="1"/>
            <a:r>
              <a:rPr lang="en-US" dirty="0" err="1" smtClean="0"/>
              <a:t>Lossy</a:t>
            </a:r>
            <a:r>
              <a:rPr lang="en-US" dirty="0" smtClean="0"/>
              <a:t>/lossless boundary discontinuity is visible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9" t="32948" r="67325" b="32948"/>
          <a:stretch/>
        </p:blipFill>
        <p:spPr bwMode="auto">
          <a:xfrm>
            <a:off x="2819400" y="2590800"/>
            <a:ext cx="3218794" cy="246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2895600" y="2743200"/>
            <a:ext cx="1938779" cy="193877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20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Lossless Coding and </a:t>
            </a:r>
            <a:r>
              <a:rPr lang="en-US" dirty="0" err="1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modification for QP</a:t>
            </a:r>
            <a:r>
              <a:rPr lang="en-US" baseline="-25000" dirty="0" smtClean="0"/>
              <a:t>L</a:t>
            </a:r>
            <a:r>
              <a:rPr lang="en-US" dirty="0" smtClean="0"/>
              <a:t>: AI-Main</a:t>
            </a:r>
          </a:p>
          <a:p>
            <a:pPr lvl="1"/>
            <a:r>
              <a:rPr lang="en-US" dirty="0" smtClean="0"/>
              <a:t>Subjective quality of </a:t>
            </a:r>
            <a:r>
              <a:rPr lang="en-US" dirty="0" err="1" smtClean="0"/>
              <a:t>lossy</a:t>
            </a:r>
            <a:r>
              <a:rPr lang="en-US" dirty="0" smtClean="0"/>
              <a:t>/lossless </a:t>
            </a:r>
            <a:r>
              <a:rPr lang="en-US" dirty="0"/>
              <a:t>boundary </a:t>
            </a:r>
            <a:r>
              <a:rPr lang="en-US" dirty="0" smtClean="0"/>
              <a:t>discontinuity is improved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3" t="32948" r="67260" b="32948"/>
          <a:stretch/>
        </p:blipFill>
        <p:spPr bwMode="auto">
          <a:xfrm>
            <a:off x="2819400" y="2590800"/>
            <a:ext cx="3218754" cy="246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>
          <a:xfrm>
            <a:off x="2895600" y="2743200"/>
            <a:ext cx="1938779" cy="1938779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50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CA" dirty="0"/>
              <a:t>The visual quality of the </a:t>
            </a:r>
            <a:r>
              <a:rPr lang="en-CA" dirty="0" err="1"/>
              <a:t>deblocking</a:t>
            </a:r>
            <a:r>
              <a:rPr lang="en-CA" dirty="0"/>
              <a:t> filtering result for the boundary between a </a:t>
            </a:r>
            <a:r>
              <a:rPr lang="en-CA" dirty="0" err="1"/>
              <a:t>lossy</a:t>
            </a:r>
            <a:r>
              <a:rPr lang="en-CA" dirty="0"/>
              <a:t> and </a:t>
            </a:r>
            <a:r>
              <a:rPr lang="en-CA" dirty="0" err="1"/>
              <a:t>losslessly</a:t>
            </a:r>
            <a:r>
              <a:rPr lang="en-CA" dirty="0"/>
              <a:t> coded region benefits from assigning the QP</a:t>
            </a:r>
            <a:r>
              <a:rPr lang="en-CA" baseline="-25000" dirty="0"/>
              <a:t>Y</a:t>
            </a:r>
            <a:r>
              <a:rPr lang="en-CA" dirty="0"/>
              <a:t> value of the CU on the </a:t>
            </a:r>
            <a:r>
              <a:rPr lang="en-CA" dirty="0" err="1"/>
              <a:t>lossy</a:t>
            </a:r>
            <a:r>
              <a:rPr lang="en-CA" dirty="0"/>
              <a:t> side of the boundary to the QP</a:t>
            </a:r>
            <a:r>
              <a:rPr lang="en-CA" baseline="-25000" dirty="0"/>
              <a:t>L</a:t>
            </a:r>
            <a:r>
              <a:rPr lang="en-CA" dirty="0"/>
              <a:t> quantity, which determines </a:t>
            </a:r>
            <a:r>
              <a:rPr lang="en-CA" dirty="0" err="1"/>
              <a:t>deblocking</a:t>
            </a:r>
            <a:r>
              <a:rPr lang="en-CA" dirty="0"/>
              <a:t> </a:t>
            </a:r>
            <a:r>
              <a:rPr lang="en-CA" dirty="0" smtClean="0"/>
              <a:t>strength.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1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2174</TotalTime>
  <Words>529</Words>
  <Application>Microsoft Office PowerPoint</Application>
  <PresentationFormat>On-screen Show (4:3)</PresentationFormat>
  <Paragraphs>78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JCTVC-I0282:  Lossless Coding and Deblocking Filter </vt:lpstr>
      <vt:lpstr>Summary</vt:lpstr>
      <vt:lpstr>Lossless Coding and Deblocking</vt:lpstr>
      <vt:lpstr>Lossless Coding and Deblocking</vt:lpstr>
      <vt:lpstr>Lossless Coding and Deblocking</vt:lpstr>
      <vt:lpstr>Lossless Coding and Deblocking</vt:lpstr>
      <vt:lpstr>Lossless Coding and Deblocking</vt:lpstr>
      <vt:lpstr>Lossless Coding and Deblocking</vt:lpstr>
      <vt:lpstr>Conclusion</vt:lpstr>
    </vt:vector>
  </TitlesOfParts>
  <Company>Qualcomm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Geert</dc:creator>
  <cp:lastModifiedBy>Geert</cp:lastModifiedBy>
  <cp:revision>82</cp:revision>
  <dcterms:created xsi:type="dcterms:W3CDTF">2012-02-16T17:46:02Z</dcterms:created>
  <dcterms:modified xsi:type="dcterms:W3CDTF">2012-04-23T18:56:24Z</dcterms:modified>
</cp:coreProperties>
</file>