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78" r:id="rId2"/>
    <p:sldId id="277" r:id="rId3"/>
    <p:sldId id="267" r:id="rId4"/>
    <p:sldId id="279" r:id="rId5"/>
    <p:sldId id="280" r:id="rId6"/>
    <p:sldId id="281" r:id="rId7"/>
    <p:sldId id="275" r:id="rId8"/>
    <p:sldId id="276" r:id="rId9"/>
    <p:sldId id="282" r:id="rId10"/>
    <p:sldId id="28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7" autoAdjust="0"/>
    <p:restoredTop sz="94632" autoAdjust="0"/>
  </p:normalViewPr>
  <p:slideViewPr>
    <p:cSldViewPr>
      <p:cViewPr varScale="1">
        <p:scale>
          <a:sx n="81" d="100"/>
          <a:sy n="81" d="100"/>
        </p:scale>
        <p:origin x="-998" y="-72"/>
      </p:cViewPr>
      <p:guideLst>
        <p:guide orient="horz" pos="2160"/>
        <p:guide pos="2880"/>
      </p:guideLst>
    </p:cSldViewPr>
  </p:slideViewPr>
  <p:outlineViewPr>
    <p:cViewPr>
      <p:scale>
        <a:sx n="33" d="100"/>
        <a:sy n="33" d="100"/>
      </p:scale>
      <p:origin x="0" y="4843"/>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962A6B-B83E-403D-9763-566C8A8E1BE9}" type="datetimeFigureOut">
              <a:rPr lang="en-US" smtClean="0"/>
              <a:t>4/23/2012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05C049-0846-4005-87BC-5EA2CE3E7DC0}" type="slidenum">
              <a:rPr lang="en-US" smtClean="0"/>
              <a:t>‹#›</a:t>
            </a:fld>
            <a:endParaRPr lang="en-US"/>
          </a:p>
        </p:txBody>
      </p:sp>
    </p:spTree>
    <p:extLst>
      <p:ext uri="{BB962C8B-B14F-4D97-AF65-F5344CB8AC3E}">
        <p14:creationId xmlns:p14="http://schemas.microsoft.com/office/powerpoint/2010/main" val="125479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baseline="0"/>
            </a:lvl1pPr>
          </a:lstStyle>
          <a:p>
            <a:r>
              <a:rPr lang="en-US" dirty="0" smtClean="0"/>
              <a:t>JCTVC-I0280: Quantization Matrices and </a:t>
            </a:r>
            <a:r>
              <a:rPr lang="en-US" dirty="0" err="1" smtClean="0"/>
              <a:t>Deblocking</a:t>
            </a:r>
            <a:r>
              <a:rPr lang="en-US" dirty="0" smtClean="0"/>
              <a:t> Filtering</a:t>
            </a:r>
            <a:endParaRPr lang="en-US" dirty="0"/>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Geert Van der Auwera, </a:t>
            </a:r>
            <a:r>
              <a:rPr lang="en-US" dirty="0" err="1" smtClean="0"/>
              <a:t>Rajan</a:t>
            </a:r>
            <a:r>
              <a:rPr lang="en-US" dirty="0" smtClean="0"/>
              <a:t> Joshi, </a:t>
            </a:r>
          </a:p>
          <a:p>
            <a:r>
              <a:rPr lang="en-US" dirty="0" smtClean="0"/>
              <a:t>Marta </a:t>
            </a:r>
            <a:r>
              <a:rPr lang="en-US" dirty="0" err="1" smtClean="0"/>
              <a:t>Karczewicz</a:t>
            </a:r>
            <a:endParaRPr lang="en-US" dirty="0"/>
          </a:p>
        </p:txBody>
      </p:sp>
      <p:sp>
        <p:nvSpPr>
          <p:cNvPr id="4" name="Date Placeholder 3"/>
          <p:cNvSpPr>
            <a:spLocks noGrp="1"/>
          </p:cNvSpPr>
          <p:nvPr>
            <p:ph type="dt" sz="half" idx="10"/>
          </p:nvPr>
        </p:nvSpPr>
        <p:spPr/>
        <p:txBody>
          <a:bodyPr/>
          <a:lstStyle/>
          <a:p>
            <a:r>
              <a:rPr lang="en-US" smtClean="0"/>
              <a:t>4/23/2012</a:t>
            </a:r>
            <a:endParaRPr lang="en-US"/>
          </a:p>
        </p:txBody>
      </p:sp>
      <p:sp>
        <p:nvSpPr>
          <p:cNvPr id="5" name="Footer Placeholder 4"/>
          <p:cNvSpPr>
            <a:spLocks noGrp="1"/>
          </p:cNvSpPr>
          <p:nvPr>
            <p:ph type="ftr" sz="quarter" idx="11"/>
          </p:nvPr>
        </p:nvSpPr>
        <p:spPr/>
        <p:txBody>
          <a:bodyPr/>
          <a:lstStyle/>
          <a:p>
            <a:r>
              <a:rPr lang="en-US" smtClean="0"/>
              <a:t>Qualcomm Inc.</a:t>
            </a:r>
            <a:endParaRPr lang="en-US"/>
          </a:p>
        </p:txBody>
      </p:sp>
      <p:sp>
        <p:nvSpPr>
          <p:cNvPr id="6" name="Slide Number Placeholder 5"/>
          <p:cNvSpPr>
            <a:spLocks noGrp="1"/>
          </p:cNvSpPr>
          <p:nvPr>
            <p:ph type="sldNum" sz="quarter" idx="12"/>
          </p:nvPr>
        </p:nvSpPr>
        <p:spPr/>
        <p:txBody>
          <a:bodyPr/>
          <a:lstStyle/>
          <a:p>
            <a:fld id="{A8AEA136-8D5B-43F5-BBD8-F131BF32BC26}"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4/23/2012</a:t>
            </a:r>
            <a:endParaRPr lang="en-US"/>
          </a:p>
        </p:txBody>
      </p:sp>
      <p:sp>
        <p:nvSpPr>
          <p:cNvPr id="5" name="Footer Placeholder 4"/>
          <p:cNvSpPr>
            <a:spLocks noGrp="1"/>
          </p:cNvSpPr>
          <p:nvPr>
            <p:ph type="ftr" sz="quarter" idx="11"/>
          </p:nvPr>
        </p:nvSpPr>
        <p:spPr/>
        <p:txBody>
          <a:bodyPr/>
          <a:lstStyle/>
          <a:p>
            <a:r>
              <a:rPr lang="en-US" smtClean="0"/>
              <a:t>Qualcomm Inc.</a:t>
            </a:r>
            <a:endParaRPr lang="en-US"/>
          </a:p>
        </p:txBody>
      </p:sp>
      <p:sp>
        <p:nvSpPr>
          <p:cNvPr id="6" name="Slide Number Placeholder 5"/>
          <p:cNvSpPr>
            <a:spLocks noGrp="1"/>
          </p:cNvSpPr>
          <p:nvPr>
            <p:ph type="sldNum" sz="quarter" idx="12"/>
          </p:nvPr>
        </p:nvSpPr>
        <p:spPr/>
        <p:txBody>
          <a:bodyPr/>
          <a:lstStyle/>
          <a:p>
            <a:fld id="{A8AEA136-8D5B-43F5-BBD8-F131BF32BC2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4/23/2012</a:t>
            </a:r>
            <a:endParaRPr lang="en-US"/>
          </a:p>
        </p:txBody>
      </p:sp>
      <p:sp>
        <p:nvSpPr>
          <p:cNvPr id="5" name="Footer Placeholder 4"/>
          <p:cNvSpPr>
            <a:spLocks noGrp="1"/>
          </p:cNvSpPr>
          <p:nvPr>
            <p:ph type="ftr" sz="quarter" idx="11"/>
          </p:nvPr>
        </p:nvSpPr>
        <p:spPr/>
        <p:txBody>
          <a:bodyPr/>
          <a:lstStyle/>
          <a:p>
            <a:r>
              <a:rPr lang="en-US" smtClean="0"/>
              <a:t>Qualcomm Inc.</a:t>
            </a:r>
            <a:endParaRPr lang="en-US"/>
          </a:p>
        </p:txBody>
      </p:sp>
      <p:sp>
        <p:nvSpPr>
          <p:cNvPr id="6" name="Slide Number Placeholder 5"/>
          <p:cNvSpPr>
            <a:spLocks noGrp="1"/>
          </p:cNvSpPr>
          <p:nvPr>
            <p:ph type="sldNum" sz="quarter" idx="12"/>
          </p:nvPr>
        </p:nvSpPr>
        <p:spPr/>
        <p:txBody>
          <a:bodyPr/>
          <a:lstStyle/>
          <a:p>
            <a:fld id="{A8AEA136-8D5B-43F5-BBD8-F131BF32BC2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4/23/2012</a:t>
            </a:r>
            <a:endParaRPr lang="en-US"/>
          </a:p>
        </p:txBody>
      </p:sp>
      <p:sp>
        <p:nvSpPr>
          <p:cNvPr id="5" name="Footer Placeholder 4"/>
          <p:cNvSpPr>
            <a:spLocks noGrp="1"/>
          </p:cNvSpPr>
          <p:nvPr>
            <p:ph type="ftr" sz="quarter" idx="11"/>
          </p:nvPr>
        </p:nvSpPr>
        <p:spPr/>
        <p:txBody>
          <a:bodyPr/>
          <a:lstStyle/>
          <a:p>
            <a:r>
              <a:rPr lang="en-US" smtClean="0"/>
              <a:t>Qualcomm Inc.</a:t>
            </a:r>
            <a:endParaRPr lang="en-US"/>
          </a:p>
        </p:txBody>
      </p:sp>
      <p:sp>
        <p:nvSpPr>
          <p:cNvPr id="6" name="Slide Number Placeholder 5"/>
          <p:cNvSpPr>
            <a:spLocks noGrp="1"/>
          </p:cNvSpPr>
          <p:nvPr>
            <p:ph type="sldNum" sz="quarter" idx="12"/>
          </p:nvPr>
        </p:nvSpPr>
        <p:spPr/>
        <p:txBody>
          <a:bodyPr/>
          <a:lstStyle/>
          <a:p>
            <a:fld id="{A8AEA136-8D5B-43F5-BBD8-F131BF32BC2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4/23/2012</a:t>
            </a:r>
            <a:endParaRPr lang="en-US"/>
          </a:p>
        </p:txBody>
      </p:sp>
      <p:sp>
        <p:nvSpPr>
          <p:cNvPr id="5" name="Footer Placeholder 4"/>
          <p:cNvSpPr>
            <a:spLocks noGrp="1"/>
          </p:cNvSpPr>
          <p:nvPr>
            <p:ph type="ftr" sz="quarter" idx="11"/>
          </p:nvPr>
        </p:nvSpPr>
        <p:spPr/>
        <p:txBody>
          <a:bodyPr/>
          <a:lstStyle/>
          <a:p>
            <a:r>
              <a:rPr lang="en-US" smtClean="0"/>
              <a:t>Qualcomm Inc.</a:t>
            </a:r>
            <a:endParaRPr lang="en-US"/>
          </a:p>
        </p:txBody>
      </p:sp>
      <p:sp>
        <p:nvSpPr>
          <p:cNvPr id="6" name="Slide Number Placeholder 5"/>
          <p:cNvSpPr>
            <a:spLocks noGrp="1"/>
          </p:cNvSpPr>
          <p:nvPr>
            <p:ph type="sldNum" sz="quarter" idx="12"/>
          </p:nvPr>
        </p:nvSpPr>
        <p:spPr/>
        <p:txBody>
          <a:bodyPr/>
          <a:lstStyle/>
          <a:p>
            <a:fld id="{A8AEA136-8D5B-43F5-BBD8-F131BF32BC2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4/23/2012</a:t>
            </a:r>
            <a:endParaRPr lang="en-US"/>
          </a:p>
        </p:txBody>
      </p:sp>
      <p:sp>
        <p:nvSpPr>
          <p:cNvPr id="6" name="Footer Placeholder 5"/>
          <p:cNvSpPr>
            <a:spLocks noGrp="1"/>
          </p:cNvSpPr>
          <p:nvPr>
            <p:ph type="ftr" sz="quarter" idx="11"/>
          </p:nvPr>
        </p:nvSpPr>
        <p:spPr/>
        <p:txBody>
          <a:bodyPr/>
          <a:lstStyle/>
          <a:p>
            <a:r>
              <a:rPr lang="en-US" smtClean="0"/>
              <a:t>Qualcomm Inc.</a:t>
            </a:r>
            <a:endParaRPr lang="en-US"/>
          </a:p>
        </p:txBody>
      </p:sp>
      <p:sp>
        <p:nvSpPr>
          <p:cNvPr id="7" name="Slide Number Placeholder 6"/>
          <p:cNvSpPr>
            <a:spLocks noGrp="1"/>
          </p:cNvSpPr>
          <p:nvPr>
            <p:ph type="sldNum" sz="quarter" idx="12"/>
          </p:nvPr>
        </p:nvSpPr>
        <p:spPr/>
        <p:txBody>
          <a:bodyPr/>
          <a:lstStyle/>
          <a:p>
            <a:fld id="{A8AEA136-8D5B-43F5-BBD8-F131BF32BC2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4/23/2012</a:t>
            </a:r>
            <a:endParaRPr lang="en-US"/>
          </a:p>
        </p:txBody>
      </p:sp>
      <p:sp>
        <p:nvSpPr>
          <p:cNvPr id="8" name="Footer Placeholder 7"/>
          <p:cNvSpPr>
            <a:spLocks noGrp="1"/>
          </p:cNvSpPr>
          <p:nvPr>
            <p:ph type="ftr" sz="quarter" idx="11"/>
          </p:nvPr>
        </p:nvSpPr>
        <p:spPr/>
        <p:txBody>
          <a:bodyPr/>
          <a:lstStyle/>
          <a:p>
            <a:r>
              <a:rPr lang="en-US" smtClean="0"/>
              <a:t>Qualcomm Inc.</a:t>
            </a:r>
            <a:endParaRPr lang="en-US"/>
          </a:p>
        </p:txBody>
      </p:sp>
      <p:sp>
        <p:nvSpPr>
          <p:cNvPr id="9" name="Slide Number Placeholder 8"/>
          <p:cNvSpPr>
            <a:spLocks noGrp="1"/>
          </p:cNvSpPr>
          <p:nvPr>
            <p:ph type="sldNum" sz="quarter" idx="12"/>
          </p:nvPr>
        </p:nvSpPr>
        <p:spPr/>
        <p:txBody>
          <a:bodyPr/>
          <a:lstStyle/>
          <a:p>
            <a:fld id="{A8AEA136-8D5B-43F5-BBD8-F131BF32BC2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4/23/2012</a:t>
            </a:r>
            <a:endParaRPr lang="en-US"/>
          </a:p>
        </p:txBody>
      </p:sp>
      <p:sp>
        <p:nvSpPr>
          <p:cNvPr id="4" name="Footer Placeholder 3"/>
          <p:cNvSpPr>
            <a:spLocks noGrp="1"/>
          </p:cNvSpPr>
          <p:nvPr>
            <p:ph type="ftr" sz="quarter" idx="11"/>
          </p:nvPr>
        </p:nvSpPr>
        <p:spPr/>
        <p:txBody>
          <a:bodyPr/>
          <a:lstStyle/>
          <a:p>
            <a:r>
              <a:rPr lang="en-US" smtClean="0"/>
              <a:t>Qualcomm Inc.</a:t>
            </a:r>
            <a:endParaRPr lang="en-US"/>
          </a:p>
        </p:txBody>
      </p:sp>
      <p:sp>
        <p:nvSpPr>
          <p:cNvPr id="5" name="Slide Number Placeholder 4"/>
          <p:cNvSpPr>
            <a:spLocks noGrp="1"/>
          </p:cNvSpPr>
          <p:nvPr>
            <p:ph type="sldNum" sz="quarter" idx="12"/>
          </p:nvPr>
        </p:nvSpPr>
        <p:spPr/>
        <p:txBody>
          <a:bodyPr/>
          <a:lstStyle/>
          <a:p>
            <a:fld id="{A8AEA136-8D5B-43F5-BBD8-F131BF32BC2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4/23/2012</a:t>
            </a:r>
            <a:endParaRPr lang="en-US"/>
          </a:p>
        </p:txBody>
      </p:sp>
      <p:sp>
        <p:nvSpPr>
          <p:cNvPr id="3" name="Footer Placeholder 2"/>
          <p:cNvSpPr>
            <a:spLocks noGrp="1"/>
          </p:cNvSpPr>
          <p:nvPr>
            <p:ph type="ftr" sz="quarter" idx="11"/>
          </p:nvPr>
        </p:nvSpPr>
        <p:spPr/>
        <p:txBody>
          <a:bodyPr/>
          <a:lstStyle/>
          <a:p>
            <a:r>
              <a:rPr lang="en-US" smtClean="0"/>
              <a:t>Qualcomm Inc.</a:t>
            </a:r>
            <a:endParaRPr lang="en-US"/>
          </a:p>
        </p:txBody>
      </p:sp>
      <p:sp>
        <p:nvSpPr>
          <p:cNvPr id="4" name="Slide Number Placeholder 3"/>
          <p:cNvSpPr>
            <a:spLocks noGrp="1"/>
          </p:cNvSpPr>
          <p:nvPr>
            <p:ph type="sldNum" sz="quarter" idx="12"/>
          </p:nvPr>
        </p:nvSpPr>
        <p:spPr/>
        <p:txBody>
          <a:bodyPr/>
          <a:lstStyle/>
          <a:p>
            <a:fld id="{A8AEA136-8D5B-43F5-BBD8-F131BF32BC2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4/23/2012</a:t>
            </a:r>
            <a:endParaRPr lang="en-US"/>
          </a:p>
        </p:txBody>
      </p:sp>
      <p:sp>
        <p:nvSpPr>
          <p:cNvPr id="6" name="Footer Placeholder 5"/>
          <p:cNvSpPr>
            <a:spLocks noGrp="1"/>
          </p:cNvSpPr>
          <p:nvPr>
            <p:ph type="ftr" sz="quarter" idx="11"/>
          </p:nvPr>
        </p:nvSpPr>
        <p:spPr/>
        <p:txBody>
          <a:bodyPr/>
          <a:lstStyle/>
          <a:p>
            <a:r>
              <a:rPr lang="en-US" smtClean="0"/>
              <a:t>Qualcomm Inc.</a:t>
            </a:r>
            <a:endParaRPr lang="en-US"/>
          </a:p>
        </p:txBody>
      </p:sp>
      <p:sp>
        <p:nvSpPr>
          <p:cNvPr id="7" name="Slide Number Placeholder 6"/>
          <p:cNvSpPr>
            <a:spLocks noGrp="1"/>
          </p:cNvSpPr>
          <p:nvPr>
            <p:ph type="sldNum" sz="quarter" idx="12"/>
          </p:nvPr>
        </p:nvSpPr>
        <p:spPr/>
        <p:txBody>
          <a:bodyPr/>
          <a:lstStyle/>
          <a:p>
            <a:fld id="{A8AEA136-8D5B-43F5-BBD8-F131BF32BC2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4/23/2012</a:t>
            </a:r>
            <a:endParaRPr lang="en-US"/>
          </a:p>
        </p:txBody>
      </p:sp>
      <p:sp>
        <p:nvSpPr>
          <p:cNvPr id="6" name="Footer Placeholder 5"/>
          <p:cNvSpPr>
            <a:spLocks noGrp="1"/>
          </p:cNvSpPr>
          <p:nvPr>
            <p:ph type="ftr" sz="quarter" idx="11"/>
          </p:nvPr>
        </p:nvSpPr>
        <p:spPr/>
        <p:txBody>
          <a:bodyPr/>
          <a:lstStyle/>
          <a:p>
            <a:r>
              <a:rPr lang="en-US" smtClean="0"/>
              <a:t>Qualcomm Inc.</a:t>
            </a:r>
            <a:endParaRPr lang="en-US"/>
          </a:p>
        </p:txBody>
      </p:sp>
      <p:sp>
        <p:nvSpPr>
          <p:cNvPr id="7" name="Slide Number Placeholder 6"/>
          <p:cNvSpPr>
            <a:spLocks noGrp="1"/>
          </p:cNvSpPr>
          <p:nvPr>
            <p:ph type="sldNum" sz="quarter" idx="12"/>
          </p:nvPr>
        </p:nvSpPr>
        <p:spPr/>
        <p:txBody>
          <a:bodyPr/>
          <a:lstStyle/>
          <a:p>
            <a:fld id="{A8AEA136-8D5B-43F5-BBD8-F131BF32BC2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8683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95400"/>
            <a:ext cx="8229600" cy="48307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4/23/2012</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Qualcomm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AEA136-8D5B-43F5-BBD8-F131BF32BC2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defTabSz="9144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JCTVC-I0280: Quantization Matrices and </a:t>
            </a:r>
            <a:r>
              <a:rPr lang="en-US" dirty="0" err="1" smtClean="0"/>
              <a:t>Deblocking</a:t>
            </a:r>
            <a:r>
              <a:rPr lang="en-US" dirty="0" smtClean="0"/>
              <a:t> Filtering</a:t>
            </a:r>
            <a:endParaRPr lang="en-US" dirty="0"/>
          </a:p>
        </p:txBody>
      </p:sp>
      <p:sp>
        <p:nvSpPr>
          <p:cNvPr id="3" name="Subtitle 2"/>
          <p:cNvSpPr>
            <a:spLocks noGrp="1"/>
          </p:cNvSpPr>
          <p:nvPr>
            <p:ph type="subTitle" idx="1"/>
          </p:nvPr>
        </p:nvSpPr>
        <p:spPr/>
        <p:txBody>
          <a:bodyPr/>
          <a:lstStyle/>
          <a:p>
            <a:r>
              <a:rPr lang="en-US" dirty="0" smtClean="0"/>
              <a:t>Geert Van der Auwera, </a:t>
            </a:r>
            <a:r>
              <a:rPr lang="en-US" dirty="0" err="1" smtClean="0"/>
              <a:t>Rajan</a:t>
            </a:r>
            <a:r>
              <a:rPr lang="en-US" dirty="0" smtClean="0"/>
              <a:t> Joshi, </a:t>
            </a:r>
          </a:p>
          <a:p>
            <a:r>
              <a:rPr lang="en-US" dirty="0" smtClean="0"/>
              <a:t>Marta </a:t>
            </a:r>
            <a:r>
              <a:rPr lang="en-US" dirty="0" err="1" smtClean="0"/>
              <a:t>Karczewicz</a:t>
            </a:r>
            <a:endParaRPr lang="en-US" dirty="0"/>
          </a:p>
        </p:txBody>
      </p:sp>
      <p:sp>
        <p:nvSpPr>
          <p:cNvPr id="4" name="Date Placeholder 3"/>
          <p:cNvSpPr>
            <a:spLocks noGrp="1"/>
          </p:cNvSpPr>
          <p:nvPr>
            <p:ph type="dt" sz="half" idx="10"/>
          </p:nvPr>
        </p:nvSpPr>
        <p:spPr/>
        <p:txBody>
          <a:bodyPr/>
          <a:lstStyle/>
          <a:p>
            <a:r>
              <a:rPr lang="en-US" smtClean="0"/>
              <a:t>4/23/2012</a:t>
            </a:r>
            <a:endParaRPr lang="en-US"/>
          </a:p>
        </p:txBody>
      </p:sp>
      <p:sp>
        <p:nvSpPr>
          <p:cNvPr id="5" name="Footer Placeholder 4"/>
          <p:cNvSpPr>
            <a:spLocks noGrp="1"/>
          </p:cNvSpPr>
          <p:nvPr>
            <p:ph type="ftr" sz="quarter" idx="11"/>
          </p:nvPr>
        </p:nvSpPr>
        <p:spPr/>
        <p:txBody>
          <a:bodyPr/>
          <a:lstStyle/>
          <a:p>
            <a:r>
              <a:rPr lang="en-US" smtClean="0"/>
              <a:t>Qualcomm Inc.</a:t>
            </a:r>
            <a:endParaRPr lang="en-US"/>
          </a:p>
        </p:txBody>
      </p:sp>
    </p:spTree>
    <p:extLst>
      <p:ext uri="{BB962C8B-B14F-4D97-AF65-F5344CB8AC3E}">
        <p14:creationId xmlns:p14="http://schemas.microsoft.com/office/powerpoint/2010/main" val="19937217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a:bodyPr>
          <a:lstStyle/>
          <a:p>
            <a:r>
              <a:rPr lang="en-US" sz="2000" dirty="0"/>
              <a:t>Quantization matrices can substantially change the QP values used by the coding process, while the HEVC </a:t>
            </a:r>
            <a:r>
              <a:rPr lang="en-US" sz="2000" dirty="0" err="1"/>
              <a:t>deblocking</a:t>
            </a:r>
            <a:r>
              <a:rPr lang="en-US" sz="2000" dirty="0"/>
              <a:t> filter does not adjust its filtering </a:t>
            </a:r>
            <a:r>
              <a:rPr lang="en-US" sz="2000" dirty="0" smtClean="0"/>
              <a:t>strength</a:t>
            </a:r>
          </a:p>
          <a:p>
            <a:endParaRPr lang="en-US" sz="2000" dirty="0" smtClean="0"/>
          </a:p>
          <a:p>
            <a:r>
              <a:rPr lang="en-US" sz="2000" dirty="0" smtClean="0"/>
              <a:t>It </a:t>
            </a:r>
            <a:r>
              <a:rPr lang="en-US" sz="2000" dirty="0"/>
              <a:t>is proposed to signal one equivalent QP change per quantization matrix in the APS, to be used by the </a:t>
            </a:r>
            <a:r>
              <a:rPr lang="en-US" sz="2000" dirty="0" err="1"/>
              <a:t>deblocking</a:t>
            </a:r>
            <a:r>
              <a:rPr lang="en-US" sz="2000" dirty="0"/>
              <a:t> filter to adjust the filtering strength </a:t>
            </a:r>
            <a:r>
              <a:rPr lang="en-US" sz="2000" dirty="0" smtClean="0"/>
              <a:t>appropriately</a:t>
            </a:r>
          </a:p>
          <a:p>
            <a:endParaRPr lang="en-US" sz="2000" dirty="0" smtClean="0"/>
          </a:p>
          <a:p>
            <a:r>
              <a:rPr lang="en-US" sz="2000" dirty="0" smtClean="0"/>
              <a:t>Optimally </a:t>
            </a:r>
            <a:r>
              <a:rPr lang="en-US" sz="2000" dirty="0"/>
              <a:t>determining the equivalent QP changes is an encoder-only </a:t>
            </a:r>
            <a:r>
              <a:rPr lang="en-US" sz="2000" dirty="0" smtClean="0"/>
              <a:t>process</a:t>
            </a:r>
          </a:p>
          <a:p>
            <a:endParaRPr lang="en-US" sz="2000" dirty="0" smtClean="0"/>
          </a:p>
          <a:p>
            <a:r>
              <a:rPr lang="en-US" sz="2000" dirty="0" smtClean="0"/>
              <a:t>Subjective and objective quality of default quantization matrices is unaltered by proposed scheme</a:t>
            </a:r>
            <a:endParaRPr lang="en-US" sz="2000" dirty="0"/>
          </a:p>
        </p:txBody>
      </p:sp>
      <p:sp>
        <p:nvSpPr>
          <p:cNvPr id="4" name="Date Placeholder 3"/>
          <p:cNvSpPr>
            <a:spLocks noGrp="1"/>
          </p:cNvSpPr>
          <p:nvPr>
            <p:ph type="dt" sz="half" idx="10"/>
          </p:nvPr>
        </p:nvSpPr>
        <p:spPr/>
        <p:txBody>
          <a:bodyPr/>
          <a:lstStyle/>
          <a:p>
            <a:r>
              <a:rPr lang="en-US" smtClean="0"/>
              <a:t>4/23/2012</a:t>
            </a:r>
            <a:endParaRPr lang="en-US"/>
          </a:p>
        </p:txBody>
      </p:sp>
      <p:sp>
        <p:nvSpPr>
          <p:cNvPr id="5" name="Footer Placeholder 4"/>
          <p:cNvSpPr>
            <a:spLocks noGrp="1"/>
          </p:cNvSpPr>
          <p:nvPr>
            <p:ph type="ftr" sz="quarter" idx="11"/>
          </p:nvPr>
        </p:nvSpPr>
        <p:spPr/>
        <p:txBody>
          <a:bodyPr/>
          <a:lstStyle/>
          <a:p>
            <a:r>
              <a:rPr lang="en-US" smtClean="0"/>
              <a:t>Qualcomm Inc.</a:t>
            </a:r>
            <a:endParaRPr lang="en-US"/>
          </a:p>
        </p:txBody>
      </p:sp>
    </p:spTree>
    <p:extLst>
      <p:ext uri="{BB962C8B-B14F-4D97-AF65-F5344CB8AC3E}">
        <p14:creationId xmlns:p14="http://schemas.microsoft.com/office/powerpoint/2010/main" val="19925391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92500"/>
          </a:bodyPr>
          <a:lstStyle/>
          <a:p>
            <a:r>
              <a:rPr lang="en-CA" dirty="0"/>
              <a:t>HEVC </a:t>
            </a:r>
            <a:r>
              <a:rPr lang="en-CA" dirty="0" smtClean="0"/>
              <a:t>supports the </a:t>
            </a:r>
            <a:r>
              <a:rPr lang="en-CA" dirty="0"/>
              <a:t>signalling of quantization matrices or scaling lists in the APS. </a:t>
            </a:r>
            <a:endParaRPr lang="en-CA" dirty="0" smtClean="0"/>
          </a:p>
          <a:p>
            <a:r>
              <a:rPr lang="en-CA" dirty="0" smtClean="0"/>
              <a:t>These </a:t>
            </a:r>
            <a:r>
              <a:rPr lang="en-CA" dirty="0"/>
              <a:t>matrices can significantly modify the QP values used by the scaling process for various use cases. </a:t>
            </a:r>
            <a:endParaRPr lang="en-CA" dirty="0" smtClean="0"/>
          </a:p>
          <a:p>
            <a:r>
              <a:rPr lang="en-CA" dirty="0" smtClean="0"/>
              <a:t>The </a:t>
            </a:r>
            <a:r>
              <a:rPr lang="en-CA" dirty="0"/>
              <a:t>HEVC </a:t>
            </a:r>
            <a:r>
              <a:rPr lang="en-CA" dirty="0" err="1"/>
              <a:t>deblocking</a:t>
            </a:r>
            <a:r>
              <a:rPr lang="en-CA" dirty="0"/>
              <a:t> filter determines its filtering strength based on QP values without considering the potentially significant QP changes introduced by the quantization matrices, which can lead to either too weak or too strong </a:t>
            </a:r>
            <a:r>
              <a:rPr lang="en-CA" dirty="0" err="1"/>
              <a:t>deblocking</a:t>
            </a:r>
            <a:r>
              <a:rPr lang="en-CA" dirty="0"/>
              <a:t> strength. </a:t>
            </a:r>
            <a:endParaRPr lang="en-CA" dirty="0" smtClean="0"/>
          </a:p>
          <a:p>
            <a:r>
              <a:rPr lang="en-CA" dirty="0"/>
              <a:t>I</a:t>
            </a:r>
            <a:r>
              <a:rPr lang="en-CA" dirty="0" smtClean="0"/>
              <a:t>t </a:t>
            </a:r>
            <a:r>
              <a:rPr lang="en-CA" dirty="0"/>
              <a:t>is proposed to provide signalling of one “equivalent QP change” per signalled quantization matrix in order to appropriately modify the </a:t>
            </a:r>
            <a:r>
              <a:rPr lang="en-CA" dirty="0" err="1"/>
              <a:t>deblocking</a:t>
            </a:r>
            <a:r>
              <a:rPr lang="en-CA" dirty="0"/>
              <a:t> strength. The method to determine the equivalent QP change is encoder-side only and can be optimized together with the quantization matrices.</a:t>
            </a:r>
            <a:endParaRPr lang="en-US" dirty="0"/>
          </a:p>
        </p:txBody>
      </p:sp>
      <p:sp>
        <p:nvSpPr>
          <p:cNvPr id="4" name="Date Placeholder 3"/>
          <p:cNvSpPr>
            <a:spLocks noGrp="1"/>
          </p:cNvSpPr>
          <p:nvPr>
            <p:ph type="dt" sz="half" idx="10"/>
          </p:nvPr>
        </p:nvSpPr>
        <p:spPr/>
        <p:txBody>
          <a:bodyPr/>
          <a:lstStyle/>
          <a:p>
            <a:r>
              <a:rPr lang="en-US" smtClean="0"/>
              <a:t>4/23/2012</a:t>
            </a:r>
            <a:endParaRPr lang="en-US"/>
          </a:p>
        </p:txBody>
      </p:sp>
      <p:sp>
        <p:nvSpPr>
          <p:cNvPr id="5" name="Footer Placeholder 4"/>
          <p:cNvSpPr>
            <a:spLocks noGrp="1"/>
          </p:cNvSpPr>
          <p:nvPr>
            <p:ph type="ftr" sz="quarter" idx="11"/>
          </p:nvPr>
        </p:nvSpPr>
        <p:spPr/>
        <p:txBody>
          <a:bodyPr/>
          <a:lstStyle/>
          <a:p>
            <a:r>
              <a:rPr lang="en-US" smtClean="0"/>
              <a:t>Qualcomm Inc.</a:t>
            </a:r>
            <a:endParaRPr lang="en-US"/>
          </a:p>
        </p:txBody>
      </p:sp>
    </p:spTree>
    <p:extLst>
      <p:ext uri="{BB962C8B-B14F-4D97-AF65-F5344CB8AC3E}">
        <p14:creationId xmlns:p14="http://schemas.microsoft.com/office/powerpoint/2010/main" val="6419679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Q-Matrices and </a:t>
            </a:r>
            <a:r>
              <a:rPr lang="en-US" dirty="0" err="1" smtClean="0"/>
              <a:t>Deblocking</a:t>
            </a:r>
            <a:endParaRPr lang="en-US" dirty="0"/>
          </a:p>
        </p:txBody>
      </p:sp>
      <p:sp>
        <p:nvSpPr>
          <p:cNvPr id="3" name="Content Placeholder 2"/>
          <p:cNvSpPr>
            <a:spLocks noGrp="1"/>
          </p:cNvSpPr>
          <p:nvPr>
            <p:ph idx="1"/>
          </p:nvPr>
        </p:nvSpPr>
        <p:spPr/>
        <p:txBody>
          <a:bodyPr>
            <a:normAutofit/>
          </a:bodyPr>
          <a:lstStyle/>
          <a:p>
            <a:r>
              <a:rPr lang="en-US" sz="1800" dirty="0"/>
              <a:t>Any Q-matrix can be </a:t>
            </a:r>
            <a:r>
              <a:rPr lang="en-US" sz="1800" dirty="0" err="1" smtClean="0"/>
              <a:t>signalled</a:t>
            </a:r>
            <a:r>
              <a:rPr lang="en-US" sz="1800" dirty="0" smtClean="0"/>
              <a:t> </a:t>
            </a:r>
            <a:r>
              <a:rPr lang="en-US" sz="1800" dirty="0"/>
              <a:t>that significantly </a:t>
            </a:r>
            <a:r>
              <a:rPr lang="en-US" sz="1800" dirty="0" smtClean="0"/>
              <a:t>modifies the </a:t>
            </a:r>
            <a:r>
              <a:rPr lang="en-US" sz="1800" dirty="0"/>
              <a:t>QP per transform size </a:t>
            </a:r>
            <a:r>
              <a:rPr lang="en-US" sz="1800" dirty="0" smtClean="0"/>
              <a:t>and </a:t>
            </a:r>
            <a:r>
              <a:rPr lang="en-US" sz="1800" dirty="0"/>
              <a:t>frequency. The problem is that the HM6 </a:t>
            </a:r>
            <a:r>
              <a:rPr lang="en-US" sz="1800" dirty="0" err="1"/>
              <a:t>deblocking</a:t>
            </a:r>
            <a:r>
              <a:rPr lang="en-US" sz="1800" dirty="0"/>
              <a:t> filter </a:t>
            </a:r>
            <a:r>
              <a:rPr lang="en-US" sz="1800" dirty="0" smtClean="0"/>
              <a:t>is </a:t>
            </a:r>
            <a:r>
              <a:rPr lang="en-US" sz="1800" dirty="0"/>
              <a:t>not aware of </a:t>
            </a:r>
            <a:r>
              <a:rPr lang="en-US" sz="1800" dirty="0" smtClean="0"/>
              <a:t>this</a:t>
            </a:r>
            <a:r>
              <a:rPr lang="en-US" sz="1800" dirty="0" smtClean="0"/>
              <a:t>.</a:t>
            </a:r>
          </a:p>
          <a:p>
            <a:r>
              <a:rPr lang="en-US" sz="1800" dirty="0"/>
              <a:t>Let M[</a:t>
            </a:r>
            <a:r>
              <a:rPr lang="en-US" sz="1800" dirty="0" err="1"/>
              <a:t>i</a:t>
            </a:r>
            <a:r>
              <a:rPr lang="en-US" sz="1800" dirty="0"/>
              <a:t>][j] represent elements from the array corresponding to one of the Q-matrices. The typical value range of M[</a:t>
            </a:r>
            <a:r>
              <a:rPr lang="en-US" sz="1800" dirty="0" err="1"/>
              <a:t>i</a:t>
            </a:r>
            <a:r>
              <a:rPr lang="en-US" sz="1800" dirty="0"/>
              <a:t>][j] is 1 to 255 (8-bit) with the value 16 representing no change to the quantization for frequency index (</a:t>
            </a:r>
            <a:r>
              <a:rPr lang="en-US" sz="1800" dirty="0" err="1"/>
              <a:t>i,j</a:t>
            </a:r>
            <a:r>
              <a:rPr lang="en-US" sz="1800" dirty="0" smtClean="0"/>
              <a:t>).</a:t>
            </a:r>
          </a:p>
          <a:p>
            <a:r>
              <a:rPr lang="en-US" sz="1800" dirty="0"/>
              <a:t>“Equivalent QP change” </a:t>
            </a:r>
            <a:r>
              <a:rPr lang="en-US" sz="1800" dirty="0" smtClean="0"/>
              <a:t>is as follows:</a:t>
            </a:r>
            <a:endParaRPr lang="en-US" sz="1800" dirty="0"/>
          </a:p>
          <a:p>
            <a:endParaRPr lang="en-US" sz="1800" dirty="0" smtClean="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smtClean="0"/>
          </a:p>
        </p:txBody>
      </p:sp>
      <p:sp>
        <p:nvSpPr>
          <p:cNvPr id="4" name="Date Placeholder 3"/>
          <p:cNvSpPr>
            <a:spLocks noGrp="1"/>
          </p:cNvSpPr>
          <p:nvPr>
            <p:ph type="dt" sz="half" idx="10"/>
          </p:nvPr>
        </p:nvSpPr>
        <p:spPr/>
        <p:txBody>
          <a:bodyPr/>
          <a:lstStyle/>
          <a:p>
            <a:r>
              <a:rPr lang="en-US" smtClean="0"/>
              <a:t>4/23/2012</a:t>
            </a:r>
            <a:endParaRPr lang="en-US"/>
          </a:p>
        </p:txBody>
      </p:sp>
      <p:sp>
        <p:nvSpPr>
          <p:cNvPr id="5" name="Footer Placeholder 4"/>
          <p:cNvSpPr>
            <a:spLocks noGrp="1"/>
          </p:cNvSpPr>
          <p:nvPr>
            <p:ph type="ftr" sz="quarter" idx="11"/>
          </p:nvPr>
        </p:nvSpPr>
        <p:spPr/>
        <p:txBody>
          <a:bodyPr/>
          <a:lstStyle/>
          <a:p>
            <a:r>
              <a:rPr lang="en-US" smtClean="0"/>
              <a:t>Qualcomm Inc.</a:t>
            </a:r>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198847900"/>
              </p:ext>
            </p:extLst>
          </p:nvPr>
        </p:nvGraphicFramePr>
        <p:xfrm>
          <a:off x="2971800" y="3429000"/>
          <a:ext cx="3124200" cy="2103120"/>
        </p:xfrm>
        <a:graphic>
          <a:graphicData uri="http://schemas.openxmlformats.org/drawingml/2006/table">
            <a:tbl>
              <a:tblPr firstRow="1" firstCol="1" bandRow="1">
                <a:tableStyleId>{5C22544A-7EE6-4342-B048-85BDC9FD1C3A}</a:tableStyleId>
              </a:tblPr>
              <a:tblGrid>
                <a:gridCol w="1562100"/>
                <a:gridCol w="1562100"/>
              </a:tblGrid>
              <a:tr h="0">
                <a:tc>
                  <a:txBody>
                    <a:bodyPr/>
                    <a:lstStyle/>
                    <a:p>
                      <a:pPr marL="0" marR="0">
                        <a:lnSpc>
                          <a:spcPct val="115000"/>
                        </a:lnSpc>
                        <a:spcBef>
                          <a:spcPts val="0"/>
                        </a:spcBef>
                        <a:spcAft>
                          <a:spcPts val="0"/>
                        </a:spcAft>
                      </a:pPr>
                      <a:r>
                        <a:rPr lang="en-US" sz="1200" dirty="0">
                          <a:effectLst/>
                        </a:rPr>
                        <a:t>M[</a:t>
                      </a:r>
                      <a:r>
                        <a:rPr lang="en-US" sz="1200" dirty="0" err="1">
                          <a:effectLst/>
                        </a:rPr>
                        <a:t>i</a:t>
                      </a:r>
                      <a:r>
                        <a:rPr lang="en-US" sz="1200" dirty="0">
                          <a:effectLst/>
                        </a:rPr>
                        <a:t>][j] / 16</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a:effectLst/>
                        </a:rPr>
                        <a:t>QP Change</a:t>
                      </a:r>
                      <a:endParaRPr lang="en-US" sz="16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200">
                          <a:effectLst/>
                        </a:rPr>
                        <a:t>1/16</a:t>
                      </a:r>
                      <a:endParaRPr lang="en-US" sz="16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a:effectLst/>
                        </a:rPr>
                        <a:t>-24</a:t>
                      </a:r>
                      <a:endParaRPr lang="en-US" sz="16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200">
                          <a:effectLst/>
                        </a:rPr>
                        <a:t>1/8</a:t>
                      </a:r>
                      <a:endParaRPr lang="en-US" sz="16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a:effectLst/>
                        </a:rPr>
                        <a:t>-18</a:t>
                      </a:r>
                      <a:endParaRPr lang="en-US" sz="16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200" dirty="0">
                          <a:effectLst/>
                        </a:rPr>
                        <a:t>1/4</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a:effectLst/>
                        </a:rPr>
                        <a:t>-12</a:t>
                      </a:r>
                      <a:endParaRPr lang="en-US" sz="16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200">
                          <a:effectLst/>
                        </a:rPr>
                        <a:t>1/2</a:t>
                      </a:r>
                      <a:endParaRPr lang="en-US" sz="16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a:effectLst/>
                        </a:rPr>
                        <a:t>-6</a:t>
                      </a:r>
                      <a:endParaRPr lang="en-US" sz="16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200">
                          <a:effectLst/>
                        </a:rPr>
                        <a:t>1</a:t>
                      </a:r>
                      <a:endParaRPr lang="en-US" sz="16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a:effectLst/>
                        </a:rPr>
                        <a:t>0</a:t>
                      </a:r>
                      <a:endParaRPr lang="en-US" sz="16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200">
                          <a:effectLst/>
                        </a:rPr>
                        <a:t>2</a:t>
                      </a:r>
                      <a:endParaRPr lang="en-US" sz="16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a:effectLst/>
                        </a:rPr>
                        <a:t>+6</a:t>
                      </a:r>
                      <a:endParaRPr lang="en-US" sz="16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200">
                          <a:effectLst/>
                        </a:rPr>
                        <a:t>4</a:t>
                      </a:r>
                      <a:endParaRPr lang="en-US" sz="16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a:effectLst/>
                        </a:rPr>
                        <a:t>+12</a:t>
                      </a:r>
                      <a:endParaRPr lang="en-US" sz="16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200">
                          <a:effectLst/>
                        </a:rPr>
                        <a:t>8</a:t>
                      </a:r>
                      <a:endParaRPr lang="en-US" sz="16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a:effectLst/>
                        </a:rPr>
                        <a:t>+18</a:t>
                      </a:r>
                      <a:endParaRPr lang="en-US" sz="16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200">
                          <a:effectLst/>
                        </a:rPr>
                        <a:t>16</a:t>
                      </a:r>
                      <a:endParaRPr lang="en-US" sz="16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200" dirty="0">
                          <a:effectLst/>
                        </a:rPr>
                        <a:t>+24</a:t>
                      </a:r>
                      <a:endParaRPr lang="en-US" sz="16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9382858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Q-Matrices and </a:t>
            </a:r>
            <a:r>
              <a:rPr lang="en-US" dirty="0" err="1"/>
              <a:t>Deblocking</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Proposal:</a:t>
            </a:r>
          </a:p>
          <a:p>
            <a:pPr lvl="1"/>
            <a:r>
              <a:rPr lang="en-US" dirty="0"/>
              <a:t>E</a:t>
            </a:r>
            <a:r>
              <a:rPr lang="en-US" dirty="0" smtClean="0"/>
              <a:t>ncoder determines an </a:t>
            </a:r>
            <a:r>
              <a:rPr lang="en-US" dirty="0"/>
              <a:t>“equivalent QP change” per Q-matrix </a:t>
            </a:r>
            <a:r>
              <a:rPr lang="en-US" dirty="0" smtClean="0"/>
              <a:t>based on average of M[</a:t>
            </a:r>
            <a:r>
              <a:rPr lang="en-US" dirty="0" err="1" smtClean="0"/>
              <a:t>i</a:t>
            </a:r>
            <a:r>
              <a:rPr lang="en-US" dirty="0"/>
              <a:t>][j] array elements (low-frequency quadrant</a:t>
            </a:r>
            <a:r>
              <a:rPr lang="en-US" dirty="0" smtClean="0"/>
              <a:t>)</a:t>
            </a:r>
          </a:p>
          <a:p>
            <a:pPr lvl="1"/>
            <a:r>
              <a:rPr lang="en-US" dirty="0" smtClean="0"/>
              <a:t>Encoder looks up “equivalent QP change” in table (encoder-side only)</a:t>
            </a:r>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smtClean="0"/>
          </a:p>
          <a:p>
            <a:pPr lvl="1"/>
            <a:r>
              <a:rPr lang="en-US" dirty="0" smtClean="0"/>
              <a:t>Equivalent </a:t>
            </a:r>
            <a:r>
              <a:rPr lang="en-US" dirty="0"/>
              <a:t>QP changes are </a:t>
            </a:r>
            <a:r>
              <a:rPr lang="en-US" dirty="0" err="1" smtClean="0"/>
              <a:t>signalled</a:t>
            </a:r>
            <a:r>
              <a:rPr lang="en-US" dirty="0" smtClean="0"/>
              <a:t> </a:t>
            </a:r>
            <a:r>
              <a:rPr lang="en-US" dirty="0"/>
              <a:t>together with the Q-matrices in </a:t>
            </a:r>
            <a:r>
              <a:rPr lang="en-US" dirty="0" smtClean="0"/>
              <a:t>APS</a:t>
            </a:r>
          </a:p>
          <a:p>
            <a:pPr lvl="1"/>
            <a:r>
              <a:rPr lang="en-US" dirty="0" err="1"/>
              <a:t>D</a:t>
            </a:r>
            <a:r>
              <a:rPr lang="en-US" dirty="0" err="1" smtClean="0"/>
              <a:t>eblocking</a:t>
            </a:r>
            <a:r>
              <a:rPr lang="en-US" dirty="0" smtClean="0"/>
              <a:t> </a:t>
            </a:r>
            <a:r>
              <a:rPr lang="en-US" dirty="0"/>
              <a:t>filter will adjust the </a:t>
            </a:r>
            <a:r>
              <a:rPr lang="en-US" dirty="0" err="1"/>
              <a:t>deblocking</a:t>
            </a:r>
            <a:r>
              <a:rPr lang="en-US" dirty="0"/>
              <a:t> parameters (table look-up of β and </a:t>
            </a:r>
            <a:r>
              <a:rPr lang="en-US" dirty="0" err="1"/>
              <a:t>t</a:t>
            </a:r>
            <a:r>
              <a:rPr lang="en-US" baseline="-25000" dirty="0" err="1"/>
              <a:t>C</a:t>
            </a:r>
            <a:r>
              <a:rPr lang="en-US" dirty="0"/>
              <a:t> parameters) based on the equivalent QP changes for blocks P and Q</a:t>
            </a:r>
            <a:endParaRPr lang="en-US" dirty="0"/>
          </a:p>
        </p:txBody>
      </p:sp>
      <p:sp>
        <p:nvSpPr>
          <p:cNvPr id="4" name="Date Placeholder 3"/>
          <p:cNvSpPr>
            <a:spLocks noGrp="1"/>
          </p:cNvSpPr>
          <p:nvPr>
            <p:ph type="dt" sz="half" idx="10"/>
          </p:nvPr>
        </p:nvSpPr>
        <p:spPr/>
        <p:txBody>
          <a:bodyPr/>
          <a:lstStyle/>
          <a:p>
            <a:r>
              <a:rPr lang="en-US" smtClean="0"/>
              <a:t>4/23/2012</a:t>
            </a:r>
            <a:endParaRPr lang="en-US"/>
          </a:p>
        </p:txBody>
      </p:sp>
      <p:sp>
        <p:nvSpPr>
          <p:cNvPr id="5" name="Footer Placeholder 4"/>
          <p:cNvSpPr>
            <a:spLocks noGrp="1"/>
          </p:cNvSpPr>
          <p:nvPr>
            <p:ph type="ftr" sz="quarter" idx="11"/>
          </p:nvPr>
        </p:nvSpPr>
        <p:spPr/>
        <p:txBody>
          <a:bodyPr/>
          <a:lstStyle/>
          <a:p>
            <a:r>
              <a:rPr lang="en-US" smtClean="0"/>
              <a:t>Qualcomm Inc.</a:t>
            </a:r>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938095463"/>
              </p:ext>
            </p:extLst>
          </p:nvPr>
        </p:nvGraphicFramePr>
        <p:xfrm>
          <a:off x="457200" y="2590800"/>
          <a:ext cx="8229598" cy="2164080"/>
        </p:xfrm>
        <a:graphic>
          <a:graphicData uri="http://schemas.openxmlformats.org/drawingml/2006/table">
            <a:tbl>
              <a:tblPr firstRow="1" firstCol="1" bandRow="1">
                <a:tableStyleId>{5C22544A-7EE6-4342-B048-85BDC9FD1C3A}</a:tableStyleId>
              </a:tblPr>
              <a:tblGrid>
                <a:gridCol w="609599"/>
                <a:gridCol w="358589"/>
                <a:gridCol w="484094"/>
                <a:gridCol w="484094"/>
                <a:gridCol w="484094"/>
                <a:gridCol w="484094"/>
                <a:gridCol w="484094"/>
                <a:gridCol w="484094"/>
                <a:gridCol w="484094"/>
                <a:gridCol w="484094"/>
                <a:gridCol w="484094"/>
                <a:gridCol w="484094"/>
                <a:gridCol w="484094"/>
                <a:gridCol w="484094"/>
                <a:gridCol w="484094"/>
                <a:gridCol w="484094"/>
                <a:gridCol w="484094"/>
              </a:tblGrid>
              <a:tr h="1676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50" dirty="0" err="1">
                          <a:effectLst/>
                        </a:rPr>
                        <a:t>Avg</a:t>
                      </a:r>
                      <a:r>
                        <a:rPr lang="en-US" sz="1050" dirty="0">
                          <a:effectLst/>
                        </a:rPr>
                        <a:t> QM[</a:t>
                      </a:r>
                      <a:r>
                        <a:rPr lang="en-US" sz="1050" dirty="0" err="1">
                          <a:effectLst/>
                        </a:rPr>
                        <a:t>i</a:t>
                      </a:r>
                      <a:r>
                        <a:rPr lang="en-US" sz="1050" dirty="0">
                          <a:effectLst/>
                        </a:rPr>
                        <a:t>][j]</a:t>
                      </a:r>
                      <a:endParaRPr lang="en-US" sz="1800" dirty="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1</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dirty="0">
                          <a:effectLst/>
                        </a:rPr>
                        <a:t>4</a:t>
                      </a:r>
                      <a:endParaRPr lang="en-US" sz="1800" dirty="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5</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6</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7</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8</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9</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10</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11</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12</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13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14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15</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16</a:t>
                      </a:r>
                      <a:endParaRPr lang="en-US" sz="1800">
                        <a:effectLst/>
                        <a:latin typeface="Times New Roman"/>
                        <a:ea typeface="Times New Roman"/>
                      </a:endParaRPr>
                    </a:p>
                  </a:txBody>
                  <a:tcPr marL="68580" marR="68580" marT="0" marB="0" anchor="b"/>
                </a:tc>
              </a:tr>
              <a:tr h="1676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50">
                          <a:effectLst/>
                        </a:rPr>
                        <a:t>QP</a:t>
                      </a:r>
                      <a:r>
                        <a:rPr lang="en-US" sz="1050" baseline="-25000">
                          <a:effectLst/>
                        </a:rPr>
                        <a:t>QM</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-18</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-14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-12</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-10</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-8</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-7</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-6</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-5</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-1</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-1</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0</a:t>
                      </a:r>
                      <a:endParaRPr lang="en-US" sz="1800">
                        <a:effectLst/>
                        <a:latin typeface="Times New Roman"/>
                        <a:ea typeface="Times New Roman"/>
                      </a:endParaRPr>
                    </a:p>
                  </a:txBody>
                  <a:tcPr marL="68580" marR="68580" marT="0" marB="0" anchor="b"/>
                </a:tc>
              </a:tr>
              <a:tr h="1676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50">
                          <a:effectLst/>
                        </a:rPr>
                        <a:t>Avg QM[i][j]</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17</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18</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19</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20</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21</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22</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25</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26</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27</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28</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29</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30</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31</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32</a:t>
                      </a:r>
                      <a:endParaRPr lang="en-US" sz="1800">
                        <a:effectLst/>
                        <a:latin typeface="Times New Roman"/>
                        <a:ea typeface="Times New Roman"/>
                      </a:endParaRPr>
                    </a:p>
                  </a:txBody>
                  <a:tcPr marL="68580" marR="68580" marT="0" marB="0" anchor="b"/>
                </a:tc>
              </a:tr>
              <a:tr h="1676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50">
                          <a:effectLst/>
                        </a:rPr>
                        <a:t>QP</a:t>
                      </a:r>
                      <a:r>
                        <a:rPr lang="en-US" sz="1050" baseline="-25000">
                          <a:effectLst/>
                        </a:rPr>
                        <a:t>QM</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1</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1</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1</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5</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5</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5</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5</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6</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6</a:t>
                      </a:r>
                      <a:endParaRPr lang="en-US" sz="1800">
                        <a:effectLst/>
                        <a:latin typeface="Times New Roman"/>
                        <a:ea typeface="Times New Roman"/>
                      </a:endParaRPr>
                    </a:p>
                  </a:txBody>
                  <a:tcPr marL="68580" marR="68580" marT="0" marB="0" anchor="b"/>
                </a:tc>
              </a:tr>
              <a:tr h="167640">
                <a:tc>
                  <a:txBody>
                    <a:bodyPr/>
                    <a:lstStyle/>
                    <a:p>
                      <a:endParaRPr lang="en-US" sz="1400">
                        <a:effectLst/>
                        <a:latin typeface="Times New Roma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50">
                          <a:effectLst/>
                        </a:rPr>
                        <a:t>…</a:t>
                      </a:r>
                      <a:endParaRPr lang="en-US" sz="1800">
                        <a:effectLst/>
                        <a:latin typeface="Times New Roman"/>
                        <a:ea typeface="Times New Roman"/>
                      </a:endParaRPr>
                    </a:p>
                  </a:txBody>
                  <a:tcPr marL="68580" marR="68580" marT="0" marB="0" anchor="b"/>
                </a:tc>
                <a:tc>
                  <a:txBody>
                    <a:bodyPr/>
                    <a:lstStyle/>
                    <a:p>
                      <a:endParaRPr lang="en-US" sz="1400">
                        <a:effectLst/>
                        <a:latin typeface="Times New Roman"/>
                      </a:endParaRPr>
                    </a:p>
                  </a:txBody>
                  <a:tcPr marL="68580" marR="68580" marT="0" marB="0" anchor="b"/>
                </a:tc>
                <a:tc>
                  <a:txBody>
                    <a:bodyPr/>
                    <a:lstStyle/>
                    <a:p>
                      <a:endParaRPr lang="en-US" sz="1400">
                        <a:effectLst/>
                        <a:latin typeface="Times New Roman"/>
                      </a:endParaRPr>
                    </a:p>
                  </a:txBody>
                  <a:tcPr marL="68580" marR="68580" marT="0" marB="0" anchor="b"/>
                </a:tc>
                <a:tc>
                  <a:txBody>
                    <a:bodyPr/>
                    <a:lstStyle/>
                    <a:p>
                      <a:endParaRPr lang="en-US" sz="1400">
                        <a:effectLst/>
                        <a:latin typeface="Times New Roman"/>
                      </a:endParaRPr>
                    </a:p>
                  </a:txBody>
                  <a:tcPr marL="68580" marR="68580" marT="0" marB="0" anchor="b"/>
                </a:tc>
                <a:tc>
                  <a:txBody>
                    <a:bodyPr/>
                    <a:lstStyle/>
                    <a:p>
                      <a:endParaRPr lang="en-US" sz="1400">
                        <a:effectLst/>
                        <a:latin typeface="Times New Roman"/>
                      </a:endParaRPr>
                    </a:p>
                  </a:txBody>
                  <a:tcPr marL="68580" marR="68580" marT="0" marB="0" anchor="b"/>
                </a:tc>
                <a:tc>
                  <a:txBody>
                    <a:bodyPr/>
                    <a:lstStyle/>
                    <a:p>
                      <a:endParaRPr lang="en-US" sz="1400">
                        <a:effectLst/>
                        <a:latin typeface="Times New Roman"/>
                      </a:endParaRPr>
                    </a:p>
                  </a:txBody>
                  <a:tcPr marL="68580" marR="68580" marT="0" marB="0" anchor="b"/>
                </a:tc>
                <a:tc>
                  <a:txBody>
                    <a:bodyPr/>
                    <a:lstStyle/>
                    <a:p>
                      <a:endParaRPr lang="en-US" sz="1400">
                        <a:effectLst/>
                        <a:latin typeface="Times New Roman"/>
                      </a:endParaRPr>
                    </a:p>
                  </a:txBody>
                  <a:tcPr marL="68580" marR="68580" marT="0" marB="0" anchor="b"/>
                </a:tc>
                <a:tc>
                  <a:txBody>
                    <a:bodyPr/>
                    <a:lstStyle/>
                    <a:p>
                      <a:endParaRPr lang="en-US" sz="1400">
                        <a:effectLst/>
                        <a:latin typeface="Times New Roman"/>
                      </a:endParaRPr>
                    </a:p>
                  </a:txBody>
                  <a:tcPr marL="68580" marR="68580" marT="0" marB="0" anchor="b"/>
                </a:tc>
                <a:tc>
                  <a:txBody>
                    <a:bodyPr/>
                    <a:lstStyle/>
                    <a:p>
                      <a:endParaRPr lang="en-US" sz="1400">
                        <a:effectLst/>
                        <a:latin typeface="Times New Roman"/>
                      </a:endParaRPr>
                    </a:p>
                  </a:txBody>
                  <a:tcPr marL="68580" marR="68580" marT="0" marB="0" anchor="b"/>
                </a:tc>
                <a:tc>
                  <a:txBody>
                    <a:bodyPr/>
                    <a:lstStyle/>
                    <a:p>
                      <a:endParaRPr lang="en-US" sz="1400">
                        <a:effectLst/>
                        <a:latin typeface="Times New Roman"/>
                      </a:endParaRPr>
                    </a:p>
                  </a:txBody>
                  <a:tcPr marL="68580" marR="68580" marT="0" marB="0" anchor="b"/>
                </a:tc>
                <a:tc>
                  <a:txBody>
                    <a:bodyPr/>
                    <a:lstStyle/>
                    <a:p>
                      <a:endParaRPr lang="en-US" sz="1400">
                        <a:effectLst/>
                        <a:latin typeface="Times New Roman"/>
                      </a:endParaRPr>
                    </a:p>
                  </a:txBody>
                  <a:tcPr marL="68580" marR="68580" marT="0" marB="0" anchor="b"/>
                </a:tc>
                <a:tc>
                  <a:txBody>
                    <a:bodyPr/>
                    <a:lstStyle/>
                    <a:p>
                      <a:endParaRPr lang="en-US" sz="1400">
                        <a:effectLst/>
                        <a:latin typeface="Times New Roman"/>
                      </a:endParaRPr>
                    </a:p>
                  </a:txBody>
                  <a:tcPr marL="68580" marR="68580" marT="0" marB="0" anchor="b"/>
                </a:tc>
                <a:tc>
                  <a:txBody>
                    <a:bodyPr/>
                    <a:lstStyle/>
                    <a:p>
                      <a:endParaRPr lang="en-US" sz="1400">
                        <a:effectLst/>
                        <a:latin typeface="Times New Roman"/>
                      </a:endParaRPr>
                    </a:p>
                  </a:txBody>
                  <a:tcPr marL="68580" marR="68580" marT="0" marB="0" anchor="b"/>
                </a:tc>
                <a:tc>
                  <a:txBody>
                    <a:bodyPr/>
                    <a:lstStyle/>
                    <a:p>
                      <a:endParaRPr lang="en-US" sz="1400">
                        <a:effectLst/>
                        <a:latin typeface="Times New Roman"/>
                      </a:endParaRPr>
                    </a:p>
                  </a:txBody>
                  <a:tcPr marL="68580" marR="68580" marT="0" marB="0" anchor="b"/>
                </a:tc>
                <a:tc>
                  <a:txBody>
                    <a:bodyPr/>
                    <a:lstStyle/>
                    <a:p>
                      <a:endParaRPr lang="en-US" sz="1400">
                        <a:effectLst/>
                        <a:latin typeface="Times New Roman"/>
                      </a:endParaRPr>
                    </a:p>
                  </a:txBody>
                  <a:tcPr marL="68580" marR="68580" marT="0" marB="0" anchor="b"/>
                </a:tc>
                <a:tc>
                  <a:txBody>
                    <a:bodyPr/>
                    <a:lstStyle/>
                    <a:p>
                      <a:endParaRPr lang="en-US" sz="1400">
                        <a:effectLst/>
                        <a:latin typeface="Times New Roman"/>
                      </a:endParaRPr>
                    </a:p>
                  </a:txBody>
                  <a:tcPr marL="68580" marR="68580" marT="0" marB="0" anchor="b"/>
                </a:tc>
              </a:tr>
              <a:tr h="1676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50">
                          <a:effectLst/>
                        </a:rPr>
                        <a:t>Avg QM[i][j]</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224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225</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226</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227</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228</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229</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230</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231</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232</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235</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236</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237</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238</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239</a:t>
                      </a:r>
                      <a:endParaRPr lang="en-US" sz="1800">
                        <a:effectLst/>
                        <a:latin typeface="Times New Roman"/>
                        <a:ea typeface="Times New Roman"/>
                      </a:endParaRPr>
                    </a:p>
                  </a:txBody>
                  <a:tcPr marL="68580" marR="68580" marT="0" marB="0" anchor="b"/>
                </a:tc>
              </a:tr>
              <a:tr h="1676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50">
                          <a:effectLst/>
                        </a:rPr>
                        <a:t>QP</a:t>
                      </a:r>
                      <a:r>
                        <a:rPr lang="en-US" sz="1050" baseline="-25000">
                          <a:effectLst/>
                        </a:rPr>
                        <a:t>QM</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a:t>
                      </a:r>
                      <a:endParaRPr lang="en-US" sz="1800">
                        <a:effectLst/>
                        <a:latin typeface="Times New Roman"/>
                        <a:ea typeface="Times New Roman"/>
                      </a:endParaRPr>
                    </a:p>
                  </a:txBody>
                  <a:tcPr marL="68580" marR="68580" marT="0" marB="0" anchor="b"/>
                </a:tc>
              </a:tr>
              <a:tr h="1676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50">
                          <a:effectLst/>
                        </a:rPr>
                        <a:t>Avg QM[i][j]</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240</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241</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242</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245</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246</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247</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248</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249</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250</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251</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252</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253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254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255</a:t>
                      </a:r>
                      <a:endParaRPr lang="en-US" sz="1800">
                        <a:effectLst/>
                        <a:latin typeface="Times New Roman"/>
                        <a:ea typeface="Times New Roman"/>
                      </a:endParaRPr>
                    </a:p>
                  </a:txBody>
                  <a:tcPr marL="68580" marR="68580" marT="0" marB="0" anchor="b"/>
                </a:tc>
              </a:tr>
              <a:tr h="1676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50">
                          <a:effectLst/>
                        </a:rPr>
                        <a:t>QP</a:t>
                      </a:r>
                      <a:r>
                        <a:rPr lang="en-US" sz="1050" baseline="-25000">
                          <a:effectLst/>
                        </a:rPr>
                        <a:t>QM</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23</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a:effectLst/>
                        </a:rPr>
                        <a:t>24</a:t>
                      </a:r>
                      <a:endParaRPr lang="en-US" sz="1800">
                        <a:effectLst/>
                        <a:latin typeface="Times New Roman"/>
                        <a:ea typeface="Times New Roman"/>
                      </a:endParaRPr>
                    </a:p>
                  </a:txBody>
                  <a:tcPr marL="68580" marR="68580" marT="0" marB="0" anchor="b"/>
                </a:tc>
                <a:tc>
                  <a:txBody>
                    <a:bodyPr/>
                    <a:lstStyle/>
                    <a:p>
                      <a:pPr marL="0" marR="0" algn="r" fontAlgn="auto" hangingPunct="1">
                        <a:spcBef>
                          <a:spcPts val="0"/>
                        </a:spcBef>
                        <a:spcAft>
                          <a:spcPts val="0"/>
                        </a:spcAft>
                        <a:tabLst>
                          <a:tab pos="228600" algn="l"/>
                          <a:tab pos="457200" algn="l"/>
                          <a:tab pos="685800" algn="l"/>
                          <a:tab pos="914400" algn="l"/>
                          <a:tab pos="457200" algn="l"/>
                        </a:tabLst>
                      </a:pPr>
                      <a:r>
                        <a:rPr lang="en-US" sz="1050" dirty="0">
                          <a:effectLst/>
                        </a:rPr>
                        <a:t>24</a:t>
                      </a:r>
                      <a:endParaRPr lang="en-US" sz="1800" dirty="0">
                        <a:effectLst/>
                        <a:latin typeface="Times New Roman"/>
                        <a:ea typeface="Times New Roman"/>
                      </a:endParaRPr>
                    </a:p>
                  </a:txBody>
                  <a:tcPr marL="68580" marR="68580" marT="0" marB="0" anchor="b"/>
                </a:tc>
              </a:tr>
            </a:tbl>
          </a:graphicData>
        </a:graphic>
      </p:graphicFrame>
    </p:spTree>
    <p:extLst>
      <p:ext uri="{BB962C8B-B14F-4D97-AF65-F5344CB8AC3E}">
        <p14:creationId xmlns:p14="http://schemas.microsoft.com/office/powerpoint/2010/main" val="28665661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Q-Matrices and </a:t>
            </a:r>
            <a:r>
              <a:rPr lang="en-US" dirty="0" err="1"/>
              <a:t>Deblocking</a:t>
            </a:r>
            <a:endParaRPr lang="en-US" dirty="0"/>
          </a:p>
        </p:txBody>
      </p:sp>
      <p:sp>
        <p:nvSpPr>
          <p:cNvPr id="3" name="Content Placeholder 2"/>
          <p:cNvSpPr>
            <a:spLocks noGrp="1"/>
          </p:cNvSpPr>
          <p:nvPr>
            <p:ph idx="1"/>
          </p:nvPr>
        </p:nvSpPr>
        <p:spPr>
          <a:xfrm>
            <a:off x="457200" y="1066800"/>
            <a:ext cx="8229600" cy="5257800"/>
          </a:xfrm>
        </p:spPr>
        <p:txBody>
          <a:bodyPr>
            <a:normAutofit/>
          </a:bodyPr>
          <a:lstStyle/>
          <a:p>
            <a:r>
              <a:rPr lang="en-US" sz="2000" dirty="0" smtClean="0"/>
              <a:t>High-level </a:t>
            </a:r>
            <a:r>
              <a:rPr lang="en-US" sz="2000" dirty="0"/>
              <a:t>syntax changes for the </a:t>
            </a:r>
            <a:r>
              <a:rPr lang="en-US" sz="2000" dirty="0" smtClean="0"/>
              <a:t>APS:</a:t>
            </a:r>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smtClean="0"/>
          </a:p>
          <a:p>
            <a:endParaRPr lang="en-US" sz="2000" dirty="0"/>
          </a:p>
          <a:p>
            <a:endParaRPr lang="en-US" sz="2000" dirty="0"/>
          </a:p>
          <a:p>
            <a:r>
              <a:rPr lang="en-US" sz="2000" dirty="0" err="1"/>
              <a:t>s</a:t>
            </a:r>
            <a:r>
              <a:rPr lang="en-US" sz="2000" dirty="0" err="1" smtClean="0"/>
              <a:t>caling_list_deblocking_flag</a:t>
            </a:r>
            <a:r>
              <a:rPr lang="en-US" sz="2000" dirty="0" smtClean="0"/>
              <a:t> enables the </a:t>
            </a:r>
            <a:r>
              <a:rPr lang="en-US" sz="2000" dirty="0" err="1" smtClean="0"/>
              <a:t>signalling</a:t>
            </a:r>
            <a:r>
              <a:rPr lang="en-US" sz="2000" dirty="0" smtClean="0"/>
              <a:t> of the equivalent QP changes: </a:t>
            </a:r>
            <a:r>
              <a:rPr lang="en-US" sz="2000" dirty="0" err="1" smtClean="0"/>
              <a:t>scaling_list_deblocking</a:t>
            </a:r>
            <a:r>
              <a:rPr lang="en-US" sz="2000" dirty="0" smtClean="0"/>
              <a:t>[</a:t>
            </a:r>
            <a:r>
              <a:rPr lang="en-US" sz="2000" dirty="0" err="1" smtClean="0"/>
              <a:t>sizeID</a:t>
            </a:r>
            <a:r>
              <a:rPr lang="en-US" sz="2000" dirty="0" smtClean="0"/>
              <a:t>][</a:t>
            </a:r>
            <a:r>
              <a:rPr lang="en-US" sz="2000" dirty="0" err="1" smtClean="0"/>
              <a:t>matrixID</a:t>
            </a:r>
            <a:r>
              <a:rPr lang="en-US" sz="2000" dirty="0" smtClean="0"/>
              <a:t>]</a:t>
            </a:r>
            <a:endParaRPr lang="en-US" sz="2000" dirty="0"/>
          </a:p>
        </p:txBody>
      </p:sp>
      <p:sp>
        <p:nvSpPr>
          <p:cNvPr id="4" name="Date Placeholder 3"/>
          <p:cNvSpPr>
            <a:spLocks noGrp="1"/>
          </p:cNvSpPr>
          <p:nvPr>
            <p:ph type="dt" sz="half" idx="10"/>
          </p:nvPr>
        </p:nvSpPr>
        <p:spPr/>
        <p:txBody>
          <a:bodyPr/>
          <a:lstStyle/>
          <a:p>
            <a:r>
              <a:rPr lang="en-US" smtClean="0"/>
              <a:t>4/23/2012</a:t>
            </a:r>
            <a:endParaRPr lang="en-US"/>
          </a:p>
        </p:txBody>
      </p:sp>
      <p:sp>
        <p:nvSpPr>
          <p:cNvPr id="5" name="Footer Placeholder 4"/>
          <p:cNvSpPr>
            <a:spLocks noGrp="1"/>
          </p:cNvSpPr>
          <p:nvPr>
            <p:ph type="ftr" sz="quarter" idx="11"/>
          </p:nvPr>
        </p:nvSpPr>
        <p:spPr/>
        <p:txBody>
          <a:bodyPr/>
          <a:lstStyle/>
          <a:p>
            <a:r>
              <a:rPr lang="en-US" smtClean="0"/>
              <a:t>Qualcomm Inc.</a:t>
            </a:r>
            <a:endParaRPr lang="en-US"/>
          </a:p>
        </p:txBody>
      </p:sp>
      <p:graphicFrame>
        <p:nvGraphicFramePr>
          <p:cNvPr id="6" name="Table 5"/>
          <p:cNvGraphicFramePr>
            <a:graphicFrameLocks noGrp="1"/>
          </p:cNvGraphicFramePr>
          <p:nvPr/>
        </p:nvGraphicFramePr>
        <p:xfrm>
          <a:off x="2102485" y="1696561"/>
          <a:ext cx="4939030" cy="3611880"/>
        </p:xfrm>
        <a:graphic>
          <a:graphicData uri="http://schemas.openxmlformats.org/drawingml/2006/table">
            <a:tbl>
              <a:tblPr>
                <a:tableStyleId>{5C22544A-7EE6-4342-B048-85BDC9FD1C3A}</a:tableStyleId>
              </a:tblPr>
              <a:tblGrid>
                <a:gridCol w="4223385"/>
                <a:gridCol w="715645"/>
              </a:tblGrid>
              <a:tr h="200660">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a:effectLst/>
                        </a:rPr>
                        <a:t>scaling_list_param( ) {</a:t>
                      </a:r>
                      <a:endParaRPr lang="en-US" sz="1100">
                        <a:effectLst/>
                        <a:latin typeface="Times New Roman"/>
                        <a:ea typeface="Times New Roman"/>
                      </a:endParaRPr>
                    </a:p>
                  </a:txBody>
                  <a:tcPr marL="68580" marR="68580" marT="0" marB="0" anchor="ctr"/>
                </a:tc>
                <a:tc>
                  <a:txBody>
                    <a:bodyPr/>
                    <a:lstStyle/>
                    <a:p>
                      <a:pPr marL="0" marR="0" hangingPunct="0">
                        <a:spcBef>
                          <a:spcPts val="680"/>
                        </a:spcBef>
                        <a:spcAft>
                          <a:spcPts val="0"/>
                        </a:spcAft>
                        <a:tabLst>
                          <a:tab pos="228600" algn="l"/>
                          <a:tab pos="457200" algn="l"/>
                          <a:tab pos="685800" algn="l"/>
                          <a:tab pos="914400" algn="l"/>
                        </a:tabLst>
                      </a:pPr>
                      <a:r>
                        <a:rPr lang="en-US" sz="1000">
                          <a:effectLst/>
                        </a:rPr>
                        <a:t>Descriptor</a:t>
                      </a:r>
                      <a:endParaRPr lang="en-US" sz="1100">
                        <a:effectLst/>
                        <a:latin typeface="Times New Roman"/>
                        <a:ea typeface="Times New Roman"/>
                      </a:endParaRPr>
                    </a:p>
                  </a:txBody>
                  <a:tcPr marL="68580" marR="68580" marT="0" marB="0" anchor="ctr"/>
                </a:tc>
              </a:tr>
              <a:tr h="200660">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a:effectLst/>
                        </a:rPr>
                        <a:t>	scaling_list_present_flag</a:t>
                      </a:r>
                      <a:endParaRPr lang="en-US" sz="1100">
                        <a:effectLst/>
                        <a:latin typeface="Times New Roman"/>
                        <a:ea typeface="Times New Roman"/>
                      </a:endParaRPr>
                    </a:p>
                  </a:txBody>
                  <a:tcPr marL="68580" marR="68580" marT="0" marB="0" anchor="ctr"/>
                </a:tc>
                <a:tc>
                  <a:txBody>
                    <a:bodyPr/>
                    <a:lstStyle/>
                    <a:p>
                      <a:pPr marL="0" marR="0" hangingPunct="0">
                        <a:spcBef>
                          <a:spcPts val="680"/>
                        </a:spcBef>
                        <a:spcAft>
                          <a:spcPts val="0"/>
                        </a:spcAft>
                        <a:tabLst>
                          <a:tab pos="228600" algn="l"/>
                          <a:tab pos="457200" algn="l"/>
                          <a:tab pos="685800" algn="l"/>
                          <a:tab pos="914400" algn="l"/>
                        </a:tabLst>
                      </a:pPr>
                      <a:r>
                        <a:rPr lang="en-US" sz="1000">
                          <a:effectLst/>
                        </a:rPr>
                        <a:t>u(1)</a:t>
                      </a:r>
                      <a:endParaRPr lang="en-US" sz="1100">
                        <a:effectLst/>
                        <a:latin typeface="Times New Roman"/>
                        <a:ea typeface="Times New Roman"/>
                      </a:endParaRPr>
                    </a:p>
                  </a:txBody>
                  <a:tcPr marL="68580" marR="68580" marT="0" marB="0" anchor="ctr"/>
                </a:tc>
              </a:tr>
              <a:tr h="200660">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a:effectLst/>
                        </a:rPr>
                        <a:t>	if( scaling_list_present_flag )</a:t>
                      </a:r>
                      <a:endParaRPr lang="en-US" sz="1100">
                        <a:effectLst/>
                        <a:latin typeface="Times New Roman"/>
                        <a:ea typeface="Times New Roman"/>
                      </a:endParaRPr>
                    </a:p>
                  </a:txBody>
                  <a:tcPr marL="68580" marR="68580" marT="0" marB="0" anchor="ctr"/>
                </a:tc>
                <a:tc>
                  <a:txBody>
                    <a:bodyPr/>
                    <a:lstStyle/>
                    <a:p>
                      <a:pPr marL="0" marR="0" hangingPunct="0">
                        <a:spcBef>
                          <a:spcPts val="680"/>
                        </a:spcBef>
                        <a:spcAft>
                          <a:spcPts val="0"/>
                        </a:spcAft>
                        <a:tabLst>
                          <a:tab pos="228600" algn="l"/>
                          <a:tab pos="457200" algn="l"/>
                          <a:tab pos="685800" algn="l"/>
                          <a:tab pos="914400" algn="l"/>
                        </a:tabLst>
                      </a:pPr>
                      <a:r>
                        <a:rPr lang="en-US" sz="1000">
                          <a:effectLst/>
                        </a:rPr>
                        <a:t> </a:t>
                      </a:r>
                      <a:endParaRPr lang="en-US" sz="1100">
                        <a:effectLst/>
                        <a:latin typeface="Times New Roman"/>
                        <a:ea typeface="Times New Roman"/>
                      </a:endParaRPr>
                    </a:p>
                  </a:txBody>
                  <a:tcPr marL="68580" marR="68580" marT="0" marB="0" anchor="ctr"/>
                </a:tc>
              </a:tr>
              <a:tr h="200660">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a:effectLst/>
                        </a:rPr>
                        <a:t>		for( sizeID = 0; sizeID &lt; 4; sizeID++ )</a:t>
                      </a:r>
                      <a:endParaRPr lang="en-US" sz="1100">
                        <a:effectLst/>
                        <a:latin typeface="Times New Roman"/>
                        <a:ea typeface="Times New Roman"/>
                      </a:endParaRPr>
                    </a:p>
                  </a:txBody>
                  <a:tcPr marL="68580" marR="68580" marT="0" marB="0" anchor="ctr"/>
                </a:tc>
                <a:tc>
                  <a:txBody>
                    <a:bodyPr/>
                    <a:lstStyle/>
                    <a:p>
                      <a:pPr marL="0" marR="0" hangingPunct="0">
                        <a:spcBef>
                          <a:spcPts val="680"/>
                        </a:spcBef>
                        <a:spcAft>
                          <a:spcPts val="0"/>
                        </a:spcAft>
                        <a:tabLst>
                          <a:tab pos="228600" algn="l"/>
                          <a:tab pos="457200" algn="l"/>
                          <a:tab pos="685800" algn="l"/>
                          <a:tab pos="914400" algn="l"/>
                        </a:tabLst>
                      </a:pPr>
                      <a:r>
                        <a:rPr lang="en-US" sz="1000">
                          <a:effectLst/>
                        </a:rPr>
                        <a:t> </a:t>
                      </a:r>
                      <a:endParaRPr lang="en-US" sz="1100">
                        <a:effectLst/>
                        <a:latin typeface="Times New Roman"/>
                        <a:ea typeface="Times New Roman"/>
                      </a:endParaRPr>
                    </a:p>
                  </a:txBody>
                  <a:tcPr marL="68580" marR="68580" marT="0" marB="0" anchor="ctr"/>
                </a:tc>
              </a:tr>
              <a:tr h="200660">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a:effectLst/>
                        </a:rPr>
                        <a:t>			for( matrixID = 0; matrixID &lt; (sizeID = = 3) ? 2 : 6; matrixID++ ) {</a:t>
                      </a:r>
                      <a:endParaRPr lang="en-US" sz="1100">
                        <a:effectLst/>
                        <a:latin typeface="Times New Roman"/>
                        <a:ea typeface="Times New Roman"/>
                      </a:endParaRPr>
                    </a:p>
                  </a:txBody>
                  <a:tcPr marL="68580" marR="68580" marT="0" marB="0" anchor="ctr"/>
                </a:tc>
                <a:tc>
                  <a:txBody>
                    <a:bodyPr/>
                    <a:lstStyle/>
                    <a:p>
                      <a:pPr marL="0" marR="0" hangingPunct="0">
                        <a:spcBef>
                          <a:spcPts val="680"/>
                        </a:spcBef>
                        <a:spcAft>
                          <a:spcPts val="0"/>
                        </a:spcAft>
                        <a:tabLst>
                          <a:tab pos="228600" algn="l"/>
                          <a:tab pos="457200" algn="l"/>
                          <a:tab pos="685800" algn="l"/>
                          <a:tab pos="914400" algn="l"/>
                        </a:tabLst>
                      </a:pPr>
                      <a:r>
                        <a:rPr lang="en-US" sz="1000">
                          <a:effectLst/>
                        </a:rPr>
                        <a:t> </a:t>
                      </a:r>
                      <a:endParaRPr lang="en-US" sz="1100">
                        <a:effectLst/>
                        <a:latin typeface="Times New Roman"/>
                        <a:ea typeface="Times New Roman"/>
                      </a:endParaRPr>
                    </a:p>
                  </a:txBody>
                  <a:tcPr marL="68580" marR="68580" marT="0" marB="0" anchor="ctr"/>
                </a:tc>
              </a:tr>
              <a:tr h="200660">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a:effectLst/>
                        </a:rPr>
                        <a:t>				scaling_list_pred_mode_flag</a:t>
                      </a:r>
                      <a:endParaRPr lang="en-US" sz="1100">
                        <a:effectLst/>
                        <a:latin typeface="Times New Roman"/>
                        <a:ea typeface="Times New Roman"/>
                      </a:endParaRPr>
                    </a:p>
                  </a:txBody>
                  <a:tcPr marL="68580" marR="68580" marT="0" marB="0" anchor="ctr"/>
                </a:tc>
                <a:tc>
                  <a:txBody>
                    <a:bodyPr/>
                    <a:lstStyle/>
                    <a:p>
                      <a:pPr marL="0" marR="0" hangingPunct="0">
                        <a:spcBef>
                          <a:spcPts val="680"/>
                        </a:spcBef>
                        <a:spcAft>
                          <a:spcPts val="0"/>
                        </a:spcAft>
                        <a:tabLst>
                          <a:tab pos="228600" algn="l"/>
                          <a:tab pos="457200" algn="l"/>
                          <a:tab pos="685800" algn="l"/>
                          <a:tab pos="914400" algn="l"/>
                        </a:tabLst>
                      </a:pPr>
                      <a:r>
                        <a:rPr lang="en-US" sz="1000">
                          <a:effectLst/>
                        </a:rPr>
                        <a:t>u(1)</a:t>
                      </a:r>
                      <a:endParaRPr lang="en-US" sz="1100">
                        <a:effectLst/>
                        <a:latin typeface="Times New Roman"/>
                        <a:ea typeface="Times New Roman"/>
                      </a:endParaRPr>
                    </a:p>
                  </a:txBody>
                  <a:tcPr marL="68580" marR="68580" marT="0" marB="0" anchor="ctr"/>
                </a:tc>
              </a:tr>
              <a:tr h="200660">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a:effectLst/>
                        </a:rPr>
                        <a:t>				if( !scaling_list_pred_mode_flag )</a:t>
                      </a:r>
                      <a:endParaRPr lang="en-US" sz="1100">
                        <a:effectLst/>
                        <a:latin typeface="Times New Roman"/>
                        <a:ea typeface="Times New Roman"/>
                      </a:endParaRPr>
                    </a:p>
                  </a:txBody>
                  <a:tcPr marL="68580" marR="68580" marT="0" marB="0" anchor="ctr"/>
                </a:tc>
                <a:tc>
                  <a:txBody>
                    <a:bodyPr/>
                    <a:lstStyle/>
                    <a:p>
                      <a:pPr marL="0" marR="0" hangingPunct="0">
                        <a:spcBef>
                          <a:spcPts val="680"/>
                        </a:spcBef>
                        <a:spcAft>
                          <a:spcPts val="0"/>
                        </a:spcAft>
                        <a:tabLst>
                          <a:tab pos="228600" algn="l"/>
                          <a:tab pos="457200" algn="l"/>
                          <a:tab pos="685800" algn="l"/>
                          <a:tab pos="914400" algn="l"/>
                        </a:tabLst>
                      </a:pPr>
                      <a:r>
                        <a:rPr lang="en-US" sz="1000">
                          <a:effectLst/>
                        </a:rPr>
                        <a:t> </a:t>
                      </a:r>
                      <a:endParaRPr lang="en-US" sz="1100">
                        <a:effectLst/>
                        <a:latin typeface="Times New Roman"/>
                        <a:ea typeface="Times New Roman"/>
                      </a:endParaRPr>
                    </a:p>
                  </a:txBody>
                  <a:tcPr marL="68580" marR="68580" marT="0" marB="0" anchor="ctr"/>
                </a:tc>
              </a:tr>
              <a:tr h="200660">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a:effectLst/>
                        </a:rPr>
                        <a:t>					scaling_list_pred_matrix_id_delta</a:t>
                      </a:r>
                      <a:endParaRPr lang="en-US" sz="1100">
                        <a:effectLst/>
                        <a:latin typeface="Times New Roman"/>
                        <a:ea typeface="Times New Roman"/>
                      </a:endParaRPr>
                    </a:p>
                  </a:txBody>
                  <a:tcPr marL="68580" marR="68580" marT="0" marB="0" anchor="ctr"/>
                </a:tc>
                <a:tc>
                  <a:txBody>
                    <a:bodyPr/>
                    <a:lstStyle/>
                    <a:p>
                      <a:pPr marL="0" marR="0" hangingPunct="0">
                        <a:spcBef>
                          <a:spcPts val="680"/>
                        </a:spcBef>
                        <a:spcAft>
                          <a:spcPts val="0"/>
                        </a:spcAft>
                        <a:tabLst>
                          <a:tab pos="228600" algn="l"/>
                          <a:tab pos="457200" algn="l"/>
                          <a:tab pos="685800" algn="l"/>
                          <a:tab pos="914400" algn="l"/>
                        </a:tabLst>
                      </a:pPr>
                      <a:r>
                        <a:rPr lang="en-US" sz="1000">
                          <a:effectLst/>
                        </a:rPr>
                        <a:t>ue(v)</a:t>
                      </a:r>
                      <a:endParaRPr lang="en-US" sz="1100">
                        <a:effectLst/>
                        <a:latin typeface="Times New Roman"/>
                        <a:ea typeface="Times New Roman"/>
                      </a:endParaRPr>
                    </a:p>
                  </a:txBody>
                  <a:tcPr marL="68580" marR="68580" marT="0" marB="0" anchor="ctr"/>
                </a:tc>
              </a:tr>
              <a:tr h="200660">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a:effectLst/>
                        </a:rPr>
                        <a:t>				else</a:t>
                      </a:r>
                      <a:endParaRPr lang="en-US" sz="1100">
                        <a:effectLst/>
                        <a:latin typeface="Times New Roman"/>
                        <a:ea typeface="Times New Roman"/>
                      </a:endParaRPr>
                    </a:p>
                  </a:txBody>
                  <a:tcPr marL="68580" marR="68580" marT="0" marB="0" anchor="ctr"/>
                </a:tc>
                <a:tc>
                  <a:txBody>
                    <a:bodyPr/>
                    <a:lstStyle/>
                    <a:p>
                      <a:pPr marL="0" marR="0" hangingPunct="0">
                        <a:spcBef>
                          <a:spcPts val="680"/>
                        </a:spcBef>
                        <a:spcAft>
                          <a:spcPts val="0"/>
                        </a:spcAft>
                        <a:tabLst>
                          <a:tab pos="228600" algn="l"/>
                          <a:tab pos="457200" algn="l"/>
                          <a:tab pos="685800" algn="l"/>
                          <a:tab pos="914400" algn="l"/>
                        </a:tabLst>
                      </a:pPr>
                      <a:r>
                        <a:rPr lang="en-US" sz="1000">
                          <a:effectLst/>
                        </a:rPr>
                        <a:t> </a:t>
                      </a:r>
                      <a:endParaRPr lang="en-US" sz="1100">
                        <a:effectLst/>
                        <a:latin typeface="Times New Roman"/>
                        <a:ea typeface="Times New Roman"/>
                      </a:endParaRPr>
                    </a:p>
                  </a:txBody>
                  <a:tcPr marL="68580" marR="68580" marT="0" marB="0" anchor="ctr"/>
                </a:tc>
              </a:tr>
              <a:tr h="200660">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a:effectLst/>
                        </a:rPr>
                        <a:t>					scaling_list( ScalingList[ sizeID ][ matrixID ], sizeID , matrixID )</a:t>
                      </a:r>
                      <a:endParaRPr lang="en-US" sz="1100">
                        <a:effectLst/>
                        <a:latin typeface="Times New Roman"/>
                        <a:ea typeface="Times New Roman"/>
                      </a:endParaRPr>
                    </a:p>
                  </a:txBody>
                  <a:tcPr marL="68580" marR="68580" marT="0" marB="0" anchor="ctr"/>
                </a:tc>
                <a:tc>
                  <a:txBody>
                    <a:bodyPr/>
                    <a:lstStyle/>
                    <a:p>
                      <a:pPr marL="0" marR="0" hangingPunct="0">
                        <a:spcBef>
                          <a:spcPts val="680"/>
                        </a:spcBef>
                        <a:spcAft>
                          <a:spcPts val="0"/>
                        </a:spcAft>
                        <a:tabLst>
                          <a:tab pos="228600" algn="l"/>
                          <a:tab pos="457200" algn="l"/>
                          <a:tab pos="685800" algn="l"/>
                          <a:tab pos="914400" algn="l"/>
                        </a:tabLst>
                      </a:pPr>
                      <a:r>
                        <a:rPr lang="en-US" sz="1000">
                          <a:effectLst/>
                        </a:rPr>
                        <a:t> </a:t>
                      </a:r>
                      <a:endParaRPr lang="en-US" sz="1100">
                        <a:effectLst/>
                        <a:latin typeface="Times New Roman"/>
                        <a:ea typeface="Times New Roman"/>
                      </a:endParaRPr>
                    </a:p>
                  </a:txBody>
                  <a:tcPr marL="68580" marR="68580" marT="0" marB="0" anchor="ctr"/>
                </a:tc>
              </a:tr>
              <a:tr h="200660">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a:effectLst/>
                        </a:rPr>
                        <a:t>			}</a:t>
                      </a:r>
                      <a:endParaRPr lang="en-US" sz="1100">
                        <a:effectLst/>
                        <a:latin typeface="Times New Roman"/>
                        <a:ea typeface="Times New Roman"/>
                      </a:endParaRPr>
                    </a:p>
                  </a:txBody>
                  <a:tcPr marL="68580" marR="68580" marT="0" marB="0" anchor="ctr"/>
                </a:tc>
                <a:tc>
                  <a:txBody>
                    <a:bodyPr/>
                    <a:lstStyle/>
                    <a:p>
                      <a:pPr marL="0" marR="0" hangingPunct="0">
                        <a:spcBef>
                          <a:spcPts val="680"/>
                        </a:spcBef>
                        <a:spcAft>
                          <a:spcPts val="0"/>
                        </a:spcAft>
                        <a:tabLst>
                          <a:tab pos="228600" algn="l"/>
                          <a:tab pos="457200" algn="l"/>
                          <a:tab pos="685800" algn="l"/>
                          <a:tab pos="914400" algn="l"/>
                        </a:tabLst>
                      </a:pPr>
                      <a:r>
                        <a:rPr lang="en-US" sz="1000">
                          <a:effectLst/>
                        </a:rPr>
                        <a:t> </a:t>
                      </a:r>
                      <a:endParaRPr lang="en-US" sz="1100">
                        <a:effectLst/>
                        <a:latin typeface="Times New Roman"/>
                        <a:ea typeface="Times New Roman"/>
                      </a:endParaRPr>
                    </a:p>
                  </a:txBody>
                  <a:tcPr marL="68580" marR="68580" marT="0" marB="0" anchor="ctr"/>
                </a:tc>
              </a:tr>
              <a:tr h="200660">
                <a:tc>
                  <a:txBody>
                    <a:bodyPr/>
                    <a:lstStyle/>
                    <a:p>
                      <a:pPr marL="13716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a:effectLst/>
                          <a:highlight>
                            <a:srgbClr val="FFFF00"/>
                          </a:highlight>
                        </a:rPr>
                        <a:t>scaling_list_deblocking_flag</a:t>
                      </a:r>
                      <a:endParaRPr lang="en-US" sz="1100">
                        <a:effectLst/>
                        <a:latin typeface="Times New Roman"/>
                        <a:ea typeface="Times New Roman"/>
                      </a:endParaRPr>
                    </a:p>
                  </a:txBody>
                  <a:tcPr marL="68580" marR="68580" marT="0" marB="0" anchor="ctr"/>
                </a:tc>
                <a:tc>
                  <a:txBody>
                    <a:bodyPr/>
                    <a:lstStyle/>
                    <a:p>
                      <a:pPr marL="0" marR="0" hangingPunct="0">
                        <a:spcBef>
                          <a:spcPts val="680"/>
                        </a:spcBef>
                        <a:spcAft>
                          <a:spcPts val="0"/>
                        </a:spcAft>
                        <a:tabLst>
                          <a:tab pos="228600" algn="l"/>
                          <a:tab pos="457200" algn="l"/>
                          <a:tab pos="685800" algn="l"/>
                          <a:tab pos="914400" algn="l"/>
                        </a:tabLst>
                      </a:pPr>
                      <a:r>
                        <a:rPr lang="en-US" sz="1000">
                          <a:effectLst/>
                          <a:highlight>
                            <a:srgbClr val="FFFF00"/>
                          </a:highlight>
                        </a:rPr>
                        <a:t>u(1)</a:t>
                      </a:r>
                      <a:endParaRPr lang="en-US" sz="1100">
                        <a:effectLst/>
                        <a:latin typeface="Times New Roman"/>
                        <a:ea typeface="Times New Roman"/>
                      </a:endParaRPr>
                    </a:p>
                  </a:txBody>
                  <a:tcPr marL="68580" marR="68580" marT="0" marB="0" anchor="ctr"/>
                </a:tc>
              </a:tr>
              <a:tr h="200660">
                <a:tc>
                  <a:txBody>
                    <a:bodyPr/>
                    <a:lstStyle/>
                    <a:p>
                      <a:pPr marL="13716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a:effectLst/>
                          <a:highlight>
                            <a:srgbClr val="FFFF00"/>
                          </a:highlight>
                        </a:rPr>
                        <a:t>if ( scaling_list_deblocking_flag )</a:t>
                      </a:r>
                      <a:endParaRPr lang="en-US" sz="1100">
                        <a:effectLst/>
                        <a:latin typeface="Times New Roman"/>
                        <a:ea typeface="Times New Roman"/>
                      </a:endParaRPr>
                    </a:p>
                  </a:txBody>
                  <a:tcPr marL="68580" marR="68580" marT="0" marB="0" anchor="ctr"/>
                </a:tc>
                <a:tc>
                  <a:txBody>
                    <a:bodyPr/>
                    <a:lstStyle/>
                    <a:p>
                      <a:pPr marL="0" marR="0" hangingPunct="0">
                        <a:spcBef>
                          <a:spcPts val="680"/>
                        </a:spcBef>
                        <a:spcAft>
                          <a:spcPts val="0"/>
                        </a:spcAft>
                        <a:tabLst>
                          <a:tab pos="228600" algn="l"/>
                          <a:tab pos="457200" algn="l"/>
                          <a:tab pos="685800" algn="l"/>
                          <a:tab pos="914400" algn="l"/>
                        </a:tabLst>
                      </a:pPr>
                      <a:r>
                        <a:rPr lang="en-US" sz="1000">
                          <a:effectLst/>
                          <a:highlight>
                            <a:srgbClr val="FFFF00"/>
                          </a:highlight>
                        </a:rPr>
                        <a:t> </a:t>
                      </a:r>
                      <a:endParaRPr lang="en-US" sz="1100">
                        <a:effectLst/>
                        <a:latin typeface="Times New Roman"/>
                        <a:ea typeface="Times New Roman"/>
                      </a:endParaRPr>
                    </a:p>
                  </a:txBody>
                  <a:tcPr marL="68580" marR="68580" marT="0" marB="0" anchor="ctr"/>
                </a:tc>
              </a:tr>
              <a:tr h="200660">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a:effectLst/>
                          <a:highlight>
                            <a:srgbClr val="FFFF00"/>
                          </a:highlight>
                        </a:rPr>
                        <a:t>		for( sizeID = 0; sizeID &lt; 4; sizeID++ )</a:t>
                      </a:r>
                      <a:endParaRPr lang="en-US" sz="1100">
                        <a:effectLst/>
                        <a:latin typeface="Times New Roman"/>
                        <a:ea typeface="Times New Roman"/>
                      </a:endParaRPr>
                    </a:p>
                  </a:txBody>
                  <a:tcPr marL="68580" marR="68580" marT="0" marB="0" anchor="ctr"/>
                </a:tc>
                <a:tc>
                  <a:txBody>
                    <a:bodyPr/>
                    <a:lstStyle/>
                    <a:p>
                      <a:pPr marL="0" marR="0" hangingPunct="0">
                        <a:spcBef>
                          <a:spcPts val="680"/>
                        </a:spcBef>
                        <a:spcAft>
                          <a:spcPts val="0"/>
                        </a:spcAft>
                        <a:tabLst>
                          <a:tab pos="228600" algn="l"/>
                          <a:tab pos="457200" algn="l"/>
                          <a:tab pos="685800" algn="l"/>
                          <a:tab pos="914400" algn="l"/>
                        </a:tabLst>
                      </a:pPr>
                      <a:r>
                        <a:rPr lang="en-US" sz="1000">
                          <a:effectLst/>
                          <a:highlight>
                            <a:srgbClr val="FFFF00"/>
                          </a:highlight>
                        </a:rPr>
                        <a:t> </a:t>
                      </a:r>
                      <a:endParaRPr lang="en-US" sz="1100">
                        <a:effectLst/>
                        <a:latin typeface="Times New Roman"/>
                        <a:ea typeface="Times New Roman"/>
                      </a:endParaRPr>
                    </a:p>
                  </a:txBody>
                  <a:tcPr marL="68580" marR="68580" marT="0" marB="0" anchor="ctr"/>
                </a:tc>
              </a:tr>
              <a:tr h="200660">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a:effectLst/>
                          <a:highlight>
                            <a:srgbClr val="FFFF00"/>
                          </a:highlight>
                        </a:rPr>
                        <a:t>			for( matrixID = 0; matrixID &lt; (sizeID = = 3) ? 2 : 6; matrixID++ ) {</a:t>
                      </a:r>
                      <a:endParaRPr lang="en-US" sz="1100">
                        <a:effectLst/>
                        <a:latin typeface="Times New Roman"/>
                        <a:ea typeface="Times New Roman"/>
                      </a:endParaRPr>
                    </a:p>
                  </a:txBody>
                  <a:tcPr marL="68580" marR="68580" marT="0" marB="0" anchor="ctr"/>
                </a:tc>
                <a:tc>
                  <a:txBody>
                    <a:bodyPr/>
                    <a:lstStyle/>
                    <a:p>
                      <a:pPr marL="0" marR="0" hangingPunct="0">
                        <a:spcBef>
                          <a:spcPts val="680"/>
                        </a:spcBef>
                        <a:spcAft>
                          <a:spcPts val="0"/>
                        </a:spcAft>
                        <a:tabLst>
                          <a:tab pos="228600" algn="l"/>
                          <a:tab pos="457200" algn="l"/>
                          <a:tab pos="685800" algn="l"/>
                          <a:tab pos="914400" algn="l"/>
                        </a:tabLst>
                      </a:pPr>
                      <a:r>
                        <a:rPr lang="en-US" sz="1000">
                          <a:effectLst/>
                          <a:highlight>
                            <a:srgbClr val="FFFF00"/>
                          </a:highlight>
                        </a:rPr>
                        <a:t> </a:t>
                      </a:r>
                      <a:endParaRPr lang="en-US" sz="1100">
                        <a:effectLst/>
                        <a:latin typeface="Times New Roman"/>
                        <a:ea typeface="Times New Roman"/>
                      </a:endParaRPr>
                    </a:p>
                  </a:txBody>
                  <a:tcPr marL="68580" marR="68580" marT="0" marB="0" anchor="ctr"/>
                </a:tc>
              </a:tr>
              <a:tr h="200660">
                <a:tc>
                  <a:txBody>
                    <a:bodyPr/>
                    <a:lstStyle/>
                    <a:p>
                      <a:pPr marL="54864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a:effectLst/>
                          <a:highlight>
                            <a:srgbClr val="FFFF00"/>
                          </a:highlight>
                        </a:rPr>
                        <a:t>scaling_list_deblocking[ sizeID ][ matrixID ]</a:t>
                      </a:r>
                      <a:endParaRPr lang="en-US" sz="1100">
                        <a:effectLst/>
                        <a:latin typeface="Times New Roman"/>
                        <a:ea typeface="Times New Roman"/>
                      </a:endParaRPr>
                    </a:p>
                  </a:txBody>
                  <a:tcPr marL="68580" marR="68580" marT="0" marB="0" anchor="ctr"/>
                </a:tc>
                <a:tc>
                  <a:txBody>
                    <a:bodyPr/>
                    <a:lstStyle/>
                    <a:p>
                      <a:pPr marL="0" marR="0" hangingPunct="0">
                        <a:spcBef>
                          <a:spcPts val="680"/>
                        </a:spcBef>
                        <a:spcAft>
                          <a:spcPts val="0"/>
                        </a:spcAft>
                        <a:tabLst>
                          <a:tab pos="228600" algn="l"/>
                          <a:tab pos="457200" algn="l"/>
                          <a:tab pos="685800" algn="l"/>
                          <a:tab pos="914400" algn="l"/>
                        </a:tabLst>
                      </a:pPr>
                      <a:r>
                        <a:rPr lang="en-US" sz="1000">
                          <a:effectLst/>
                          <a:highlight>
                            <a:srgbClr val="FFFF00"/>
                          </a:highlight>
                        </a:rPr>
                        <a:t>se(v)</a:t>
                      </a:r>
                      <a:endParaRPr lang="en-US" sz="1100">
                        <a:effectLst/>
                        <a:latin typeface="Times New Roman"/>
                        <a:ea typeface="Times New Roman"/>
                      </a:endParaRPr>
                    </a:p>
                  </a:txBody>
                  <a:tcPr marL="68580" marR="68580" marT="0" marB="0" anchor="ctr"/>
                </a:tc>
              </a:tr>
              <a:tr h="200660">
                <a:tc>
                  <a:txBody>
                    <a:bodyPr/>
                    <a:lstStyle/>
                    <a:p>
                      <a:pPr marL="41148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a:effectLst/>
                          <a:highlight>
                            <a:srgbClr val="FFFF00"/>
                          </a:highlight>
                        </a:rPr>
                        <a:t>}</a:t>
                      </a:r>
                      <a:endParaRPr lang="en-US" sz="1100">
                        <a:effectLst/>
                        <a:latin typeface="Times New Roman"/>
                        <a:ea typeface="Times New Roman"/>
                      </a:endParaRPr>
                    </a:p>
                  </a:txBody>
                  <a:tcPr marL="68580" marR="68580" marT="0" marB="0" anchor="ctr"/>
                </a:tc>
                <a:tc>
                  <a:txBody>
                    <a:bodyPr/>
                    <a:lstStyle/>
                    <a:p>
                      <a:pPr marL="0" marR="0" hangingPunct="0">
                        <a:spcBef>
                          <a:spcPts val="680"/>
                        </a:spcBef>
                        <a:spcAft>
                          <a:spcPts val="0"/>
                        </a:spcAft>
                        <a:tabLst>
                          <a:tab pos="228600" algn="l"/>
                          <a:tab pos="457200" algn="l"/>
                          <a:tab pos="685800" algn="l"/>
                          <a:tab pos="914400" algn="l"/>
                        </a:tabLst>
                      </a:pPr>
                      <a:r>
                        <a:rPr lang="en-US" sz="1000">
                          <a:effectLst/>
                        </a:rPr>
                        <a:t> </a:t>
                      </a:r>
                      <a:endParaRPr lang="en-US" sz="1100">
                        <a:effectLst/>
                        <a:latin typeface="Times New Roman"/>
                        <a:ea typeface="Times New Roman"/>
                      </a:endParaRPr>
                    </a:p>
                  </a:txBody>
                  <a:tcPr marL="68580" marR="68580" marT="0" marB="0" anchor="ctr"/>
                </a:tc>
              </a:tr>
              <a:tr h="200660">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a:effectLst/>
                        </a:rPr>
                        <a:t>} </a:t>
                      </a:r>
                      <a:endParaRPr lang="en-US" sz="1100">
                        <a:effectLst/>
                        <a:latin typeface="Times New Roman"/>
                        <a:ea typeface="Times New Roman"/>
                      </a:endParaRPr>
                    </a:p>
                  </a:txBody>
                  <a:tcPr marL="68580" marR="68580" marT="0" marB="0" anchor="ctr"/>
                </a:tc>
                <a:tc>
                  <a:txBody>
                    <a:bodyPr/>
                    <a:lstStyle/>
                    <a:p>
                      <a:pPr marL="0" marR="0" hangingPunct="0">
                        <a:spcBef>
                          <a:spcPts val="680"/>
                        </a:spcBef>
                        <a:spcAft>
                          <a:spcPts val="0"/>
                        </a:spcAft>
                        <a:tabLst>
                          <a:tab pos="228600" algn="l"/>
                          <a:tab pos="457200" algn="l"/>
                          <a:tab pos="685800" algn="l"/>
                          <a:tab pos="914400" algn="l"/>
                        </a:tabLst>
                      </a:pPr>
                      <a:r>
                        <a:rPr lang="en-US" sz="1000" dirty="0">
                          <a:effectLst/>
                        </a:rPr>
                        <a:t> </a:t>
                      </a:r>
                      <a:endParaRPr lang="en-US" sz="1100"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10176876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Q-Matrices and </a:t>
            </a:r>
            <a:r>
              <a:rPr lang="en-US" dirty="0" err="1"/>
              <a:t>Deblocking</a:t>
            </a:r>
            <a:endParaRPr lang="en-US" dirty="0"/>
          </a:p>
        </p:txBody>
      </p:sp>
      <p:sp>
        <p:nvSpPr>
          <p:cNvPr id="3" name="Content Placeholder 2"/>
          <p:cNvSpPr>
            <a:spLocks noGrp="1"/>
          </p:cNvSpPr>
          <p:nvPr>
            <p:ph idx="1"/>
          </p:nvPr>
        </p:nvSpPr>
        <p:spPr/>
        <p:txBody>
          <a:bodyPr>
            <a:normAutofit/>
          </a:bodyPr>
          <a:lstStyle/>
          <a:p>
            <a:r>
              <a:rPr lang="en-US" sz="2000" dirty="0" err="1"/>
              <a:t>D</a:t>
            </a:r>
            <a:r>
              <a:rPr lang="en-US" sz="2000" dirty="0" err="1" smtClean="0"/>
              <a:t>eblocking</a:t>
            </a:r>
            <a:r>
              <a:rPr lang="en-US" sz="2000" dirty="0" smtClean="0"/>
              <a:t> </a:t>
            </a:r>
            <a:r>
              <a:rPr lang="en-US" sz="2000" dirty="0"/>
              <a:t>filter in encoder and decoder determines what equivalent QP change, QP</a:t>
            </a:r>
            <a:r>
              <a:rPr lang="en-US" sz="2000" baseline="-25000" dirty="0"/>
              <a:t>QM</a:t>
            </a:r>
            <a:r>
              <a:rPr lang="en-US" sz="2000" dirty="0"/>
              <a:t>, to apply to the QP</a:t>
            </a:r>
            <a:r>
              <a:rPr lang="en-US" sz="2000" baseline="-25000" dirty="0"/>
              <a:t>Y</a:t>
            </a:r>
            <a:r>
              <a:rPr lang="en-US" sz="2000" dirty="0"/>
              <a:t> values of the P and Q blocks using the </a:t>
            </a:r>
            <a:r>
              <a:rPr lang="en-US" sz="2000" dirty="0" err="1"/>
              <a:t>signalled</a:t>
            </a:r>
            <a:r>
              <a:rPr lang="en-US" sz="2000" dirty="0"/>
              <a:t> parameters </a:t>
            </a:r>
            <a:r>
              <a:rPr lang="en-US" sz="2000" dirty="0" err="1" smtClean="0"/>
              <a:t>scaling_list_deblocking</a:t>
            </a:r>
            <a:r>
              <a:rPr lang="en-US" sz="2000" dirty="0" smtClean="0"/>
              <a:t>[</a:t>
            </a:r>
            <a:r>
              <a:rPr lang="en-US" sz="2000" dirty="0" err="1" smtClean="0"/>
              <a:t>sizeID</a:t>
            </a:r>
            <a:r>
              <a:rPr lang="en-US" sz="2000" dirty="0"/>
              <a:t>][</a:t>
            </a:r>
            <a:r>
              <a:rPr lang="en-US" sz="2000" dirty="0" err="1"/>
              <a:t>matrixID</a:t>
            </a:r>
            <a:r>
              <a:rPr lang="en-US" sz="2000" dirty="0" smtClean="0"/>
              <a:t>]</a:t>
            </a:r>
          </a:p>
          <a:p>
            <a:r>
              <a:rPr lang="en-US" sz="2000" dirty="0"/>
              <a:t>QP</a:t>
            </a:r>
            <a:r>
              <a:rPr lang="en-US" sz="2000" baseline="-25000" dirty="0"/>
              <a:t>L</a:t>
            </a:r>
            <a:r>
              <a:rPr lang="en-US" sz="2000" dirty="0"/>
              <a:t> value for </a:t>
            </a:r>
            <a:r>
              <a:rPr lang="en-US" sz="2000" dirty="0" err="1"/>
              <a:t>deblocking</a:t>
            </a:r>
            <a:r>
              <a:rPr lang="en-US" sz="2000" dirty="0"/>
              <a:t> a </a:t>
            </a:r>
            <a:r>
              <a:rPr lang="en-US" sz="2000" dirty="0" err="1"/>
              <a:t>luma</a:t>
            </a:r>
            <a:r>
              <a:rPr lang="en-US" sz="2000" dirty="0"/>
              <a:t> </a:t>
            </a:r>
            <a:r>
              <a:rPr lang="en-US" sz="2000" dirty="0" smtClean="0"/>
              <a:t>edge:</a:t>
            </a:r>
          </a:p>
          <a:p>
            <a:pPr marL="857250" lvl="2" indent="0">
              <a:buNone/>
            </a:pPr>
            <a:r>
              <a:rPr lang="en-US" dirty="0"/>
              <a:t>QP</a:t>
            </a:r>
            <a:r>
              <a:rPr lang="en-US" baseline="-25000" dirty="0"/>
              <a:t>L</a:t>
            </a:r>
            <a:r>
              <a:rPr lang="en-US" dirty="0"/>
              <a:t> = ( QP</a:t>
            </a:r>
            <a:r>
              <a:rPr lang="en-US" baseline="-25000" dirty="0"/>
              <a:t>Y,P</a:t>
            </a:r>
            <a:r>
              <a:rPr lang="en-US" dirty="0"/>
              <a:t> + QP</a:t>
            </a:r>
            <a:r>
              <a:rPr lang="en-US" baseline="-25000" dirty="0"/>
              <a:t>QM,P</a:t>
            </a:r>
            <a:r>
              <a:rPr lang="en-US" dirty="0"/>
              <a:t> + QP</a:t>
            </a:r>
            <a:r>
              <a:rPr lang="en-US" baseline="-25000" dirty="0"/>
              <a:t>Y,Q</a:t>
            </a:r>
            <a:r>
              <a:rPr lang="en-US" dirty="0"/>
              <a:t> + QP</a:t>
            </a:r>
            <a:r>
              <a:rPr lang="en-US" baseline="-25000" dirty="0"/>
              <a:t>QM,Q</a:t>
            </a:r>
            <a:r>
              <a:rPr lang="en-US" dirty="0"/>
              <a:t> + 1 ) / </a:t>
            </a:r>
            <a:r>
              <a:rPr lang="en-US" dirty="0" smtClean="0"/>
              <a:t>2</a:t>
            </a:r>
          </a:p>
          <a:p>
            <a:pPr marL="857250" lvl="2" indent="0">
              <a:buNone/>
            </a:pPr>
            <a:endParaRPr lang="en-US" sz="1400" dirty="0"/>
          </a:p>
          <a:p>
            <a:r>
              <a:rPr lang="en-US" sz="2000" dirty="0" smtClean="0"/>
              <a:t>For </a:t>
            </a:r>
            <a:r>
              <a:rPr lang="en-US" sz="2000" dirty="0"/>
              <a:t>a </a:t>
            </a:r>
            <a:r>
              <a:rPr lang="en-US" sz="2000" dirty="0" err="1"/>
              <a:t>chroma</a:t>
            </a:r>
            <a:r>
              <a:rPr lang="en-US" sz="2000" dirty="0"/>
              <a:t> </a:t>
            </a:r>
            <a:r>
              <a:rPr lang="en-US" sz="2000" dirty="0" smtClean="0"/>
              <a:t>edge:</a:t>
            </a:r>
          </a:p>
          <a:p>
            <a:pPr marL="857250" lvl="2" indent="0" hangingPunct="0">
              <a:buNone/>
            </a:pPr>
            <a:r>
              <a:rPr lang="en-US" dirty="0" smtClean="0"/>
              <a:t>QP</a:t>
            </a:r>
            <a:r>
              <a:rPr lang="en-US" baseline="-25000" dirty="0" smtClean="0"/>
              <a:t>C</a:t>
            </a:r>
            <a:r>
              <a:rPr lang="en-US" dirty="0" smtClean="0"/>
              <a:t> </a:t>
            </a:r>
            <a:r>
              <a:rPr lang="en-US" dirty="0"/>
              <a:t>= ( </a:t>
            </a:r>
            <a:r>
              <a:rPr lang="en-US" dirty="0" err="1"/>
              <a:t>QP</a:t>
            </a:r>
            <a:r>
              <a:rPr lang="en-US" baseline="-25000" dirty="0" err="1"/>
              <a:t>Cr,P</a:t>
            </a:r>
            <a:r>
              <a:rPr lang="en-US" dirty="0"/>
              <a:t> + QP</a:t>
            </a:r>
            <a:r>
              <a:rPr lang="en-US" baseline="-25000" dirty="0"/>
              <a:t>QM,P</a:t>
            </a:r>
            <a:r>
              <a:rPr lang="en-US" dirty="0"/>
              <a:t> + </a:t>
            </a:r>
            <a:r>
              <a:rPr lang="en-US" dirty="0" err="1"/>
              <a:t>QP</a:t>
            </a:r>
            <a:r>
              <a:rPr lang="en-US" baseline="-25000" dirty="0" err="1"/>
              <a:t>Cr,Q</a:t>
            </a:r>
            <a:r>
              <a:rPr lang="en-US" dirty="0"/>
              <a:t> + QP</a:t>
            </a:r>
            <a:r>
              <a:rPr lang="en-US" baseline="-25000" dirty="0"/>
              <a:t>QM,Q</a:t>
            </a:r>
            <a:r>
              <a:rPr lang="en-US" dirty="0"/>
              <a:t> + 1 ) / 2</a:t>
            </a:r>
          </a:p>
          <a:p>
            <a:pPr marL="857250" lvl="2" indent="0">
              <a:buNone/>
            </a:pPr>
            <a:r>
              <a:rPr lang="en-US" dirty="0"/>
              <a:t>QP</a:t>
            </a:r>
            <a:r>
              <a:rPr lang="en-US" baseline="-25000" dirty="0"/>
              <a:t>C</a:t>
            </a:r>
            <a:r>
              <a:rPr lang="en-US" dirty="0"/>
              <a:t> = ( </a:t>
            </a:r>
            <a:r>
              <a:rPr lang="en-US" dirty="0" err="1"/>
              <a:t>QP</a:t>
            </a:r>
            <a:r>
              <a:rPr lang="en-US" baseline="-25000" dirty="0" err="1"/>
              <a:t>cb,P</a:t>
            </a:r>
            <a:r>
              <a:rPr lang="en-US" dirty="0"/>
              <a:t> + QP</a:t>
            </a:r>
            <a:r>
              <a:rPr lang="en-US" baseline="-25000" dirty="0"/>
              <a:t>QM,P</a:t>
            </a:r>
            <a:r>
              <a:rPr lang="en-US" dirty="0"/>
              <a:t> + </a:t>
            </a:r>
            <a:r>
              <a:rPr lang="en-US" dirty="0" err="1"/>
              <a:t>QP</a:t>
            </a:r>
            <a:r>
              <a:rPr lang="en-US" baseline="-25000" dirty="0" err="1"/>
              <a:t>Cb,Q</a:t>
            </a:r>
            <a:r>
              <a:rPr lang="en-US" dirty="0"/>
              <a:t> + QP</a:t>
            </a:r>
            <a:r>
              <a:rPr lang="en-US" baseline="-25000" dirty="0"/>
              <a:t>QM,Q</a:t>
            </a:r>
            <a:r>
              <a:rPr lang="en-US" dirty="0"/>
              <a:t> + 1 ) / </a:t>
            </a:r>
            <a:r>
              <a:rPr lang="en-US" dirty="0" smtClean="0"/>
              <a:t>2</a:t>
            </a:r>
          </a:p>
          <a:p>
            <a:endParaRPr lang="en-US" sz="2000" dirty="0" smtClean="0"/>
          </a:p>
          <a:p>
            <a:pPr marL="400050" lvl="1" indent="0">
              <a:buNone/>
            </a:pPr>
            <a:r>
              <a:rPr lang="en-US" sz="1600" dirty="0"/>
              <a:t>w</a:t>
            </a:r>
            <a:r>
              <a:rPr lang="en-US" sz="1600" dirty="0" smtClean="0"/>
              <a:t>ith </a:t>
            </a:r>
            <a:r>
              <a:rPr lang="en-US" sz="1600" dirty="0" err="1"/>
              <a:t>QP</a:t>
            </a:r>
            <a:r>
              <a:rPr lang="en-US" sz="1600" baseline="-25000" dirty="0" err="1"/>
              <a:t>Cr</a:t>
            </a:r>
            <a:r>
              <a:rPr lang="en-US" sz="1600" dirty="0"/>
              <a:t> = QP_UV( QP</a:t>
            </a:r>
            <a:r>
              <a:rPr lang="en-US" sz="1600" baseline="-25000" dirty="0"/>
              <a:t>Y</a:t>
            </a:r>
            <a:r>
              <a:rPr lang="en-US" sz="1600" dirty="0"/>
              <a:t> ) and </a:t>
            </a:r>
            <a:r>
              <a:rPr lang="en-US" sz="1600" dirty="0" err="1"/>
              <a:t>QP</a:t>
            </a:r>
            <a:r>
              <a:rPr lang="en-US" sz="1600" baseline="-25000" dirty="0" err="1"/>
              <a:t>Cb</a:t>
            </a:r>
            <a:r>
              <a:rPr lang="en-US" sz="1600" dirty="0"/>
              <a:t> = QP_UV( QP</a:t>
            </a:r>
            <a:r>
              <a:rPr lang="en-US" sz="1600" baseline="-25000" dirty="0"/>
              <a:t>Y</a:t>
            </a:r>
            <a:r>
              <a:rPr lang="en-US" sz="1600" dirty="0"/>
              <a:t> ). QP_UV() is the function that converts the </a:t>
            </a:r>
            <a:r>
              <a:rPr lang="en-US" sz="1600" dirty="0" err="1"/>
              <a:t>luma</a:t>
            </a:r>
            <a:r>
              <a:rPr lang="en-US" sz="1600" dirty="0"/>
              <a:t> QP</a:t>
            </a:r>
            <a:r>
              <a:rPr lang="en-US" sz="1600" baseline="-25000" dirty="0"/>
              <a:t>Y</a:t>
            </a:r>
            <a:r>
              <a:rPr lang="en-US" sz="1600" dirty="0"/>
              <a:t> into </a:t>
            </a:r>
            <a:r>
              <a:rPr lang="en-US" sz="1600" dirty="0" err="1"/>
              <a:t>QP</a:t>
            </a:r>
            <a:r>
              <a:rPr lang="en-US" sz="1600" baseline="-25000" dirty="0" err="1"/>
              <a:t>Cr</a:t>
            </a:r>
            <a:r>
              <a:rPr lang="en-US" sz="1600" dirty="0"/>
              <a:t> and </a:t>
            </a:r>
            <a:r>
              <a:rPr lang="en-US" sz="1600" dirty="0" err="1"/>
              <a:t>QP</a:t>
            </a:r>
            <a:r>
              <a:rPr lang="en-US" sz="1600" baseline="-25000" dirty="0" err="1"/>
              <a:t>Cb</a:t>
            </a:r>
            <a:r>
              <a:rPr lang="en-US" sz="1600" dirty="0"/>
              <a:t> for </a:t>
            </a:r>
            <a:r>
              <a:rPr lang="en-US" sz="1600" dirty="0" smtClean="0"/>
              <a:t>chrominance</a:t>
            </a:r>
            <a:endParaRPr lang="en-US" sz="1600" dirty="0"/>
          </a:p>
          <a:p>
            <a:endParaRPr lang="en-US" dirty="0"/>
          </a:p>
        </p:txBody>
      </p:sp>
      <p:sp>
        <p:nvSpPr>
          <p:cNvPr id="4" name="Date Placeholder 3"/>
          <p:cNvSpPr>
            <a:spLocks noGrp="1"/>
          </p:cNvSpPr>
          <p:nvPr>
            <p:ph type="dt" sz="half" idx="10"/>
          </p:nvPr>
        </p:nvSpPr>
        <p:spPr/>
        <p:txBody>
          <a:bodyPr/>
          <a:lstStyle/>
          <a:p>
            <a:r>
              <a:rPr lang="en-US" smtClean="0"/>
              <a:t>4/23/2012</a:t>
            </a:r>
            <a:endParaRPr lang="en-US"/>
          </a:p>
        </p:txBody>
      </p:sp>
      <p:sp>
        <p:nvSpPr>
          <p:cNvPr id="5" name="Footer Placeholder 4"/>
          <p:cNvSpPr>
            <a:spLocks noGrp="1"/>
          </p:cNvSpPr>
          <p:nvPr>
            <p:ph type="ftr" sz="quarter" idx="11"/>
          </p:nvPr>
        </p:nvSpPr>
        <p:spPr/>
        <p:txBody>
          <a:bodyPr/>
          <a:lstStyle/>
          <a:p>
            <a:r>
              <a:rPr lang="en-US" smtClean="0"/>
              <a:t>Qualcomm Inc.</a:t>
            </a:r>
            <a:endParaRPr lang="en-US"/>
          </a:p>
        </p:txBody>
      </p:sp>
    </p:spTree>
    <p:extLst>
      <p:ext uri="{BB962C8B-B14F-4D97-AF65-F5344CB8AC3E}">
        <p14:creationId xmlns:p14="http://schemas.microsoft.com/office/powerpoint/2010/main" val="6861578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Q-Matrices and </a:t>
            </a:r>
            <a:r>
              <a:rPr lang="en-US" dirty="0" err="1"/>
              <a:t>Deblocking</a:t>
            </a:r>
            <a:endParaRPr lang="en-US" dirty="0"/>
          </a:p>
        </p:txBody>
      </p:sp>
      <p:sp>
        <p:nvSpPr>
          <p:cNvPr id="3" name="Content Placeholder 2"/>
          <p:cNvSpPr>
            <a:spLocks noGrp="1"/>
          </p:cNvSpPr>
          <p:nvPr>
            <p:ph idx="1"/>
          </p:nvPr>
        </p:nvSpPr>
        <p:spPr/>
        <p:txBody>
          <a:bodyPr/>
          <a:lstStyle/>
          <a:p>
            <a:r>
              <a:rPr lang="en-US" dirty="0" smtClean="0"/>
              <a:t>HM6.0: </a:t>
            </a:r>
            <a:r>
              <a:rPr lang="en-US" dirty="0"/>
              <a:t>AI-Main, </a:t>
            </a:r>
            <a:r>
              <a:rPr lang="en-US" dirty="0" smtClean="0"/>
              <a:t>QP=13 (+24=37</a:t>
            </a:r>
            <a:r>
              <a:rPr lang="en-US" dirty="0" smtClean="0"/>
              <a:t>)</a:t>
            </a:r>
            <a:endParaRPr lang="en-US" dirty="0"/>
          </a:p>
        </p:txBody>
      </p:sp>
      <p:sp>
        <p:nvSpPr>
          <p:cNvPr id="4" name="Date Placeholder 3"/>
          <p:cNvSpPr>
            <a:spLocks noGrp="1"/>
          </p:cNvSpPr>
          <p:nvPr>
            <p:ph type="dt" sz="half" idx="10"/>
          </p:nvPr>
        </p:nvSpPr>
        <p:spPr/>
        <p:txBody>
          <a:bodyPr/>
          <a:lstStyle/>
          <a:p>
            <a:r>
              <a:rPr lang="en-US" smtClean="0"/>
              <a:t>4/23/2012</a:t>
            </a:r>
            <a:endParaRPr lang="en-US"/>
          </a:p>
        </p:txBody>
      </p:sp>
      <p:sp>
        <p:nvSpPr>
          <p:cNvPr id="5" name="Footer Placeholder 4"/>
          <p:cNvSpPr>
            <a:spLocks noGrp="1"/>
          </p:cNvSpPr>
          <p:nvPr>
            <p:ph type="ftr" sz="quarter" idx="11"/>
          </p:nvPr>
        </p:nvSpPr>
        <p:spPr/>
        <p:txBody>
          <a:bodyPr/>
          <a:lstStyle/>
          <a:p>
            <a:r>
              <a:rPr lang="en-US" smtClean="0"/>
              <a:t>Qualcomm Inc.</a:t>
            </a:r>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0845" y="1828800"/>
            <a:ext cx="7905750" cy="451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59710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Q-Matrices and </a:t>
            </a:r>
            <a:r>
              <a:rPr lang="en-US" dirty="0" err="1"/>
              <a:t>Deblocking</a:t>
            </a:r>
            <a:endParaRPr lang="en-US" dirty="0"/>
          </a:p>
        </p:txBody>
      </p:sp>
      <p:sp>
        <p:nvSpPr>
          <p:cNvPr id="3" name="Content Placeholder 2"/>
          <p:cNvSpPr>
            <a:spLocks noGrp="1"/>
          </p:cNvSpPr>
          <p:nvPr>
            <p:ph idx="1"/>
          </p:nvPr>
        </p:nvSpPr>
        <p:spPr/>
        <p:txBody>
          <a:bodyPr/>
          <a:lstStyle/>
          <a:p>
            <a:r>
              <a:rPr lang="en-US" dirty="0"/>
              <a:t>Proposed: AI-Main, </a:t>
            </a:r>
            <a:r>
              <a:rPr lang="en-US" dirty="0" smtClean="0"/>
              <a:t>QP=13+24=37 for </a:t>
            </a:r>
            <a:r>
              <a:rPr lang="en-US" dirty="0" smtClean="0"/>
              <a:t>DBF</a:t>
            </a:r>
            <a:endParaRPr lang="en-US" dirty="0"/>
          </a:p>
          <a:p>
            <a:endParaRPr lang="en-US" dirty="0"/>
          </a:p>
        </p:txBody>
      </p:sp>
      <p:sp>
        <p:nvSpPr>
          <p:cNvPr id="4" name="Date Placeholder 3"/>
          <p:cNvSpPr>
            <a:spLocks noGrp="1"/>
          </p:cNvSpPr>
          <p:nvPr>
            <p:ph type="dt" sz="half" idx="10"/>
          </p:nvPr>
        </p:nvSpPr>
        <p:spPr/>
        <p:txBody>
          <a:bodyPr/>
          <a:lstStyle/>
          <a:p>
            <a:r>
              <a:rPr lang="en-US" smtClean="0"/>
              <a:t>4/23/2012</a:t>
            </a:r>
            <a:endParaRPr lang="en-US"/>
          </a:p>
        </p:txBody>
      </p:sp>
      <p:sp>
        <p:nvSpPr>
          <p:cNvPr id="5" name="Footer Placeholder 4"/>
          <p:cNvSpPr>
            <a:spLocks noGrp="1"/>
          </p:cNvSpPr>
          <p:nvPr>
            <p:ph type="ftr" sz="quarter" idx="11"/>
          </p:nvPr>
        </p:nvSpPr>
        <p:spPr/>
        <p:txBody>
          <a:bodyPr/>
          <a:lstStyle/>
          <a:p>
            <a:r>
              <a:rPr lang="en-US" smtClean="0"/>
              <a:t>Qualcomm Inc.</a:t>
            </a:r>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421" y="1828800"/>
            <a:ext cx="7877175"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71916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Results</a:t>
            </a:r>
            <a:endParaRPr lang="en-US" dirty="0"/>
          </a:p>
        </p:txBody>
      </p:sp>
      <p:sp>
        <p:nvSpPr>
          <p:cNvPr id="3" name="Content Placeholder 2"/>
          <p:cNvSpPr>
            <a:spLocks noGrp="1"/>
          </p:cNvSpPr>
          <p:nvPr>
            <p:ph idx="1"/>
          </p:nvPr>
        </p:nvSpPr>
        <p:spPr>
          <a:xfrm>
            <a:off x="457200" y="1066800"/>
            <a:ext cx="8229600" cy="5257800"/>
          </a:xfrm>
        </p:spPr>
        <p:txBody>
          <a:bodyPr>
            <a:normAutofit fontScale="92500" lnSpcReduction="20000"/>
          </a:bodyPr>
          <a:lstStyle/>
          <a:p>
            <a:r>
              <a:rPr lang="en-US" sz="2000" dirty="0" smtClean="0"/>
              <a:t>BD-rates of HM6.0 anchor compared with default quantization matrices (</a:t>
            </a:r>
            <a:r>
              <a:rPr lang="en-US" sz="2000" dirty="0" err="1" smtClean="0"/>
              <a:t>ScalingList</a:t>
            </a:r>
            <a:r>
              <a:rPr lang="en-US" sz="2000" dirty="0" smtClean="0"/>
              <a:t>=1) without proposed </a:t>
            </a:r>
            <a:r>
              <a:rPr lang="en-US" sz="2000" dirty="0" err="1" smtClean="0"/>
              <a:t>deblocking</a:t>
            </a:r>
            <a:r>
              <a:rPr lang="en-US" sz="2000" dirty="0" smtClean="0"/>
              <a:t> filter modification</a:t>
            </a:r>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r>
              <a:rPr lang="en-US" sz="2000" dirty="0" smtClean="0"/>
              <a:t>Proposed </a:t>
            </a:r>
            <a:r>
              <a:rPr lang="en-US" sz="2000" dirty="0" err="1" smtClean="0"/>
              <a:t>deblocking</a:t>
            </a:r>
            <a:r>
              <a:rPr lang="en-US" sz="2000" dirty="0" smtClean="0"/>
              <a:t> filter modification for Q-matrices does not affect the subjective or objective quality result of the default quantization matrices</a:t>
            </a:r>
            <a:endParaRPr lang="en-US" sz="2000" dirty="0"/>
          </a:p>
        </p:txBody>
      </p:sp>
      <p:sp>
        <p:nvSpPr>
          <p:cNvPr id="4" name="Date Placeholder 3"/>
          <p:cNvSpPr>
            <a:spLocks noGrp="1"/>
          </p:cNvSpPr>
          <p:nvPr>
            <p:ph type="dt" sz="half" idx="10"/>
          </p:nvPr>
        </p:nvSpPr>
        <p:spPr/>
        <p:txBody>
          <a:bodyPr/>
          <a:lstStyle/>
          <a:p>
            <a:r>
              <a:rPr lang="en-US" smtClean="0"/>
              <a:t>4/23/2012</a:t>
            </a:r>
            <a:endParaRPr lang="en-US"/>
          </a:p>
        </p:txBody>
      </p:sp>
      <p:sp>
        <p:nvSpPr>
          <p:cNvPr id="5" name="Footer Placeholder 4"/>
          <p:cNvSpPr>
            <a:spLocks noGrp="1"/>
          </p:cNvSpPr>
          <p:nvPr>
            <p:ph type="ftr" sz="quarter" idx="11"/>
          </p:nvPr>
        </p:nvSpPr>
        <p:spPr/>
        <p:txBody>
          <a:bodyPr/>
          <a:lstStyle/>
          <a:p>
            <a:r>
              <a:rPr lang="en-US" smtClean="0"/>
              <a:t>Qualcomm Inc.</a:t>
            </a:r>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204802798"/>
              </p:ext>
            </p:extLst>
          </p:nvPr>
        </p:nvGraphicFramePr>
        <p:xfrm>
          <a:off x="4253976" y="1752600"/>
          <a:ext cx="4864100" cy="3718560"/>
        </p:xfrm>
        <a:graphic>
          <a:graphicData uri="http://schemas.openxmlformats.org/drawingml/2006/table">
            <a:tbl>
              <a:tblPr firstRow="1" firstCol="1" bandRow="1">
                <a:tableStyleId>{5C22544A-7EE6-4342-B048-85BDC9FD1C3A}</a:tableStyleId>
              </a:tblPr>
              <a:tblGrid>
                <a:gridCol w="825500"/>
                <a:gridCol w="619125"/>
                <a:gridCol w="692785"/>
                <a:gridCol w="707390"/>
                <a:gridCol w="678180"/>
                <a:gridCol w="663575"/>
                <a:gridCol w="677545"/>
              </a:tblGrid>
              <a:tr h="152400">
                <a:tc>
                  <a:txBody>
                    <a:bodyPr/>
                    <a:lstStyle/>
                    <a:p>
                      <a:endParaRPr lang="en-US" sz="10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Low delay B Main</a:t>
                      </a:r>
                      <a:endParaRPr lang="en-US" sz="11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Low delay B HE10</a:t>
                      </a:r>
                      <a:endParaRPr lang="en-US" sz="11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r>
              <a:tr h="152400">
                <a:tc>
                  <a:txBody>
                    <a:bodyPr/>
                    <a:lstStyle/>
                    <a:p>
                      <a:endParaRPr lang="en-US" sz="10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Y</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U</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V</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Y</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U</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V</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A</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 </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 </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 </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 </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 </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 </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B</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0.4%</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-3.5%</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-3.9%</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0.1%</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-3.1%</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-3.4%</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C</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2.4%</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-2.0%</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-2.5%</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1.8%</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-2.0%</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-2.3%</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D</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2.3%</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-4.0%</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-4.1%</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1.7%</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-4.2%</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-4.1%</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E</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1.4%</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-0.4%</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-0.7%</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0.9%</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-0.1%</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-0.8%</a:t>
                      </a:r>
                      <a:endParaRPr lang="en-US" sz="1100">
                        <a:effectLst/>
                        <a:latin typeface="Times New Roman"/>
                        <a:ea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F</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4.8%</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1.5%</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5.1%</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4.1%</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0.1%</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5.8%</a:t>
                      </a:r>
                      <a:endParaRPr lang="en-US" sz="1100">
                        <a:effectLst/>
                        <a:latin typeface="Times New Roman"/>
                        <a:ea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Overall</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dirty="0">
                          <a:solidFill>
                            <a:srgbClr val="FF0000"/>
                          </a:solidFill>
                          <a:effectLst/>
                        </a:rPr>
                        <a:t>2.2%</a:t>
                      </a:r>
                      <a:endParaRPr lang="en-US" sz="1100" dirty="0">
                        <a:solidFill>
                          <a:srgbClr val="FF0000"/>
                        </a:solidFill>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-1.8%</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-1.4%</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dirty="0">
                          <a:solidFill>
                            <a:srgbClr val="FF0000"/>
                          </a:solidFill>
                          <a:effectLst/>
                        </a:rPr>
                        <a:t>1.7%</a:t>
                      </a:r>
                      <a:endParaRPr lang="en-US" sz="1100" dirty="0">
                        <a:solidFill>
                          <a:srgbClr val="FF0000"/>
                        </a:solidFill>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-2.0%</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-1.1%</a:t>
                      </a:r>
                      <a:endParaRPr lang="en-US" sz="1100">
                        <a:effectLst/>
                        <a:latin typeface="Times New Roman"/>
                        <a:ea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 </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dirty="0">
                          <a:solidFill>
                            <a:srgbClr val="FF0000"/>
                          </a:solidFill>
                          <a:effectLst/>
                        </a:rPr>
                        <a:t>2.2%</a:t>
                      </a:r>
                      <a:endParaRPr lang="en-US" sz="1100" dirty="0">
                        <a:solidFill>
                          <a:srgbClr val="FF0000"/>
                        </a:solidFill>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-1.7%</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-1.2%</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dirty="0">
                          <a:solidFill>
                            <a:srgbClr val="FF0000"/>
                          </a:solidFill>
                          <a:effectLst/>
                        </a:rPr>
                        <a:t>1.6%</a:t>
                      </a:r>
                      <a:endParaRPr lang="en-US" sz="1100" dirty="0">
                        <a:solidFill>
                          <a:srgbClr val="FF0000"/>
                        </a:solidFill>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-2.0%</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-1.1%</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Enc Time[%]</a:t>
                      </a:r>
                      <a:endParaRPr lang="en-US" sz="1100">
                        <a:effectLst/>
                        <a:latin typeface="Times New Roman"/>
                        <a:ea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99%</a:t>
                      </a:r>
                      <a:endParaRPr lang="en-US" sz="11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98%</a:t>
                      </a:r>
                      <a:endParaRPr lang="en-US" sz="11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Dec Time[%]</a:t>
                      </a:r>
                      <a:endParaRPr lang="en-US" sz="1100">
                        <a:effectLst/>
                        <a:latin typeface="Times New Roman"/>
                        <a:ea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95%</a:t>
                      </a:r>
                      <a:endParaRPr lang="en-US" sz="11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96%</a:t>
                      </a:r>
                      <a:endParaRPr lang="en-US" sz="11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r>
              <a:tr h="152400">
                <a:tc>
                  <a:txBody>
                    <a:bodyPr/>
                    <a:lstStyle/>
                    <a:p>
                      <a:endParaRPr lang="en-US" sz="1000">
                        <a:effectLst/>
                        <a:latin typeface="Times New Roman"/>
                      </a:endParaRPr>
                    </a:p>
                  </a:txBody>
                  <a:tcPr marL="68580" marR="68580" marT="0" marB="0" anchor="b"/>
                </a:tc>
                <a:tc>
                  <a:txBody>
                    <a:bodyPr/>
                    <a:lstStyle/>
                    <a:p>
                      <a:endParaRPr lang="en-US" sz="1000">
                        <a:effectLst/>
                        <a:latin typeface="Times New Roman"/>
                      </a:endParaRPr>
                    </a:p>
                  </a:txBody>
                  <a:tcPr marL="68580" marR="68580" marT="0" marB="0" anchor="b"/>
                </a:tc>
                <a:tc>
                  <a:txBody>
                    <a:bodyPr/>
                    <a:lstStyle/>
                    <a:p>
                      <a:endParaRPr lang="en-US" sz="1000">
                        <a:effectLst/>
                        <a:latin typeface="Times New Roman"/>
                      </a:endParaRPr>
                    </a:p>
                  </a:txBody>
                  <a:tcPr marL="68580" marR="68580" marT="0" marB="0" anchor="b"/>
                </a:tc>
                <a:tc>
                  <a:txBody>
                    <a:bodyPr/>
                    <a:lstStyle/>
                    <a:p>
                      <a:endParaRPr lang="en-US" sz="1000">
                        <a:effectLst/>
                        <a:latin typeface="Times New Roman"/>
                      </a:endParaRPr>
                    </a:p>
                  </a:txBody>
                  <a:tcPr marL="68580" marR="68580" marT="0" marB="0" anchor="b"/>
                </a:tc>
                <a:tc>
                  <a:txBody>
                    <a:bodyPr/>
                    <a:lstStyle/>
                    <a:p>
                      <a:endParaRPr lang="en-US" sz="1000">
                        <a:effectLst/>
                        <a:latin typeface="Times New Roman"/>
                      </a:endParaRPr>
                    </a:p>
                  </a:txBody>
                  <a:tcPr marL="68580" marR="68580" marT="0" marB="0" anchor="b"/>
                </a:tc>
                <a:tc>
                  <a:txBody>
                    <a:bodyPr/>
                    <a:lstStyle/>
                    <a:p>
                      <a:endParaRPr lang="en-US" sz="1000">
                        <a:effectLst/>
                        <a:latin typeface="Times New Roman"/>
                      </a:endParaRPr>
                    </a:p>
                  </a:txBody>
                  <a:tcPr marL="68580" marR="68580" marT="0" marB="0" anchor="b"/>
                </a:tc>
                <a:tc>
                  <a:txBody>
                    <a:bodyPr/>
                    <a:lstStyle/>
                    <a:p>
                      <a:endParaRPr lang="en-US" sz="1000">
                        <a:effectLst/>
                        <a:latin typeface="Times New Roman"/>
                      </a:endParaRPr>
                    </a:p>
                  </a:txBody>
                  <a:tcPr marL="68580" marR="68580" marT="0" marB="0" anchor="b"/>
                </a:tc>
              </a:tr>
              <a:tr h="152400">
                <a:tc>
                  <a:txBody>
                    <a:bodyPr/>
                    <a:lstStyle/>
                    <a:p>
                      <a:endParaRPr lang="en-US" sz="10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Low delay P Main</a:t>
                      </a:r>
                      <a:endParaRPr lang="en-US" sz="11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Low delay P HE10</a:t>
                      </a:r>
                      <a:endParaRPr lang="en-US" sz="11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r>
              <a:tr h="152400">
                <a:tc>
                  <a:txBody>
                    <a:bodyPr/>
                    <a:lstStyle/>
                    <a:p>
                      <a:endParaRPr lang="en-US" sz="10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Y</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U</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V</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Y</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U</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V</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A</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 </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 </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 </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 </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 </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 </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B</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0.3%</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-3.3%</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-4.0%</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0.0%</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-3.1%</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-3.6%</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C</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2.5%</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-2.3%</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-2.6%</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2.0%</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-2.1%</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-2.5%</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D</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2.6%</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-4.0%</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-4.3%</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2.2%</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-3.6%</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-3.6%</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E</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1.5%</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-0.2%</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-1.0%</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1.0%</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0.3%</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0.3%</a:t>
                      </a:r>
                      <a:endParaRPr lang="en-US" sz="1100">
                        <a:effectLst/>
                        <a:latin typeface="Times New Roman"/>
                        <a:ea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F</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5.0%</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2.3%</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5.3%</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4.1%</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1.1%</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4.1%</a:t>
                      </a:r>
                      <a:endParaRPr lang="en-US" sz="1100">
                        <a:effectLst/>
                        <a:latin typeface="Times New Roman"/>
                        <a:ea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Overall</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dirty="0">
                          <a:solidFill>
                            <a:srgbClr val="FF0000"/>
                          </a:solidFill>
                          <a:effectLst/>
                        </a:rPr>
                        <a:t>2.3%</a:t>
                      </a:r>
                      <a:endParaRPr lang="en-US" sz="1100" dirty="0">
                        <a:solidFill>
                          <a:srgbClr val="FF0000"/>
                        </a:solidFill>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-1.6%</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-1.5%</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dirty="0">
                          <a:solidFill>
                            <a:srgbClr val="FF0000"/>
                          </a:solidFill>
                          <a:effectLst/>
                        </a:rPr>
                        <a:t>1.8%</a:t>
                      </a:r>
                      <a:endParaRPr lang="en-US" sz="1100" dirty="0">
                        <a:solidFill>
                          <a:srgbClr val="FF0000"/>
                        </a:solidFill>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-1.6%</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-1.3%</a:t>
                      </a:r>
                      <a:endParaRPr lang="en-US" sz="1100">
                        <a:effectLst/>
                        <a:latin typeface="Times New Roman"/>
                        <a:ea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 </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dirty="0">
                          <a:solidFill>
                            <a:srgbClr val="FF0000"/>
                          </a:solidFill>
                          <a:effectLst/>
                        </a:rPr>
                        <a:t>2.2%</a:t>
                      </a:r>
                      <a:endParaRPr lang="en-US" sz="1100" dirty="0">
                        <a:solidFill>
                          <a:srgbClr val="FF0000"/>
                        </a:solidFill>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-1.6%</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-1.4%</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dirty="0">
                          <a:solidFill>
                            <a:srgbClr val="FF0000"/>
                          </a:solidFill>
                          <a:effectLst/>
                        </a:rPr>
                        <a:t>1.7%</a:t>
                      </a:r>
                      <a:endParaRPr lang="en-US" sz="1100" dirty="0">
                        <a:solidFill>
                          <a:srgbClr val="FF0000"/>
                        </a:solidFill>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-1.7%</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-1.2%</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Enc Time[%]</a:t>
                      </a:r>
                      <a:endParaRPr lang="en-US" sz="1100">
                        <a:effectLst/>
                        <a:latin typeface="Times New Roman"/>
                        <a:ea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99%</a:t>
                      </a:r>
                      <a:endParaRPr lang="en-US" sz="11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96%</a:t>
                      </a:r>
                      <a:endParaRPr lang="en-US" sz="11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Dec Time[%]</a:t>
                      </a:r>
                      <a:endParaRPr lang="en-US" sz="1100">
                        <a:effectLst/>
                        <a:latin typeface="Times New Roman"/>
                        <a:ea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95%</a:t>
                      </a:r>
                      <a:endParaRPr lang="en-US" sz="11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dirty="0">
                          <a:effectLst/>
                        </a:rPr>
                        <a:t>96%</a:t>
                      </a:r>
                      <a:endParaRPr lang="en-US" sz="1100" dirty="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013119586"/>
              </p:ext>
            </p:extLst>
          </p:nvPr>
        </p:nvGraphicFramePr>
        <p:xfrm>
          <a:off x="76200" y="1752600"/>
          <a:ext cx="4864100" cy="3733800"/>
        </p:xfrm>
        <a:graphic>
          <a:graphicData uri="http://schemas.openxmlformats.org/drawingml/2006/table">
            <a:tbl>
              <a:tblPr firstRow="1" firstCol="1" bandRow="1">
                <a:tableStyleId>{5C22544A-7EE6-4342-B048-85BDC9FD1C3A}</a:tableStyleId>
              </a:tblPr>
              <a:tblGrid>
                <a:gridCol w="825500"/>
                <a:gridCol w="619125"/>
                <a:gridCol w="692785"/>
                <a:gridCol w="707390"/>
                <a:gridCol w="678180"/>
                <a:gridCol w="663575"/>
                <a:gridCol w="677545"/>
              </a:tblGrid>
              <a:tr h="152400">
                <a:tc>
                  <a:txBody>
                    <a:bodyPr/>
                    <a:lstStyle/>
                    <a:p>
                      <a:endParaRPr lang="en-US" sz="10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All Intra Main</a:t>
                      </a:r>
                      <a:endParaRPr lang="en-US" sz="11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dirty="0">
                          <a:effectLst/>
                        </a:rPr>
                        <a:t>All Intra HE10</a:t>
                      </a:r>
                      <a:endParaRPr lang="en-US" sz="1100" dirty="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r>
              <a:tr h="160020">
                <a:tc>
                  <a:txBody>
                    <a:bodyPr/>
                    <a:lstStyle/>
                    <a:p>
                      <a:endParaRPr lang="en-US" sz="10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Y</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U</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V</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Y</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U</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V</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A</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0.4%</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0.7%</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1.3%</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0.1%</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-0.4%</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0.2%</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B</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2.3%</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-2.7%</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-2.7%</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1.7%</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-3.4%</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-3.5%</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C</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4.5%</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-1.9%</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-2.3%</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3.4%</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-3.4%</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-4.0%</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D</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5.2%</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-3.5%</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-2.6%</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4.3%</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-4.4%</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-3.8%</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E</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1.1%</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-1.6%</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-1.7%</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0.5%</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-1.9%</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-1.8%</a:t>
                      </a:r>
                      <a:endParaRPr lang="en-US" sz="1100">
                        <a:effectLst/>
                        <a:latin typeface="Times New Roman"/>
                        <a:ea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F</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6.1%</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0.1%</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2.5%</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5.4%</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-2.3%</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0.0%</a:t>
                      </a:r>
                      <a:endParaRPr lang="en-US" sz="1100">
                        <a:effectLst/>
                        <a:latin typeface="Times New Roman"/>
                        <a:ea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Overall</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dirty="0">
                          <a:solidFill>
                            <a:srgbClr val="FF0000"/>
                          </a:solidFill>
                          <a:effectLst/>
                        </a:rPr>
                        <a:t>3.3%</a:t>
                      </a:r>
                      <a:endParaRPr lang="en-US" sz="1100" dirty="0">
                        <a:solidFill>
                          <a:srgbClr val="FF0000"/>
                        </a:solidFill>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-1.5%</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-1.0%</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dirty="0">
                          <a:solidFill>
                            <a:srgbClr val="FF0000"/>
                          </a:solidFill>
                          <a:effectLst/>
                        </a:rPr>
                        <a:t>2.6%</a:t>
                      </a:r>
                      <a:endParaRPr lang="en-US" sz="1100" dirty="0">
                        <a:solidFill>
                          <a:srgbClr val="FF0000"/>
                        </a:solidFill>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-2.7%</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-2.2%</a:t>
                      </a:r>
                      <a:endParaRPr lang="en-US" sz="1100">
                        <a:effectLst/>
                        <a:latin typeface="Times New Roman"/>
                        <a:ea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 </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dirty="0">
                          <a:solidFill>
                            <a:srgbClr val="FF0000"/>
                          </a:solidFill>
                          <a:effectLst/>
                        </a:rPr>
                        <a:t>3.2%</a:t>
                      </a:r>
                      <a:endParaRPr lang="en-US" sz="1100" dirty="0">
                        <a:solidFill>
                          <a:srgbClr val="FF0000"/>
                        </a:solidFill>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-1.4%</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-0.9%</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dirty="0">
                          <a:solidFill>
                            <a:srgbClr val="FF0000"/>
                          </a:solidFill>
                          <a:effectLst/>
                        </a:rPr>
                        <a:t>2.5%</a:t>
                      </a:r>
                      <a:endParaRPr lang="en-US" sz="1100" dirty="0">
                        <a:solidFill>
                          <a:srgbClr val="FF0000"/>
                        </a:solidFill>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-2.6%</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-2.1%</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Enc Time[%]</a:t>
                      </a:r>
                      <a:endParaRPr lang="en-US" sz="1100">
                        <a:effectLst/>
                        <a:latin typeface="Times New Roman"/>
                        <a:ea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97%</a:t>
                      </a:r>
                      <a:endParaRPr lang="en-US" sz="11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98%</a:t>
                      </a:r>
                      <a:endParaRPr lang="en-US" sz="11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Dec Time[%]</a:t>
                      </a:r>
                      <a:endParaRPr lang="en-US" sz="1100">
                        <a:effectLst/>
                        <a:latin typeface="Times New Roman"/>
                        <a:ea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97%</a:t>
                      </a:r>
                      <a:endParaRPr lang="en-US" sz="11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100%</a:t>
                      </a:r>
                      <a:endParaRPr lang="en-US" sz="11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r>
              <a:tr h="152400">
                <a:tc>
                  <a:txBody>
                    <a:bodyPr/>
                    <a:lstStyle/>
                    <a:p>
                      <a:endParaRPr lang="en-US" sz="1000">
                        <a:effectLst/>
                        <a:latin typeface="Times New Roman"/>
                      </a:endParaRPr>
                    </a:p>
                  </a:txBody>
                  <a:tcPr marL="68580" marR="68580" marT="0" marB="0" anchor="b"/>
                </a:tc>
                <a:tc>
                  <a:txBody>
                    <a:bodyPr/>
                    <a:lstStyle/>
                    <a:p>
                      <a:endParaRPr lang="en-US" sz="1000">
                        <a:effectLst/>
                        <a:latin typeface="Times New Roman"/>
                      </a:endParaRPr>
                    </a:p>
                  </a:txBody>
                  <a:tcPr marL="68580" marR="68580" marT="0" marB="0" anchor="b"/>
                </a:tc>
                <a:tc>
                  <a:txBody>
                    <a:bodyPr/>
                    <a:lstStyle/>
                    <a:p>
                      <a:endParaRPr lang="en-US" sz="1000">
                        <a:effectLst/>
                        <a:latin typeface="Times New Roman"/>
                      </a:endParaRPr>
                    </a:p>
                  </a:txBody>
                  <a:tcPr marL="68580" marR="68580" marT="0" marB="0" anchor="b"/>
                </a:tc>
                <a:tc>
                  <a:txBody>
                    <a:bodyPr/>
                    <a:lstStyle/>
                    <a:p>
                      <a:endParaRPr lang="en-US" sz="1000">
                        <a:effectLst/>
                        <a:latin typeface="Times New Roman"/>
                      </a:endParaRPr>
                    </a:p>
                  </a:txBody>
                  <a:tcPr marL="68580" marR="68580" marT="0" marB="0" anchor="b"/>
                </a:tc>
                <a:tc>
                  <a:txBody>
                    <a:bodyPr/>
                    <a:lstStyle/>
                    <a:p>
                      <a:endParaRPr lang="en-US" sz="1000">
                        <a:effectLst/>
                        <a:latin typeface="Times New Roman"/>
                      </a:endParaRPr>
                    </a:p>
                  </a:txBody>
                  <a:tcPr marL="68580" marR="68580" marT="0" marB="0" anchor="b"/>
                </a:tc>
                <a:tc>
                  <a:txBody>
                    <a:bodyPr/>
                    <a:lstStyle/>
                    <a:p>
                      <a:endParaRPr lang="en-US" sz="1000">
                        <a:effectLst/>
                        <a:latin typeface="Times New Roman"/>
                      </a:endParaRPr>
                    </a:p>
                  </a:txBody>
                  <a:tcPr marL="68580" marR="68580" marT="0" marB="0" anchor="b"/>
                </a:tc>
                <a:tc>
                  <a:txBody>
                    <a:bodyPr/>
                    <a:lstStyle/>
                    <a:p>
                      <a:endParaRPr lang="en-US" sz="1000">
                        <a:effectLst/>
                        <a:latin typeface="Times New Roman"/>
                      </a:endParaRPr>
                    </a:p>
                  </a:txBody>
                  <a:tcPr marL="68580" marR="68580" marT="0" marB="0" anchor="b"/>
                </a:tc>
              </a:tr>
              <a:tr h="152400">
                <a:tc>
                  <a:txBody>
                    <a:bodyPr/>
                    <a:lstStyle/>
                    <a:p>
                      <a:endParaRPr lang="en-US" sz="10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Random Access Main</a:t>
                      </a:r>
                      <a:endParaRPr lang="en-US" sz="11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Random Access HE10</a:t>
                      </a:r>
                      <a:endParaRPr lang="en-US" sz="11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r>
              <a:tr h="152400">
                <a:tc>
                  <a:txBody>
                    <a:bodyPr/>
                    <a:lstStyle/>
                    <a:p>
                      <a:endParaRPr lang="en-US" sz="10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Y</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U</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V</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Y</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U</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V</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A</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0.1%</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3.1%</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4.8%</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-0.2%</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1.7%</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3.0%</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B</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0.7%</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-2.1%</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-2.5%</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0.4%</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-2.3%</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-2.8%</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C</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3.7%</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0.3%</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-0.5%</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3.4%</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-0.4%</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-1.1%</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D</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3.9%</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-2.4%</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-2.3%</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3.8%</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-2.4%</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-2.3%</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E</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 </a:t>
                      </a:r>
                      <a:endParaRPr lang="en-US" sz="1100">
                        <a:effectLst/>
                        <a:latin typeface="Times New Roman"/>
                        <a:ea typeface="Times New Roman"/>
                      </a:endParaRPr>
                    </a:p>
                  </a:txBody>
                  <a:tcPr marL="68580" marR="68580" marT="0" marB="0" anchor="b"/>
                </a:tc>
                <a:tc>
                  <a:txBody>
                    <a:bodyPr/>
                    <a:lstStyle/>
                    <a:p>
                      <a:endParaRPr lang="en-US" sz="10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 </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 </a:t>
                      </a:r>
                      <a:endParaRPr lang="en-US" sz="1100">
                        <a:effectLst/>
                        <a:latin typeface="Times New Roman"/>
                        <a:ea typeface="Times New Roman"/>
                      </a:endParaRPr>
                    </a:p>
                  </a:txBody>
                  <a:tcPr marL="68580" marR="68580" marT="0" marB="0" anchor="b"/>
                </a:tc>
                <a:tc>
                  <a:txBody>
                    <a:bodyPr/>
                    <a:lstStyle/>
                    <a:p>
                      <a:endParaRPr lang="en-US" sz="10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 </a:t>
                      </a:r>
                      <a:endParaRPr lang="en-US" sz="1100">
                        <a:effectLst/>
                        <a:latin typeface="Times New Roman"/>
                        <a:ea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Class F</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6.8%</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4.2%</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7.3%</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6.3%</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2.4%</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5.0%</a:t>
                      </a:r>
                      <a:endParaRPr lang="en-US" sz="1100">
                        <a:effectLst/>
                        <a:latin typeface="Times New Roman"/>
                        <a:ea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Overall</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dirty="0">
                          <a:solidFill>
                            <a:srgbClr val="FF0000"/>
                          </a:solidFill>
                          <a:effectLst/>
                        </a:rPr>
                        <a:t>2.9%</a:t>
                      </a:r>
                      <a:endParaRPr lang="en-US" sz="1100" dirty="0">
                        <a:solidFill>
                          <a:srgbClr val="FF0000"/>
                        </a:solidFill>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0.5%</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1.2%</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dirty="0">
                          <a:solidFill>
                            <a:srgbClr val="FF0000"/>
                          </a:solidFill>
                          <a:effectLst/>
                        </a:rPr>
                        <a:t>2.7%</a:t>
                      </a:r>
                      <a:endParaRPr lang="en-US" sz="1100" dirty="0">
                        <a:solidFill>
                          <a:srgbClr val="FF0000"/>
                        </a:solidFill>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-0.3%</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0.2%</a:t>
                      </a:r>
                      <a:endParaRPr lang="en-US" sz="1100">
                        <a:effectLst/>
                        <a:latin typeface="Times New Roman"/>
                        <a:ea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 </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dirty="0">
                          <a:solidFill>
                            <a:srgbClr val="FF0000"/>
                          </a:solidFill>
                          <a:effectLst/>
                        </a:rPr>
                        <a:t>3.0%</a:t>
                      </a:r>
                      <a:endParaRPr lang="en-US" sz="1100" dirty="0">
                        <a:solidFill>
                          <a:srgbClr val="FF0000"/>
                        </a:solidFill>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0.6%</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1.2%</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dirty="0">
                          <a:solidFill>
                            <a:srgbClr val="FF0000"/>
                          </a:solidFill>
                          <a:effectLst/>
                        </a:rPr>
                        <a:t>2.7%</a:t>
                      </a:r>
                      <a:endParaRPr lang="en-US" sz="1100" dirty="0">
                        <a:solidFill>
                          <a:srgbClr val="FF0000"/>
                        </a:solidFill>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-0.2%</a:t>
                      </a:r>
                      <a:endParaRPr lang="en-US" sz="1100">
                        <a:effectLst/>
                        <a:latin typeface="Times New Roman"/>
                        <a:ea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0.2%</a:t>
                      </a:r>
                      <a:endParaRPr lang="en-US" sz="1100">
                        <a:effectLst/>
                        <a:latin typeface="Times New Roman"/>
                        <a:ea typeface="Times New Roman"/>
                      </a:endParaRPr>
                    </a:p>
                  </a:txBody>
                  <a:tcPr marL="68580" marR="68580" marT="0" marB="0" anchor="b"/>
                </a:tc>
              </a:tr>
              <a:tr h="14478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Enc Time[%]</a:t>
                      </a:r>
                      <a:endParaRPr lang="en-US" sz="1100">
                        <a:effectLst/>
                        <a:latin typeface="Times New Roman"/>
                        <a:ea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99%</a:t>
                      </a:r>
                      <a:endParaRPr lang="en-US" sz="11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effectLst/>
                        </a:rPr>
                        <a:t>97%</a:t>
                      </a:r>
                      <a:endParaRPr lang="en-US" sz="110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effectLst/>
                        </a:rPr>
                        <a:t>Dec Time[%]</a:t>
                      </a:r>
                      <a:endParaRPr lang="en-US" sz="1100">
                        <a:effectLst/>
                        <a:latin typeface="Times New Roman"/>
                        <a:ea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dirty="0">
                          <a:effectLst/>
                        </a:rPr>
                        <a:t>97%</a:t>
                      </a:r>
                      <a:endParaRPr lang="en-US" sz="1100" dirty="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dirty="0">
                          <a:effectLst/>
                        </a:rPr>
                        <a:t>97%</a:t>
                      </a:r>
                      <a:endParaRPr lang="en-US" sz="1100" dirty="0">
                        <a:effectLst/>
                        <a:latin typeface="Times New Roman"/>
                        <a:ea typeface="Times New Roma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5885148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2240</TotalTime>
  <Words>1452</Words>
  <Application>Microsoft Office PowerPoint</Application>
  <PresentationFormat>On-screen Show (4:3)</PresentationFormat>
  <Paragraphs>580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JCTVC-I0280: Quantization Matrices and Deblocking Filtering</vt:lpstr>
      <vt:lpstr>Summary</vt:lpstr>
      <vt:lpstr>Q-Matrices and Deblocking</vt:lpstr>
      <vt:lpstr>Q-Matrices and Deblocking</vt:lpstr>
      <vt:lpstr>Q-Matrices and Deblocking</vt:lpstr>
      <vt:lpstr>Q-Matrices and Deblocking</vt:lpstr>
      <vt:lpstr>Q-Matrices and Deblocking</vt:lpstr>
      <vt:lpstr>Q-Matrices and Deblocking</vt:lpstr>
      <vt:lpstr>Objective Results</vt:lpstr>
      <vt:lpstr>Conclusion</vt:lpstr>
    </vt:vector>
  </TitlesOfParts>
  <Company>Qualcomm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Geert</dc:creator>
  <cp:lastModifiedBy>Geert</cp:lastModifiedBy>
  <cp:revision>83</cp:revision>
  <dcterms:created xsi:type="dcterms:W3CDTF">2012-02-16T17:46:02Z</dcterms:created>
  <dcterms:modified xsi:type="dcterms:W3CDTF">2012-04-23T22:12:03Z</dcterms:modified>
</cp:coreProperties>
</file>