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81" r:id="rId2"/>
    <p:sldId id="612" r:id="rId3"/>
    <p:sldId id="617" r:id="rId4"/>
    <p:sldId id="618" r:id="rId5"/>
    <p:sldId id="615" r:id="rId6"/>
    <p:sldId id="616" r:id="rId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FF66"/>
    <a:srgbClr val="FF9900"/>
    <a:srgbClr val="FFCCFF"/>
    <a:srgbClr val="FF66FF"/>
    <a:srgbClr val="3399FF"/>
    <a:srgbClr val="CC99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44" autoAdjust="0"/>
    <p:restoredTop sz="99893" autoAdjust="0"/>
  </p:normalViewPr>
  <p:slideViewPr>
    <p:cSldViewPr>
      <p:cViewPr>
        <p:scale>
          <a:sx n="78" d="100"/>
          <a:sy n="78" d="100"/>
        </p:scale>
        <p:origin x="-451" y="1080"/>
      </p:cViewPr>
      <p:guideLst>
        <p:guide orient="horz" pos="432"/>
        <p:guide pos="43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422C12F-D5D8-425D-8A31-36AB367947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34691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E52DDBA-5467-487D-9D26-0F91FE8D10C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75381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ED692D3-77BF-4007-84FF-0CA8D965B026}" type="slidenum">
              <a:rPr lang="zh-CN" altLang="en-US">
                <a:latin typeface="Times New Roman" pitchFamily="18" charset="0"/>
              </a:rPr>
              <a:pPr algn="r"/>
              <a:t>1</a:t>
            </a:fld>
            <a:endParaRPr lang="en-US" altLang="zh-CN">
              <a:latin typeface="Times New Roman" pitchFamily="18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E5EB-A5E0-423B-9D5B-DA7F4631685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JCTVC-I0274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F13CE-221E-46C8-AF83-A1454D7BF885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3487A-0FD1-4423-B621-B8FB9753D61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JCTVC-I0274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B1950-109D-4AA1-8724-4F1BCD45296B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05A2C-F870-4526-9838-CD35316AC5C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JCTVC-I0274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A740C-66E4-436C-81F9-1B13EE1AACFA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5A5AD-2B98-4B4E-8660-B9499D5E6C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JCTVC-I0274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833BA-75D4-47A5-9BF4-27010E0F6B5E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1CB3D-A229-4A68-A9EC-3A19751AC70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JCTVC-I0274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79ED9-CBAA-4F6A-A2B1-DA48A6B23A96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AD0F0-9B05-4D11-98EB-1B45A184A3A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JCTVC-I0274</a:t>
            </a: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30034-8B60-424A-A18B-38B2603CB25C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6F63D-9691-4F44-96CD-58326866CB9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JCTVC-I0274</a:t>
            </a: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BDF87-9CAB-413C-929E-80CC1C08427D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02222-FE48-4CEC-B01F-61CD277F1FC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JCTVC-I0274</a:t>
            </a:r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8D5E4-EE78-4EF5-949F-F320F4BB8985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6A986-8A1D-47EC-87D2-2310BC06213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JCTVC-I0274</a:t>
            </a:r>
            <a:endParaRPr lang="en-US" altLang="zh-CN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196AF-51D0-45C7-BD70-0CBB335C763F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B5683-FDB1-4580-B543-3AC7BEAD284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JCTVC-I0274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C44D4-E81B-4491-A420-6B6EE6AA8773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006C-8BF5-47D2-8BF8-5CCD1D5E033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JCTVC-I0274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02D58-ED7A-4814-91FE-F67A26036806}" type="datetime1">
              <a:rPr lang="en-US" smtClean="0"/>
              <a:t>4/28/2012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pPr>
              <a:defRPr/>
            </a:pPr>
            <a:fld id="{7801CEDC-8412-4650-A484-E18C286CFA4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en-US" altLang="zh-CN" smtClean="0"/>
              <a:t>JCTVC-I0274</a:t>
            </a: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fld id="{64B0E21E-16FB-4924-8328-02572AAF342C}" type="datetime1">
              <a:rPr lang="en-US" smtClean="0"/>
              <a:t>4/28/2012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CBCB1BB-7D3C-4365-A9C6-EFF2B938F0B2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  <p:sp>
        <p:nvSpPr>
          <p:cNvPr id="15362" name="Slide Number Placeholder 3"/>
          <p:cNvSpPr txBox="1">
            <a:spLocks noGrp="1"/>
          </p:cNvSpPr>
          <p:nvPr/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4835AA9-BAF7-438B-9251-899993377422}" type="slidenum">
              <a:rPr lang="zh-CN" altLang="en-US" sz="1400">
                <a:solidFill>
                  <a:schemeClr val="bg1"/>
                </a:solidFill>
                <a:ea typeface="SimSun" pitchFamily="2" charset="-122"/>
              </a:rPr>
              <a:pPr algn="r"/>
              <a:t>1</a:t>
            </a:fld>
            <a:endParaRPr lang="en-US" altLang="zh-CN" sz="1400">
              <a:solidFill>
                <a:schemeClr val="bg1"/>
              </a:solidFill>
              <a:ea typeface="SimSun" pitchFamily="2" charset="-122"/>
            </a:endParaRPr>
          </a:p>
        </p:txBody>
      </p:sp>
      <p:sp>
        <p:nvSpPr>
          <p:cNvPr id="15363" name="Rectangle 2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5800" y="3717925"/>
            <a:ext cx="6619875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3200" dirty="0">
                <a:solidFill>
                  <a:srgbClr val="003399"/>
                </a:solidFill>
                <a:ea typeface="SimSun" pitchFamily="2" charset="-122"/>
              </a:rPr>
              <a:t>Cheung Auyeung</a:t>
            </a:r>
          </a:p>
          <a:p>
            <a:pPr>
              <a:spcBef>
                <a:spcPct val="20000"/>
              </a:spcBef>
            </a:pP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Sony Electronics Inc</a:t>
            </a: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>
                <a:solidFill>
                  <a:srgbClr val="003399"/>
                </a:solidFill>
                <a:ea typeface="SimSun" pitchFamily="2" charset="-122"/>
              </a:rPr>
              <a:t>April </a:t>
            </a:r>
            <a:r>
              <a:rPr lang="en-US" altLang="zh-CN" sz="3200" smtClean="0">
                <a:solidFill>
                  <a:srgbClr val="003399"/>
                </a:solidFill>
                <a:ea typeface="SimSun" pitchFamily="2" charset="-122"/>
              </a:rPr>
              <a:t>28</a:t>
            </a:r>
            <a:r>
              <a:rPr lang="en-US" altLang="zh-CN" sz="3200" smtClean="0">
                <a:solidFill>
                  <a:srgbClr val="003399"/>
                </a:solidFill>
                <a:ea typeface="SimSun" pitchFamily="2" charset="-122"/>
              </a:rPr>
              <a:t>, </a:t>
            </a:r>
            <a:r>
              <a:rPr lang="en-US" altLang="zh-CN" sz="3200" dirty="0">
                <a:solidFill>
                  <a:srgbClr val="003399"/>
                </a:solidFill>
                <a:ea typeface="SimSun" pitchFamily="2" charset="-122"/>
              </a:rPr>
              <a:t>2012</a:t>
            </a:r>
          </a:p>
          <a:p>
            <a:pPr>
              <a:spcBef>
                <a:spcPct val="20000"/>
              </a:spcBef>
            </a:pP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</p:txBody>
      </p:sp>
      <p:sp>
        <p:nvSpPr>
          <p:cNvPr id="2081795" name="Rectangle 3"/>
          <p:cNvSpPr>
            <a:spLocks noChangeArrowheads="1"/>
          </p:cNvSpPr>
          <p:nvPr/>
        </p:nvSpPr>
        <p:spPr bwMode="auto">
          <a:xfrm>
            <a:off x="539750" y="328613"/>
            <a:ext cx="8032750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altLang="zh-CN" sz="4400" dirty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A </a:t>
            </a:r>
            <a:r>
              <a:rPr lang="en-US" altLang="zh-CN" sz="44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Proposal to reduce data dependency in the context selection of </a:t>
            </a:r>
            <a:r>
              <a:rPr lang="en-US" altLang="zh-CN" sz="4400" dirty="0" err="1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significant_coeff_flag</a:t>
            </a:r>
            <a:endParaRPr lang="en-US" altLang="zh-CN" sz="4400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JCTVC-I0274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1113"/>
            <a:ext cx="9144000" cy="708026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 Method to Reduce Data Dependency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00100"/>
            <a:ext cx="7658100" cy="5715000"/>
          </a:xfrm>
        </p:spPr>
        <p:txBody>
          <a:bodyPr/>
          <a:lstStyle/>
          <a:p>
            <a:pPr>
              <a:defRPr/>
            </a:pPr>
            <a:r>
              <a:rPr lang="en-US" sz="1800" dirty="0" smtClean="0"/>
              <a:t>Conceptually, HM6 selects the context of </a:t>
            </a:r>
            <a:r>
              <a:rPr lang="en-US" sz="1800" dirty="0" err="1" smtClean="0"/>
              <a:t>significant_coeff_flag</a:t>
            </a:r>
            <a:r>
              <a:rPr lang="en-US" sz="1800" dirty="0" smtClean="0"/>
              <a:t> for blocks larger than 8x8 in three stages: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CA" sz="1400" dirty="0" smtClean="0"/>
              <a:t>Compute</a:t>
            </a:r>
          </a:p>
          <a:p>
            <a:pPr lvl="2">
              <a:buFontTx/>
              <a:buNone/>
              <a:defRPr/>
            </a:pPr>
            <a:r>
              <a:rPr lang="en-CA" sz="1200" dirty="0" err="1" smtClean="0"/>
              <a:t>cnt</a:t>
            </a:r>
            <a:r>
              <a:rPr lang="en-CA" sz="1200" dirty="0" smtClean="0"/>
              <a:t> = </a:t>
            </a:r>
            <a:r>
              <a:rPr lang="en-CA" sz="1200" dirty="0" err="1" smtClean="0"/>
              <a:t>sig</a:t>
            </a:r>
            <a:r>
              <a:rPr lang="en-CA" sz="1200" dirty="0" smtClean="0"/>
              <a:t>(I) + </a:t>
            </a:r>
            <a:r>
              <a:rPr lang="en-CA" sz="1200" dirty="0" err="1" smtClean="0"/>
              <a:t>sig</a:t>
            </a:r>
            <a:r>
              <a:rPr lang="en-CA" sz="1200" dirty="0" smtClean="0"/>
              <a:t>(H) + </a:t>
            </a:r>
            <a:r>
              <a:rPr lang="en-CA" sz="1200" dirty="0" err="1" smtClean="0"/>
              <a:t>sig</a:t>
            </a:r>
            <a:r>
              <a:rPr lang="en-CA" sz="1200" dirty="0" smtClean="0"/>
              <a:t>(F) + </a:t>
            </a:r>
            <a:r>
              <a:rPr lang="en-CA" sz="1200" dirty="0" err="1" smtClean="0"/>
              <a:t>sig</a:t>
            </a:r>
            <a:r>
              <a:rPr lang="en-CA" sz="1200" dirty="0" smtClean="0"/>
              <a:t>(E)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CA" sz="1400" dirty="0" smtClean="0">
                <a:solidFill>
                  <a:srgbClr val="FF0000"/>
                </a:solidFill>
              </a:rPr>
              <a:t>If </a:t>
            </a:r>
            <a:r>
              <a:rPr lang="en-CA" sz="1400" dirty="0" err="1" smtClean="0">
                <a:solidFill>
                  <a:srgbClr val="FF0000"/>
                </a:solidFill>
              </a:rPr>
              <a:t>cnt</a:t>
            </a:r>
            <a:r>
              <a:rPr lang="en-CA" sz="1400" dirty="0" smtClean="0">
                <a:solidFill>
                  <a:srgbClr val="FF0000"/>
                </a:solidFill>
              </a:rPr>
              <a:t>&lt;4, </a:t>
            </a:r>
          </a:p>
          <a:p>
            <a:pPr marL="1200150" lvl="2" indent="-342900">
              <a:buFontTx/>
              <a:buNone/>
              <a:defRPr/>
            </a:pPr>
            <a:r>
              <a:rPr lang="en-CA" sz="1200" dirty="0" err="1" smtClean="0">
                <a:solidFill>
                  <a:srgbClr val="FF0000"/>
                </a:solidFill>
              </a:rPr>
              <a:t>cnt</a:t>
            </a:r>
            <a:r>
              <a:rPr lang="en-CA" sz="1200" dirty="0" smtClean="0">
                <a:solidFill>
                  <a:srgbClr val="FF0000"/>
                </a:solidFill>
              </a:rPr>
              <a:t> += </a:t>
            </a:r>
            <a:r>
              <a:rPr lang="en-CA" sz="1200" dirty="0" err="1" smtClean="0">
                <a:solidFill>
                  <a:srgbClr val="FF0000"/>
                </a:solidFill>
              </a:rPr>
              <a:t>sig</a:t>
            </a:r>
            <a:r>
              <a:rPr lang="en-CA" sz="1200" dirty="0" smtClean="0">
                <a:solidFill>
                  <a:srgbClr val="FF0000"/>
                </a:solidFill>
              </a:rPr>
              <a:t>(B)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CA" sz="1400" dirty="0" smtClean="0"/>
              <a:t>Compute context increment as</a:t>
            </a:r>
          </a:p>
          <a:p>
            <a:pPr marL="1200150" lvl="2" indent="-342900">
              <a:buFontTx/>
              <a:buNone/>
              <a:defRPr/>
            </a:pPr>
            <a:r>
              <a:rPr lang="en-CA" sz="1200" dirty="0" smtClean="0"/>
              <a:t> ( (</a:t>
            </a:r>
            <a:r>
              <a:rPr lang="en-CA" sz="1200" dirty="0" err="1" smtClean="0"/>
              <a:t>cnt</a:t>
            </a:r>
            <a:r>
              <a:rPr lang="en-CA" sz="1200" dirty="0" smtClean="0"/>
              <a:t> + 1) &gt;&gt; 1 ).</a:t>
            </a:r>
            <a:endParaRPr lang="en-US" sz="1200" dirty="0" smtClean="0"/>
          </a:p>
          <a:p>
            <a:pPr>
              <a:defRPr/>
            </a:pPr>
            <a:r>
              <a:rPr lang="en-US" sz="1800" dirty="0" smtClean="0"/>
              <a:t>Since in </a:t>
            </a:r>
            <a:r>
              <a:rPr lang="en-US" sz="1800" dirty="0" smtClean="0">
                <a:solidFill>
                  <a:srgbClr val="FF0000"/>
                </a:solidFill>
              </a:rPr>
              <a:t>stage 2</a:t>
            </a:r>
            <a:r>
              <a:rPr lang="en-US" sz="1800" dirty="0" smtClean="0"/>
              <a:t>, the computation of </a:t>
            </a:r>
            <a:r>
              <a:rPr lang="en-US" sz="1800" dirty="0" err="1" smtClean="0"/>
              <a:t>cnt</a:t>
            </a:r>
            <a:r>
              <a:rPr lang="en-US" sz="1800" dirty="0" smtClean="0"/>
              <a:t> depends on the prior value of </a:t>
            </a:r>
            <a:r>
              <a:rPr lang="en-US" sz="1800" dirty="0" err="1" smtClean="0"/>
              <a:t>cnt</a:t>
            </a:r>
            <a:r>
              <a:rPr lang="en-US" sz="1800" dirty="0" smtClean="0"/>
              <a:t>, it makes pipelining and SIMD implementation more difficult.</a:t>
            </a:r>
          </a:p>
          <a:p>
            <a:pPr>
              <a:defRPr/>
            </a:pPr>
            <a:r>
              <a:rPr lang="en-US" sz="1800" dirty="0" smtClean="0"/>
              <a:t>To make pipelining and SIMD implementation easier, propose to remove data dependency in </a:t>
            </a:r>
            <a:r>
              <a:rPr lang="en-US" sz="1800" dirty="0" smtClean="0">
                <a:solidFill>
                  <a:srgbClr val="FF0000"/>
                </a:solidFill>
              </a:rPr>
              <a:t>stage 2</a:t>
            </a:r>
            <a:r>
              <a:rPr lang="en-US" sz="1800" dirty="0" smtClean="0"/>
              <a:t> :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CA" sz="1400" dirty="0" smtClean="0"/>
              <a:t>Compute</a:t>
            </a:r>
          </a:p>
          <a:p>
            <a:pPr lvl="2">
              <a:buFontTx/>
              <a:buNone/>
              <a:defRPr/>
            </a:pPr>
            <a:r>
              <a:rPr lang="en-CA" sz="1200" dirty="0" err="1" smtClean="0"/>
              <a:t>cnt</a:t>
            </a:r>
            <a:r>
              <a:rPr lang="en-CA" sz="1200" dirty="0" smtClean="0"/>
              <a:t> = </a:t>
            </a:r>
            <a:r>
              <a:rPr lang="en-CA" sz="1200" dirty="0" err="1" smtClean="0"/>
              <a:t>sig</a:t>
            </a:r>
            <a:r>
              <a:rPr lang="en-CA" sz="1200" dirty="0" smtClean="0"/>
              <a:t>(I) + </a:t>
            </a:r>
            <a:r>
              <a:rPr lang="en-CA" sz="1200" dirty="0" err="1" smtClean="0"/>
              <a:t>sig</a:t>
            </a:r>
            <a:r>
              <a:rPr lang="en-CA" sz="1200" dirty="0" smtClean="0"/>
              <a:t>(H) + </a:t>
            </a:r>
            <a:r>
              <a:rPr lang="en-CA" sz="1200" dirty="0" err="1" smtClean="0"/>
              <a:t>sig</a:t>
            </a:r>
            <a:r>
              <a:rPr lang="en-CA" sz="1200" dirty="0" smtClean="0"/>
              <a:t>(F) + </a:t>
            </a:r>
            <a:r>
              <a:rPr lang="en-CA" sz="1200" dirty="0" err="1" smtClean="0"/>
              <a:t>sig</a:t>
            </a:r>
            <a:r>
              <a:rPr lang="en-CA" sz="1200" dirty="0" smtClean="0"/>
              <a:t>(E) + </a:t>
            </a:r>
            <a:r>
              <a:rPr lang="en-CA" sz="1200" dirty="0" err="1" smtClean="0"/>
              <a:t>sig</a:t>
            </a:r>
            <a:r>
              <a:rPr lang="en-CA" sz="1200" dirty="0" smtClean="0"/>
              <a:t>(B)</a:t>
            </a:r>
            <a:endParaRPr lang="en-CA" sz="1400" dirty="0" smtClean="0"/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CA" sz="1400" dirty="0" smtClean="0"/>
              <a:t>Compute context increment as</a:t>
            </a:r>
          </a:p>
          <a:p>
            <a:pPr marL="1200150" lvl="2" indent="-342900">
              <a:buFontTx/>
              <a:buNone/>
              <a:defRPr/>
            </a:pPr>
            <a:r>
              <a:rPr lang="en-CA" sz="1200" dirty="0" err="1" smtClean="0"/>
              <a:t>cnt</a:t>
            </a:r>
            <a:r>
              <a:rPr lang="en-CA" sz="1200" dirty="0" smtClean="0"/>
              <a:t> = min( ((</a:t>
            </a:r>
            <a:r>
              <a:rPr lang="en-CA" sz="1200" dirty="0" err="1" smtClean="0"/>
              <a:t>cnt</a:t>
            </a:r>
            <a:r>
              <a:rPr lang="en-CA" sz="1200" dirty="0" smtClean="0"/>
              <a:t> + 1) &gt;&gt; 1 ), 2)</a:t>
            </a:r>
          </a:p>
          <a:p>
            <a:pPr>
              <a:defRPr/>
            </a:pPr>
            <a:r>
              <a:rPr lang="en-US" sz="1800" dirty="0" smtClean="0"/>
              <a:t>Alternative, it can be implemented without any data dependency and branches as: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CA" sz="1400" dirty="0" smtClean="0"/>
              <a:t>Compute</a:t>
            </a:r>
          </a:p>
          <a:p>
            <a:pPr lvl="2">
              <a:buFontTx/>
              <a:buNone/>
              <a:defRPr/>
            </a:pPr>
            <a:r>
              <a:rPr lang="en-CA" sz="1200" dirty="0" err="1" smtClean="0"/>
              <a:t>cnt</a:t>
            </a:r>
            <a:r>
              <a:rPr lang="en-CA" sz="1200" dirty="0" smtClean="0"/>
              <a:t> = </a:t>
            </a:r>
            <a:r>
              <a:rPr lang="en-CA" sz="1200" dirty="0" err="1" smtClean="0"/>
              <a:t>sig</a:t>
            </a:r>
            <a:r>
              <a:rPr lang="en-CA" sz="1200" dirty="0" smtClean="0"/>
              <a:t>(I) + </a:t>
            </a:r>
            <a:r>
              <a:rPr lang="en-CA" sz="1200" dirty="0" err="1" smtClean="0"/>
              <a:t>sig</a:t>
            </a:r>
            <a:r>
              <a:rPr lang="en-CA" sz="1200" dirty="0" smtClean="0"/>
              <a:t>(H) + </a:t>
            </a:r>
            <a:r>
              <a:rPr lang="en-CA" sz="1200" dirty="0" err="1" smtClean="0"/>
              <a:t>sig</a:t>
            </a:r>
            <a:r>
              <a:rPr lang="en-CA" sz="1200" dirty="0" smtClean="0"/>
              <a:t>(F) + </a:t>
            </a:r>
            <a:r>
              <a:rPr lang="en-CA" sz="1200" dirty="0" err="1" smtClean="0"/>
              <a:t>sig</a:t>
            </a:r>
            <a:r>
              <a:rPr lang="en-CA" sz="1200" dirty="0" smtClean="0"/>
              <a:t>(E) + </a:t>
            </a:r>
            <a:r>
              <a:rPr lang="en-CA" sz="1200" dirty="0" err="1" smtClean="0"/>
              <a:t>sig</a:t>
            </a:r>
            <a:r>
              <a:rPr lang="en-CA" sz="1200" dirty="0" smtClean="0"/>
              <a:t>(B)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CA" sz="1400" dirty="0" smtClean="0"/>
              <a:t>Compute context increment as</a:t>
            </a:r>
          </a:p>
          <a:p>
            <a:pPr marL="1200150" lvl="2" indent="-342900">
              <a:buFontTx/>
              <a:buNone/>
              <a:defRPr/>
            </a:pPr>
            <a:r>
              <a:rPr lang="en-CA" sz="1200" dirty="0" err="1" smtClean="0"/>
              <a:t>cnt</a:t>
            </a:r>
            <a:r>
              <a:rPr lang="en-CA" sz="1200" dirty="0" smtClean="0"/>
              <a:t> = ( (</a:t>
            </a:r>
            <a:r>
              <a:rPr lang="en-CA" sz="1200" dirty="0" err="1" smtClean="0"/>
              <a:t>cnt</a:t>
            </a:r>
            <a:r>
              <a:rPr lang="en-CA" sz="1200" dirty="0" smtClean="0"/>
              <a:t> + 1 – ((cnt+3)&gt;&gt;3)) &gt;&gt; 1 ).</a:t>
            </a:r>
          </a:p>
          <a:p>
            <a:pPr>
              <a:buFontTx/>
              <a:buNone/>
              <a:defRPr/>
            </a:pPr>
            <a:endParaRPr lang="en-US" sz="1800" dirty="0" smtClean="0"/>
          </a:p>
        </p:txBody>
      </p:sp>
      <p:grpSp>
        <p:nvGrpSpPr>
          <p:cNvPr id="235" name="Group 45"/>
          <p:cNvGrpSpPr/>
          <p:nvPr/>
        </p:nvGrpSpPr>
        <p:grpSpPr>
          <a:xfrm>
            <a:off x="7658100" y="1371600"/>
            <a:ext cx="685800" cy="685800"/>
            <a:chOff x="2743200" y="3429000"/>
            <a:chExt cx="685800" cy="685800"/>
          </a:xfrm>
          <a:solidFill>
            <a:srgbClr val="99FF66"/>
          </a:solidFill>
        </p:grpSpPr>
        <p:sp>
          <p:nvSpPr>
            <p:cNvPr id="242" name="Rectangle 241"/>
            <p:cNvSpPr/>
            <p:nvPr/>
          </p:nvSpPr>
          <p:spPr>
            <a:xfrm>
              <a:off x="2743200" y="3429000"/>
              <a:ext cx="228600" cy="2286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1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2971800" y="3429000"/>
              <a:ext cx="228600" cy="2286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100" dirty="0">
                  <a:solidFill>
                    <a:schemeClr val="tx1"/>
                  </a:solidFill>
                </a:rPr>
                <a:t>I</a:t>
              </a:r>
            </a:p>
          </p:txBody>
        </p:sp>
        <p:sp>
          <p:nvSpPr>
            <p:cNvPr id="256" name="Rectangle 255"/>
            <p:cNvSpPr/>
            <p:nvPr/>
          </p:nvSpPr>
          <p:spPr>
            <a:xfrm>
              <a:off x="3200400" y="3429000"/>
              <a:ext cx="228600" cy="2286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100" dirty="0">
                  <a:solidFill>
                    <a:schemeClr val="tx1"/>
                  </a:solidFill>
                </a:rPr>
                <a:t>H</a:t>
              </a:r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2743200" y="3657600"/>
              <a:ext cx="228600" cy="2286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100" dirty="0">
                  <a:solidFill>
                    <a:schemeClr val="tx1"/>
                  </a:solidFill>
                </a:rPr>
                <a:t>F</a:t>
              </a:r>
            </a:p>
          </p:txBody>
        </p:sp>
        <p:sp>
          <p:nvSpPr>
            <p:cNvPr id="270" name="Rectangle 269"/>
            <p:cNvSpPr/>
            <p:nvPr/>
          </p:nvSpPr>
          <p:spPr>
            <a:xfrm>
              <a:off x="2971800" y="3657600"/>
              <a:ext cx="228600" cy="2286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100" dirty="0">
                  <a:solidFill>
                    <a:schemeClr val="tx1"/>
                  </a:solidFill>
                </a:rPr>
                <a:t>E</a:t>
              </a:r>
            </a:p>
          </p:txBody>
        </p:sp>
        <p:sp>
          <p:nvSpPr>
            <p:cNvPr id="277" name="Rectangle 276"/>
            <p:cNvSpPr/>
            <p:nvPr/>
          </p:nvSpPr>
          <p:spPr>
            <a:xfrm>
              <a:off x="2743200" y="3886200"/>
              <a:ext cx="228600" cy="2286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1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JCTVC-I0274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BDR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Formal proof provided.</a:t>
            </a:r>
          </a:p>
          <a:p>
            <a:r>
              <a:rPr lang="en-US" dirty="0" smtClean="0"/>
              <a:t>BDR results: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Cross-checked by TI in JCTVC-I0503.</a:t>
            </a:r>
          </a:p>
          <a:p>
            <a:pPr lvl="1"/>
            <a:r>
              <a:rPr lang="en-US" dirty="0" smtClean="0"/>
              <a:t>Thank you very much.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JCTVC-I0274</a:t>
            </a:r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554437"/>
              </p:ext>
            </p:extLst>
          </p:nvPr>
        </p:nvGraphicFramePr>
        <p:xfrm>
          <a:off x="1422403" y="2514600"/>
          <a:ext cx="5892795" cy="2011680"/>
        </p:xfrm>
        <a:graphic>
          <a:graphicData uri="http://schemas.openxmlformats.org/drawingml/2006/table">
            <a:tbl>
              <a:tblPr/>
              <a:tblGrid>
                <a:gridCol w="1194735"/>
                <a:gridCol w="783010"/>
                <a:gridCol w="783010"/>
                <a:gridCol w="783010"/>
                <a:gridCol w="783010"/>
                <a:gridCol w="783010"/>
                <a:gridCol w="783010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2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85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exact results as HM6.0 </a:t>
            </a:r>
          </a:p>
          <a:p>
            <a:r>
              <a:rPr lang="en-US" dirty="0" smtClean="0"/>
              <a:t>Reduced data dependency</a:t>
            </a:r>
          </a:p>
          <a:p>
            <a:r>
              <a:rPr lang="en-US" dirty="0" smtClean="0"/>
              <a:t>Propose to be adopted in WD7 and HM7.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JCTVC-I0274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3145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Propose Changes to HEVC WD6</a:t>
            </a:r>
            <a:endParaRPr lang="en-US" dirty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886700" cy="5486400"/>
          </a:xfrm>
        </p:spPr>
        <p:txBody>
          <a:bodyPr/>
          <a:lstStyle/>
          <a:p>
            <a:r>
              <a:rPr lang="en-US" sz="2800" dirty="0" smtClean="0"/>
              <a:t>Text from HEVC WD6 JCTC-H1003_dk:</a:t>
            </a:r>
          </a:p>
          <a:p>
            <a:pPr lvl="1"/>
            <a:r>
              <a:rPr lang="en-GB" sz="1600" dirty="0" smtClean="0"/>
              <a:t>When </a:t>
            </a:r>
            <a:r>
              <a:rPr lang="en-GB" sz="1600" dirty="0" err="1" smtClean="0"/>
              <a:t>yC</a:t>
            </a:r>
            <a:r>
              <a:rPr lang="en-GB" sz="1600" dirty="0" smtClean="0"/>
              <a:t> is less than ( 1 &lt;&lt; log2TrafoHeight ) − 2 </a:t>
            </a:r>
            <a:r>
              <a:rPr lang="en-GB" sz="1600" dirty="0" smtClean="0">
                <a:solidFill>
                  <a:srgbClr val="FF0000"/>
                </a:solidFill>
              </a:rPr>
              <a:t>and </a:t>
            </a:r>
            <a:r>
              <a:rPr lang="en-GB" sz="1600" dirty="0" err="1" smtClean="0">
                <a:solidFill>
                  <a:srgbClr val="FF0000"/>
                </a:solidFill>
              </a:rPr>
              <a:t>sigCtx</a:t>
            </a:r>
            <a:r>
              <a:rPr lang="en-GB" sz="1600" dirty="0" smtClean="0">
                <a:solidFill>
                  <a:srgbClr val="FF0000"/>
                </a:solidFill>
              </a:rPr>
              <a:t> is less than 4</a:t>
            </a:r>
            <a:r>
              <a:rPr lang="en-GB" sz="1600" dirty="0" smtClean="0"/>
              <a:t>, the following applies.</a:t>
            </a:r>
            <a:endParaRPr lang="en-US" sz="1600" dirty="0" smtClean="0"/>
          </a:p>
          <a:p>
            <a:pPr lvl="2">
              <a:buFontTx/>
              <a:buNone/>
            </a:pPr>
            <a:r>
              <a:rPr lang="en-GB" sz="1400" dirty="0" err="1" smtClean="0"/>
              <a:t>sigCtx</a:t>
            </a:r>
            <a:r>
              <a:rPr lang="en-GB" sz="1400" dirty="0" smtClean="0"/>
              <a:t>  =  </a:t>
            </a:r>
            <a:r>
              <a:rPr lang="en-GB" sz="1400" dirty="0" err="1" smtClean="0"/>
              <a:t>sigCtx</a:t>
            </a:r>
            <a:r>
              <a:rPr lang="en-GB" sz="1400" dirty="0" smtClean="0"/>
              <a:t>  +  </a:t>
            </a:r>
            <a:r>
              <a:rPr lang="en-GB" sz="1400" dirty="0" err="1" smtClean="0"/>
              <a:t>significant_coeff_flag</a:t>
            </a:r>
            <a:r>
              <a:rPr lang="en-GB" sz="1400" dirty="0" smtClean="0"/>
              <a:t>[ </a:t>
            </a:r>
            <a:r>
              <a:rPr lang="en-GB" sz="1400" dirty="0" err="1" smtClean="0"/>
              <a:t>xC</a:t>
            </a:r>
            <a:r>
              <a:rPr lang="en-GB" sz="1400" dirty="0" smtClean="0"/>
              <a:t> ][ </a:t>
            </a:r>
            <a:r>
              <a:rPr lang="en-GB" sz="1400" dirty="0" err="1" smtClean="0"/>
              <a:t>yC</a:t>
            </a:r>
            <a:r>
              <a:rPr lang="en-GB" sz="1400" dirty="0" smtClean="0"/>
              <a:t> + 2 ]		(9‑26)</a:t>
            </a:r>
            <a:endParaRPr lang="en-US" sz="1400" dirty="0" smtClean="0"/>
          </a:p>
          <a:p>
            <a:pPr lvl="1"/>
            <a:r>
              <a:rPr lang="en-GB" sz="1600" dirty="0" smtClean="0"/>
              <a:t>The variable </a:t>
            </a:r>
            <a:r>
              <a:rPr lang="en-GB" sz="1600" dirty="0" err="1" smtClean="0"/>
              <a:t>sigCtx</a:t>
            </a:r>
            <a:r>
              <a:rPr lang="en-GB" sz="1600" dirty="0" smtClean="0"/>
              <a:t> is modified as follows.</a:t>
            </a:r>
            <a:endParaRPr lang="en-US" sz="1600" dirty="0" smtClean="0"/>
          </a:p>
          <a:p>
            <a:pPr lvl="2">
              <a:buFontTx/>
              <a:buNone/>
            </a:pPr>
            <a:r>
              <a:rPr lang="en-GB" sz="1400" dirty="0" smtClean="0"/>
              <a:t>If </a:t>
            </a:r>
            <a:r>
              <a:rPr lang="en-GB" sz="1400" dirty="0" err="1" smtClean="0"/>
              <a:t>cIdx</a:t>
            </a:r>
            <a:r>
              <a:rPr lang="en-GB" sz="1400" dirty="0" smtClean="0"/>
              <a:t> is equal to 0 and (</a:t>
            </a:r>
            <a:r>
              <a:rPr lang="en-GB" sz="1400" dirty="0" err="1" smtClean="0"/>
              <a:t>xC</a:t>
            </a:r>
            <a:r>
              <a:rPr lang="en-GB" sz="1400" dirty="0" smtClean="0"/>
              <a:t>&gt;&gt;2) + (</a:t>
            </a:r>
            <a:r>
              <a:rPr lang="en-GB" sz="1400" dirty="0" err="1" smtClean="0"/>
              <a:t>yC</a:t>
            </a:r>
            <a:r>
              <a:rPr lang="en-GB" sz="1400" dirty="0" smtClean="0"/>
              <a:t>&gt;&gt;2) are greater than 0, the following applies.</a:t>
            </a:r>
            <a:endParaRPr lang="en-US" sz="1400" dirty="0" smtClean="0"/>
          </a:p>
          <a:p>
            <a:pPr lvl="3">
              <a:buFontTx/>
              <a:buNone/>
            </a:pPr>
            <a:r>
              <a:rPr lang="en-GB" sz="1400" dirty="0" err="1" smtClean="0">
                <a:solidFill>
                  <a:srgbClr val="0070C0"/>
                </a:solidFill>
              </a:rPr>
              <a:t>sigCtx</a:t>
            </a:r>
            <a:r>
              <a:rPr lang="en-GB" sz="1400" dirty="0" smtClean="0">
                <a:solidFill>
                  <a:srgbClr val="0070C0"/>
                </a:solidFill>
              </a:rPr>
              <a:t> = </a:t>
            </a:r>
            <a:r>
              <a:rPr lang="en-GB" sz="1400" dirty="0" smtClean="0">
                <a:solidFill>
                  <a:srgbClr val="FF0000"/>
                </a:solidFill>
              </a:rPr>
              <a:t>( (</a:t>
            </a:r>
            <a:r>
              <a:rPr lang="en-GB" sz="1400" dirty="0" err="1" smtClean="0">
                <a:solidFill>
                  <a:srgbClr val="FF0000"/>
                </a:solidFill>
              </a:rPr>
              <a:t>sigCtx</a:t>
            </a:r>
            <a:r>
              <a:rPr lang="en-GB" sz="1400" dirty="0" smtClean="0">
                <a:solidFill>
                  <a:srgbClr val="FF0000"/>
                </a:solidFill>
              </a:rPr>
              <a:t> + 1) &gt;&gt; 1 ) </a:t>
            </a:r>
            <a:r>
              <a:rPr lang="en-GB" sz="1400" dirty="0" smtClean="0">
                <a:solidFill>
                  <a:srgbClr val="0070C0"/>
                </a:solidFill>
              </a:rPr>
              <a:t>+ 24			(9‑27)</a:t>
            </a:r>
            <a:endParaRPr lang="en-US" sz="3600" dirty="0" smtClean="0">
              <a:solidFill>
                <a:srgbClr val="0070C0"/>
              </a:solidFill>
            </a:endParaRPr>
          </a:p>
          <a:p>
            <a:pPr lvl="1"/>
            <a:r>
              <a:rPr lang="en-GB" sz="1600" dirty="0" smtClean="0"/>
              <a:t>Otherwise, the following applies.</a:t>
            </a:r>
            <a:endParaRPr lang="en-US" sz="1600" dirty="0" smtClean="0"/>
          </a:p>
          <a:p>
            <a:pPr lvl="2">
              <a:buFontTx/>
              <a:buNone/>
            </a:pPr>
            <a:r>
              <a:rPr lang="en-GB" sz="1400" dirty="0" err="1" smtClean="0">
                <a:solidFill>
                  <a:srgbClr val="0070C0"/>
                </a:solidFill>
              </a:rPr>
              <a:t>sigCtx</a:t>
            </a:r>
            <a:r>
              <a:rPr lang="en-GB" sz="1400" dirty="0" smtClean="0">
                <a:solidFill>
                  <a:srgbClr val="0070C0"/>
                </a:solidFill>
              </a:rPr>
              <a:t> = </a:t>
            </a:r>
            <a:r>
              <a:rPr lang="en-GB" sz="1400" dirty="0" smtClean="0">
                <a:solidFill>
                  <a:srgbClr val="FF0000"/>
                </a:solidFill>
              </a:rPr>
              <a:t>( (</a:t>
            </a:r>
            <a:r>
              <a:rPr lang="en-GB" sz="1400" dirty="0" err="1" smtClean="0">
                <a:solidFill>
                  <a:srgbClr val="FF0000"/>
                </a:solidFill>
              </a:rPr>
              <a:t>sigCtx</a:t>
            </a:r>
            <a:r>
              <a:rPr lang="en-GB" sz="1400" dirty="0" smtClean="0">
                <a:solidFill>
                  <a:srgbClr val="FF0000"/>
                </a:solidFill>
              </a:rPr>
              <a:t> + 1) &gt;&gt; 1 ) </a:t>
            </a:r>
            <a:r>
              <a:rPr lang="en-GB" sz="1400" dirty="0" smtClean="0">
                <a:solidFill>
                  <a:srgbClr val="0070C0"/>
                </a:solidFill>
              </a:rPr>
              <a:t>+ ( (</a:t>
            </a:r>
            <a:r>
              <a:rPr lang="en-GB" sz="1400" dirty="0" err="1" smtClean="0">
                <a:solidFill>
                  <a:srgbClr val="0070C0"/>
                </a:solidFill>
              </a:rPr>
              <a:t>cIdx</a:t>
            </a:r>
            <a:r>
              <a:rPr lang="en-GB" sz="1400" dirty="0" smtClean="0">
                <a:solidFill>
                  <a:srgbClr val="0070C0"/>
                </a:solidFill>
              </a:rPr>
              <a:t> &gt; 0) ? 18 : 21 )		(9‑28)</a:t>
            </a:r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n-US" sz="2800" dirty="0" smtClean="0"/>
              <a:t>Proposed replacement text:</a:t>
            </a:r>
            <a:endParaRPr lang="en-US" sz="2800" i="1" dirty="0" smtClean="0"/>
          </a:p>
          <a:p>
            <a:pPr lvl="1"/>
            <a:r>
              <a:rPr lang="en-GB" sz="1600" dirty="0" smtClean="0"/>
              <a:t>When </a:t>
            </a:r>
            <a:r>
              <a:rPr lang="en-GB" sz="1600" dirty="0" err="1" smtClean="0"/>
              <a:t>yC</a:t>
            </a:r>
            <a:r>
              <a:rPr lang="en-GB" sz="1600" dirty="0" smtClean="0"/>
              <a:t> is less than ( 1 &lt;&lt; log2TrafoHeight ) − 2, the following applies.</a:t>
            </a:r>
            <a:endParaRPr lang="en-US" sz="1600" dirty="0" smtClean="0"/>
          </a:p>
          <a:p>
            <a:pPr lvl="2">
              <a:buFontTx/>
              <a:buNone/>
            </a:pPr>
            <a:r>
              <a:rPr lang="en-GB" sz="1400" dirty="0" err="1" smtClean="0"/>
              <a:t>sigCtx</a:t>
            </a:r>
            <a:r>
              <a:rPr lang="en-GB" sz="1400" dirty="0" smtClean="0"/>
              <a:t>  =  </a:t>
            </a:r>
            <a:r>
              <a:rPr lang="en-GB" sz="1400" dirty="0" err="1" smtClean="0"/>
              <a:t>sigCtx</a:t>
            </a:r>
            <a:r>
              <a:rPr lang="en-GB" sz="1400" dirty="0" smtClean="0"/>
              <a:t>  +  </a:t>
            </a:r>
            <a:r>
              <a:rPr lang="en-GB" sz="1400" dirty="0" err="1" smtClean="0"/>
              <a:t>significant_coeff_flag</a:t>
            </a:r>
            <a:r>
              <a:rPr lang="en-GB" sz="1400" dirty="0" smtClean="0"/>
              <a:t>[ </a:t>
            </a:r>
            <a:r>
              <a:rPr lang="en-GB" sz="1400" dirty="0" err="1" smtClean="0"/>
              <a:t>xC</a:t>
            </a:r>
            <a:r>
              <a:rPr lang="en-GB" sz="1400" dirty="0" smtClean="0"/>
              <a:t> ][ </a:t>
            </a:r>
            <a:r>
              <a:rPr lang="en-GB" sz="1400" dirty="0" err="1" smtClean="0"/>
              <a:t>yC</a:t>
            </a:r>
            <a:r>
              <a:rPr lang="en-GB" sz="1400" dirty="0" smtClean="0"/>
              <a:t> + 2 ]		(9‑26)</a:t>
            </a:r>
            <a:endParaRPr lang="en-US" sz="1400" dirty="0" smtClean="0"/>
          </a:p>
          <a:p>
            <a:pPr lvl="1"/>
            <a:r>
              <a:rPr lang="en-GB" sz="1600" dirty="0" smtClean="0"/>
              <a:t>The variable </a:t>
            </a:r>
            <a:r>
              <a:rPr lang="en-GB" sz="1600" dirty="0" err="1" smtClean="0"/>
              <a:t>sigCtx</a:t>
            </a:r>
            <a:r>
              <a:rPr lang="en-GB" sz="1600" dirty="0" smtClean="0"/>
              <a:t> is modified as follows.</a:t>
            </a:r>
            <a:endParaRPr lang="en-US" sz="1600" dirty="0" smtClean="0"/>
          </a:p>
          <a:p>
            <a:pPr lvl="2">
              <a:buFontTx/>
              <a:buNone/>
            </a:pPr>
            <a:r>
              <a:rPr lang="en-GB" sz="1400" dirty="0" smtClean="0"/>
              <a:t>If </a:t>
            </a:r>
            <a:r>
              <a:rPr lang="en-GB" sz="1400" dirty="0" err="1" smtClean="0"/>
              <a:t>cIdx</a:t>
            </a:r>
            <a:r>
              <a:rPr lang="en-GB" sz="1400" dirty="0" smtClean="0"/>
              <a:t> is equal to 0 and (</a:t>
            </a:r>
            <a:r>
              <a:rPr lang="en-GB" sz="1400" dirty="0" err="1" smtClean="0"/>
              <a:t>xC</a:t>
            </a:r>
            <a:r>
              <a:rPr lang="en-GB" sz="1400" dirty="0" smtClean="0"/>
              <a:t>&gt;&gt;2) + (</a:t>
            </a:r>
            <a:r>
              <a:rPr lang="en-GB" sz="1400" dirty="0" err="1" smtClean="0"/>
              <a:t>yC</a:t>
            </a:r>
            <a:r>
              <a:rPr lang="en-GB" sz="1400" dirty="0" smtClean="0"/>
              <a:t>&gt;&gt;2) are greater than 0, the following applies.</a:t>
            </a:r>
            <a:endParaRPr lang="en-US" sz="1400" dirty="0" smtClean="0"/>
          </a:p>
          <a:p>
            <a:pPr lvl="3">
              <a:buFontTx/>
              <a:buNone/>
            </a:pPr>
            <a:r>
              <a:rPr lang="en-GB" sz="1400" dirty="0" err="1" smtClean="0">
                <a:solidFill>
                  <a:srgbClr val="0070C0"/>
                </a:solidFill>
              </a:rPr>
              <a:t>sigCtx</a:t>
            </a:r>
            <a:r>
              <a:rPr lang="en-GB" sz="1400" dirty="0" smtClean="0">
                <a:solidFill>
                  <a:srgbClr val="0070C0"/>
                </a:solidFill>
              </a:rPr>
              <a:t> = </a:t>
            </a:r>
            <a:r>
              <a:rPr lang="en-GB" sz="1400" dirty="0" smtClean="0">
                <a:solidFill>
                  <a:srgbClr val="FF0000"/>
                </a:solidFill>
              </a:rPr>
              <a:t>min( ((</a:t>
            </a:r>
            <a:r>
              <a:rPr lang="en-GB" sz="1400" dirty="0" err="1" smtClean="0">
                <a:solidFill>
                  <a:srgbClr val="FF0000"/>
                </a:solidFill>
              </a:rPr>
              <a:t>sigCtx</a:t>
            </a:r>
            <a:r>
              <a:rPr lang="en-GB" sz="1400" dirty="0" smtClean="0">
                <a:solidFill>
                  <a:srgbClr val="FF0000"/>
                </a:solidFill>
              </a:rPr>
              <a:t> + 1 ) &gt;&gt; 1 ), 2) </a:t>
            </a:r>
            <a:r>
              <a:rPr lang="en-GB" sz="1400" dirty="0" smtClean="0">
                <a:solidFill>
                  <a:srgbClr val="0070C0"/>
                </a:solidFill>
              </a:rPr>
              <a:t>+ 24	            	(9‑27)</a:t>
            </a:r>
            <a:endParaRPr lang="en-US" sz="3600" dirty="0" smtClean="0">
              <a:solidFill>
                <a:srgbClr val="0070C0"/>
              </a:solidFill>
            </a:endParaRPr>
          </a:p>
          <a:p>
            <a:pPr lvl="1"/>
            <a:r>
              <a:rPr lang="en-GB" sz="1600" dirty="0" smtClean="0"/>
              <a:t>Otherwise, the following applies.</a:t>
            </a:r>
            <a:endParaRPr lang="en-US" sz="1600" dirty="0" smtClean="0"/>
          </a:p>
          <a:p>
            <a:pPr lvl="2">
              <a:buFontTx/>
              <a:buNone/>
            </a:pPr>
            <a:r>
              <a:rPr lang="en-GB" sz="1400" dirty="0" err="1" smtClean="0">
                <a:solidFill>
                  <a:srgbClr val="0070C0"/>
                </a:solidFill>
              </a:rPr>
              <a:t>sigCtx</a:t>
            </a:r>
            <a:r>
              <a:rPr lang="en-GB" sz="1400" dirty="0" smtClean="0">
                <a:solidFill>
                  <a:srgbClr val="0070C0"/>
                </a:solidFill>
              </a:rPr>
              <a:t> = </a:t>
            </a:r>
            <a:r>
              <a:rPr lang="en-GB" sz="1400" dirty="0" smtClean="0">
                <a:solidFill>
                  <a:srgbClr val="FF0000"/>
                </a:solidFill>
              </a:rPr>
              <a:t>min( ((</a:t>
            </a:r>
            <a:r>
              <a:rPr lang="en-GB" sz="1400" dirty="0" err="1" smtClean="0">
                <a:solidFill>
                  <a:srgbClr val="FF0000"/>
                </a:solidFill>
              </a:rPr>
              <a:t>sigCtx</a:t>
            </a:r>
            <a:r>
              <a:rPr lang="en-GB" sz="1400" dirty="0" smtClean="0">
                <a:solidFill>
                  <a:srgbClr val="FF0000"/>
                </a:solidFill>
              </a:rPr>
              <a:t> + 1 )  &gt;&gt; 1 ), 2) </a:t>
            </a:r>
            <a:r>
              <a:rPr lang="en-GB" sz="1400" dirty="0" smtClean="0">
                <a:solidFill>
                  <a:srgbClr val="0070C0"/>
                </a:solidFill>
              </a:rPr>
              <a:t>+ ( (</a:t>
            </a:r>
            <a:r>
              <a:rPr lang="en-GB" sz="1400" dirty="0" err="1" smtClean="0">
                <a:solidFill>
                  <a:srgbClr val="0070C0"/>
                </a:solidFill>
              </a:rPr>
              <a:t>cIdx</a:t>
            </a:r>
            <a:r>
              <a:rPr lang="en-GB" sz="1400" dirty="0" smtClean="0">
                <a:solidFill>
                  <a:srgbClr val="0070C0"/>
                </a:solidFill>
              </a:rPr>
              <a:t> &gt; 0) ? 18 : 21 )    	(9‑28)</a:t>
            </a:r>
            <a:endParaRPr lang="en-US" sz="2000" dirty="0" smtClean="0">
              <a:solidFill>
                <a:srgbClr val="0070C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D6FD809-96FB-4BD5-8FFE-4FD5BD064587}" type="slidenum">
              <a:rPr lang="zh-CN" altLang="en-US" smtClean="0"/>
              <a:pPr/>
              <a:t>5</a:t>
            </a:fld>
            <a:endParaRPr lang="en-US" altLang="zh-CN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JCTVC-I0274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Propose Changes to HEVC WD6</a:t>
            </a:r>
            <a:endParaRPr lang="en-US" dirty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8001000" cy="5486400"/>
          </a:xfrm>
        </p:spPr>
        <p:txBody>
          <a:bodyPr/>
          <a:lstStyle/>
          <a:p>
            <a:r>
              <a:rPr lang="en-US" sz="2800" dirty="0" smtClean="0"/>
              <a:t>Alternate proposed replacement text:</a:t>
            </a:r>
            <a:endParaRPr lang="en-US" sz="2800" i="1" dirty="0" smtClean="0"/>
          </a:p>
          <a:p>
            <a:pPr lvl="1"/>
            <a:r>
              <a:rPr lang="en-GB" sz="1600" dirty="0" smtClean="0"/>
              <a:t>When </a:t>
            </a:r>
            <a:r>
              <a:rPr lang="en-GB" sz="1600" dirty="0" err="1" smtClean="0"/>
              <a:t>yC</a:t>
            </a:r>
            <a:r>
              <a:rPr lang="en-GB" sz="1600" dirty="0" smtClean="0"/>
              <a:t> is less than ( 1 &lt;&lt; log2TrafoHeight ) − 2, the following applies.</a:t>
            </a:r>
            <a:endParaRPr lang="en-US" sz="1600" dirty="0" smtClean="0"/>
          </a:p>
          <a:p>
            <a:pPr lvl="2">
              <a:buFontTx/>
              <a:buNone/>
            </a:pPr>
            <a:r>
              <a:rPr lang="en-GB" sz="1400" dirty="0" err="1" smtClean="0"/>
              <a:t>sigCtx</a:t>
            </a:r>
            <a:r>
              <a:rPr lang="en-GB" sz="1400" dirty="0" smtClean="0"/>
              <a:t>  =  </a:t>
            </a:r>
            <a:r>
              <a:rPr lang="en-GB" sz="1400" dirty="0" err="1" smtClean="0"/>
              <a:t>sigCtx</a:t>
            </a:r>
            <a:r>
              <a:rPr lang="en-GB" sz="1400" dirty="0" smtClean="0"/>
              <a:t>  +  </a:t>
            </a:r>
            <a:r>
              <a:rPr lang="en-GB" sz="1400" dirty="0" err="1" smtClean="0"/>
              <a:t>significant_coeff_flag</a:t>
            </a:r>
            <a:r>
              <a:rPr lang="en-GB" sz="1400" dirty="0" smtClean="0"/>
              <a:t>[ </a:t>
            </a:r>
            <a:r>
              <a:rPr lang="en-GB" sz="1400" dirty="0" err="1" smtClean="0"/>
              <a:t>xC</a:t>
            </a:r>
            <a:r>
              <a:rPr lang="en-GB" sz="1400" dirty="0" smtClean="0"/>
              <a:t> ][ </a:t>
            </a:r>
            <a:r>
              <a:rPr lang="en-GB" sz="1400" dirty="0" err="1" smtClean="0"/>
              <a:t>yC</a:t>
            </a:r>
            <a:r>
              <a:rPr lang="en-GB" sz="1400" dirty="0" smtClean="0"/>
              <a:t> + 2 ]			(9‑26)</a:t>
            </a:r>
            <a:endParaRPr lang="en-US" sz="2000" dirty="0" smtClean="0"/>
          </a:p>
          <a:p>
            <a:pPr lvl="1"/>
            <a:r>
              <a:rPr lang="en-GB" sz="1600" dirty="0" smtClean="0"/>
              <a:t>The variable </a:t>
            </a:r>
            <a:r>
              <a:rPr lang="en-GB" sz="1600" dirty="0" err="1" smtClean="0"/>
              <a:t>sigCtx</a:t>
            </a:r>
            <a:r>
              <a:rPr lang="en-GB" sz="1600" dirty="0" smtClean="0"/>
              <a:t> is modified as follows.</a:t>
            </a:r>
            <a:endParaRPr lang="en-US" sz="1600" dirty="0" smtClean="0"/>
          </a:p>
          <a:p>
            <a:pPr lvl="2">
              <a:buFontTx/>
              <a:buNone/>
            </a:pPr>
            <a:r>
              <a:rPr lang="en-GB" sz="1400" dirty="0" smtClean="0"/>
              <a:t>If </a:t>
            </a:r>
            <a:r>
              <a:rPr lang="en-GB" sz="1400" dirty="0" err="1" smtClean="0"/>
              <a:t>cIdx</a:t>
            </a:r>
            <a:r>
              <a:rPr lang="en-GB" sz="1400" dirty="0" smtClean="0"/>
              <a:t> is equal to 0 and (</a:t>
            </a:r>
            <a:r>
              <a:rPr lang="en-GB" sz="1400" dirty="0" err="1" smtClean="0"/>
              <a:t>xC</a:t>
            </a:r>
            <a:r>
              <a:rPr lang="en-GB" sz="1400" dirty="0" smtClean="0"/>
              <a:t>&gt;&gt;2) + (</a:t>
            </a:r>
            <a:r>
              <a:rPr lang="en-GB" sz="1400" dirty="0" err="1" smtClean="0"/>
              <a:t>yC</a:t>
            </a:r>
            <a:r>
              <a:rPr lang="en-GB" sz="1400" dirty="0" smtClean="0"/>
              <a:t>&gt;&gt;2) are greater than 0, the following applies.</a:t>
            </a:r>
            <a:endParaRPr lang="en-US" sz="1400" dirty="0" smtClean="0"/>
          </a:p>
          <a:p>
            <a:pPr lvl="3">
              <a:buFontTx/>
              <a:buNone/>
            </a:pPr>
            <a:r>
              <a:rPr lang="en-GB" sz="1400" dirty="0" err="1" smtClean="0">
                <a:solidFill>
                  <a:srgbClr val="0070C0"/>
                </a:solidFill>
              </a:rPr>
              <a:t>sigCtx</a:t>
            </a:r>
            <a:r>
              <a:rPr lang="en-GB" sz="1400" dirty="0" smtClean="0">
                <a:solidFill>
                  <a:srgbClr val="0070C0"/>
                </a:solidFill>
              </a:rPr>
              <a:t> = </a:t>
            </a:r>
            <a:r>
              <a:rPr lang="en-GB" sz="1400" dirty="0" smtClean="0">
                <a:solidFill>
                  <a:srgbClr val="FF0000"/>
                </a:solidFill>
              </a:rPr>
              <a:t>( (</a:t>
            </a:r>
            <a:r>
              <a:rPr lang="en-GB" sz="1400" dirty="0" err="1" smtClean="0">
                <a:solidFill>
                  <a:srgbClr val="FF0000"/>
                </a:solidFill>
              </a:rPr>
              <a:t>sigCtx</a:t>
            </a:r>
            <a:r>
              <a:rPr lang="en-GB" sz="1400" dirty="0" smtClean="0">
                <a:solidFill>
                  <a:srgbClr val="FF0000"/>
                </a:solidFill>
              </a:rPr>
              <a:t> + 1 – ((sigCtx+3) &gt;&gt; 3) ) &gt;&gt; 1 ) </a:t>
            </a:r>
            <a:r>
              <a:rPr lang="en-GB" sz="1400" dirty="0" smtClean="0">
                <a:solidFill>
                  <a:srgbClr val="0070C0"/>
                </a:solidFill>
              </a:rPr>
              <a:t>+ 24	              	(9‑27)</a:t>
            </a:r>
            <a:endParaRPr lang="en-US" sz="3600" dirty="0" smtClean="0">
              <a:solidFill>
                <a:srgbClr val="0070C0"/>
              </a:solidFill>
            </a:endParaRPr>
          </a:p>
          <a:p>
            <a:pPr lvl="1"/>
            <a:r>
              <a:rPr lang="en-GB" sz="1600" dirty="0" smtClean="0"/>
              <a:t>Otherwise, the following applies.</a:t>
            </a:r>
            <a:endParaRPr lang="en-US" sz="1600" dirty="0" smtClean="0"/>
          </a:p>
          <a:p>
            <a:pPr lvl="2">
              <a:buFontTx/>
              <a:buNone/>
            </a:pPr>
            <a:r>
              <a:rPr lang="en-GB" sz="1400" dirty="0" err="1" smtClean="0">
                <a:solidFill>
                  <a:srgbClr val="0070C0"/>
                </a:solidFill>
              </a:rPr>
              <a:t>sigCtx</a:t>
            </a:r>
            <a:r>
              <a:rPr lang="en-GB" sz="1400" dirty="0" smtClean="0">
                <a:solidFill>
                  <a:srgbClr val="0070C0"/>
                </a:solidFill>
              </a:rPr>
              <a:t> = </a:t>
            </a:r>
            <a:r>
              <a:rPr lang="en-GB" sz="1400" dirty="0" smtClean="0">
                <a:solidFill>
                  <a:srgbClr val="FF0000"/>
                </a:solidFill>
              </a:rPr>
              <a:t>( (</a:t>
            </a:r>
            <a:r>
              <a:rPr lang="en-GB" sz="1400" dirty="0" err="1" smtClean="0">
                <a:solidFill>
                  <a:srgbClr val="FF0000"/>
                </a:solidFill>
              </a:rPr>
              <a:t>sigCtx</a:t>
            </a:r>
            <a:r>
              <a:rPr lang="en-GB" sz="1400" dirty="0" smtClean="0">
                <a:solidFill>
                  <a:srgbClr val="FF0000"/>
                </a:solidFill>
              </a:rPr>
              <a:t> + 1 - ((sigCtx+3) &gt;&gt; 3) ) &gt;&gt; 1 ) </a:t>
            </a:r>
            <a:r>
              <a:rPr lang="en-GB" sz="1400" dirty="0" smtClean="0">
                <a:solidFill>
                  <a:srgbClr val="0070C0"/>
                </a:solidFill>
              </a:rPr>
              <a:t>+ ( (</a:t>
            </a:r>
            <a:r>
              <a:rPr lang="en-GB" sz="1400" dirty="0" err="1" smtClean="0">
                <a:solidFill>
                  <a:srgbClr val="0070C0"/>
                </a:solidFill>
              </a:rPr>
              <a:t>cIdx</a:t>
            </a:r>
            <a:r>
              <a:rPr lang="en-GB" sz="1400" dirty="0" smtClean="0">
                <a:solidFill>
                  <a:srgbClr val="0070C0"/>
                </a:solidFill>
              </a:rPr>
              <a:t> &gt; 0) ? 18 : 21 )   	(9‑28)</a:t>
            </a:r>
            <a:endParaRPr lang="en-US" sz="2000" dirty="0" smtClean="0">
              <a:solidFill>
                <a:srgbClr val="0070C0"/>
              </a:solidFill>
            </a:endParaRP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DD07C3F-88BB-4E95-968C-22BF5822517B}" type="slidenum">
              <a:rPr lang="zh-CN" altLang="en-US" smtClean="0"/>
              <a:pPr/>
              <a:t>6</a:t>
            </a:fld>
            <a:endParaRPr lang="en-US" altLang="zh-CN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JCTVC-I0274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199707</TotalTime>
  <Words>438</Words>
  <Application>Microsoft Office PowerPoint</Application>
  <PresentationFormat>On-screen Show (4:3)</PresentationFormat>
  <Paragraphs>154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PowerPoint Presentation</vt:lpstr>
      <vt:lpstr>A Method to Reduce Data Dependency</vt:lpstr>
      <vt:lpstr>BDR Results</vt:lpstr>
      <vt:lpstr>Summary</vt:lpstr>
      <vt:lpstr>Propose Changes to HEVC WD6</vt:lpstr>
      <vt:lpstr>Propose Changes to HEVC WD6</vt:lpstr>
    </vt:vector>
  </TitlesOfParts>
  <Company>Sony Electronics,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auyeung</cp:lastModifiedBy>
  <cp:revision>7740</cp:revision>
  <dcterms:created xsi:type="dcterms:W3CDTF">2006-02-22T01:05:12Z</dcterms:created>
  <dcterms:modified xsi:type="dcterms:W3CDTF">2012-04-28T01:04:30Z</dcterms:modified>
</cp:coreProperties>
</file>