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19" r:id="rId2"/>
    <p:sldId id="620" r:id="rId3"/>
    <p:sldId id="621" r:id="rId4"/>
    <p:sldId id="617" r:id="rId5"/>
    <p:sldId id="618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66"/>
    <a:srgbClr val="FF9900"/>
    <a:srgbClr val="FFCCFF"/>
    <a:srgbClr val="FF66FF"/>
    <a:srgbClr val="3399FF"/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78" d="100"/>
          <a:sy n="78" d="100"/>
        </p:scale>
        <p:origin x="-451" y="1109"/>
      </p:cViewPr>
      <p:guideLst>
        <p:guide orient="horz" pos="432"/>
        <p:guide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31605F2-C30F-4D0A-92BE-87BADD5C0B53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2197-BBB8-4086-A4FC-066E0ADC42A4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A2888-343C-45C1-A303-2AC3D2B5E061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B0AE-3D81-4E9D-9B70-5C0263D751DB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CE0AE-DE4B-4917-BB0F-8D0B7E03804A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36F36-05E5-47B0-A95A-CAE66F41C2E8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3D4CC-2DEA-4EEC-B1AE-6A65180A4D05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A14FC-A7A5-46CF-994B-3484C22B41B1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2A841-FFFB-40CE-95F2-290D87452248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A7AD5-62D5-4999-AAAA-93FC8C8AE31B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5ECB1-899B-4EBB-BC96-909E08507902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EA847-1E8C-4DB5-89C5-949EE382176B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JCTVC-I0273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6F3BE4C2-F7FA-4E9F-95CF-7F1D6D037BB8}" type="datetime1">
              <a:rPr lang="en-US" smtClean="0"/>
              <a:t>4/28/2012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A851D8-CD33-4D42-81C5-0E76BFBEEEC0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AF3525-49D6-48CE-A97C-8418DBBEB933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</a:p>
          <a:p>
            <a:pPr>
              <a:spcBef>
                <a:spcPct val="20000"/>
              </a:spcBef>
            </a:pPr>
            <a:r>
              <a:rPr lang="en-US" altLang="zh-CN" sz="3200">
                <a:solidFill>
                  <a:srgbClr val="003399"/>
                </a:solidFill>
                <a:ea typeface="SimSun" pitchFamily="2" charset="-122"/>
              </a:rPr>
              <a:t>April </a:t>
            </a:r>
            <a:r>
              <a:rPr lang="en-US" altLang="zh-CN" sz="3200" smtClean="0">
                <a:solidFill>
                  <a:srgbClr val="003399"/>
                </a:solidFill>
                <a:ea typeface="SimSun" pitchFamily="2" charset="-122"/>
              </a:rPr>
              <a:t>28, </a:t>
            </a:r>
            <a:r>
              <a:rPr lang="en-US" altLang="zh-CN" sz="3200">
                <a:solidFill>
                  <a:srgbClr val="003399"/>
                </a:solidFill>
                <a:ea typeface="SimSun" pitchFamily="2" charset="-122"/>
              </a:rPr>
              <a:t>2012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100013"/>
            <a:ext cx="806450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A proposal to remove redundancy in the context selection of </a:t>
            </a:r>
            <a:r>
              <a:rPr lang="en-US" altLang="zh-CN" sz="4800" dirty="0" err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significant_coeff_flag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8138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39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Reduction of Redundancy in Context Selection of Significant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658100" cy="51435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Conceptually, HM6 compute </a:t>
            </a:r>
            <a:r>
              <a:rPr lang="en-US" sz="1800" dirty="0" err="1" smtClean="0"/>
              <a:t>significant_coeff_flag</a:t>
            </a:r>
            <a:r>
              <a:rPr lang="en-US" sz="1800" dirty="0" smtClean="0"/>
              <a:t> in three stages: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</a:t>
            </a:r>
          </a:p>
          <a:p>
            <a:pPr lvl="2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</a:t>
            </a:r>
            <a:r>
              <a:rPr lang="en-CA" sz="1200" dirty="0" err="1" smtClean="0"/>
              <a:t>sig</a:t>
            </a:r>
            <a:r>
              <a:rPr lang="en-CA" sz="1200" dirty="0" smtClean="0"/>
              <a:t>(I)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(H)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(F)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(E)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>
                <a:solidFill>
                  <a:srgbClr val="FF0000"/>
                </a:solidFill>
              </a:rPr>
              <a:t>If </a:t>
            </a:r>
            <a:r>
              <a:rPr lang="en-CA" sz="1400" dirty="0" err="1" smtClean="0">
                <a:solidFill>
                  <a:srgbClr val="FF0000"/>
                </a:solidFill>
              </a:rPr>
              <a:t>cnt</a:t>
            </a:r>
            <a:r>
              <a:rPr lang="en-CA" sz="1400" dirty="0" smtClean="0">
                <a:solidFill>
                  <a:srgbClr val="FF0000"/>
                </a:solidFill>
              </a:rPr>
              <a:t>&lt;4, 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+= </a:t>
            </a:r>
            <a:r>
              <a:rPr lang="en-CA" sz="1200" dirty="0" err="1" smtClean="0"/>
              <a:t>sig</a:t>
            </a:r>
            <a:r>
              <a:rPr lang="en-CA" sz="1200" dirty="0" smtClean="0"/>
              <a:t>(B)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 context increment as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smtClean="0"/>
              <a:t> ( (</a:t>
            </a:r>
            <a:r>
              <a:rPr lang="en-CA" sz="1200" dirty="0" err="1" smtClean="0"/>
              <a:t>cnt</a:t>
            </a:r>
            <a:r>
              <a:rPr lang="en-CA" sz="1200" dirty="0" smtClean="0"/>
              <a:t> + 1) &gt;&gt; 1 ).</a:t>
            </a:r>
            <a:endParaRPr lang="en-US" sz="1200" dirty="0" smtClean="0"/>
          </a:p>
          <a:p>
            <a:pPr>
              <a:defRPr/>
            </a:pPr>
            <a:r>
              <a:rPr lang="en-US" sz="1800" dirty="0" smtClean="0"/>
              <a:t>Found redundancy in HM6. For example:</a:t>
            </a:r>
          </a:p>
          <a:p>
            <a:pPr lvl="1">
              <a:defRPr/>
            </a:pPr>
            <a:r>
              <a:rPr lang="en-US" sz="1400" dirty="0" smtClean="0"/>
              <a:t>If after stage 1, </a:t>
            </a:r>
            <a:r>
              <a:rPr lang="en-US" sz="1400" dirty="0" err="1" smtClean="0"/>
              <a:t>cnt</a:t>
            </a:r>
            <a:r>
              <a:rPr lang="en-US" sz="1400" dirty="0" smtClean="0"/>
              <a:t> is 3. </a:t>
            </a:r>
          </a:p>
          <a:p>
            <a:pPr lvl="1">
              <a:defRPr/>
            </a:pPr>
            <a:r>
              <a:rPr lang="en-US" sz="1400" dirty="0" smtClean="0"/>
              <a:t>Then after stage 2, </a:t>
            </a:r>
            <a:r>
              <a:rPr lang="en-US" sz="1400" dirty="0" err="1" smtClean="0"/>
              <a:t>cnt</a:t>
            </a:r>
            <a:r>
              <a:rPr lang="en-US" sz="1400" dirty="0" smtClean="0"/>
              <a:t> has a value of 3 or a value of 4.</a:t>
            </a:r>
          </a:p>
          <a:p>
            <a:pPr lvl="1">
              <a:defRPr/>
            </a:pPr>
            <a:r>
              <a:rPr lang="en-US" sz="1400" dirty="0" smtClean="0"/>
              <a:t>After stage 3, the context increment is 2 independently on the value of sig(B) in stage 2.</a:t>
            </a:r>
          </a:p>
          <a:p>
            <a:pPr lvl="2">
              <a:defRPr/>
            </a:pPr>
            <a:r>
              <a:rPr lang="en-US" sz="1400" dirty="0" smtClean="0"/>
              <a:t>The computation in stage 2 is redundant.</a:t>
            </a:r>
          </a:p>
          <a:p>
            <a:pPr>
              <a:defRPr/>
            </a:pPr>
            <a:r>
              <a:rPr lang="en-US" sz="1800" dirty="0" smtClean="0"/>
              <a:t>Propose to remove redundancy in WD6 and HM6: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</a:t>
            </a:r>
          </a:p>
          <a:p>
            <a:pPr lvl="2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</a:t>
            </a:r>
            <a:r>
              <a:rPr lang="en-CA" sz="1200" dirty="0" err="1" smtClean="0"/>
              <a:t>sig</a:t>
            </a:r>
            <a:r>
              <a:rPr lang="en-CA" sz="1200" dirty="0" smtClean="0"/>
              <a:t>(I)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(H)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(F)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(E)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>
                <a:solidFill>
                  <a:srgbClr val="FF0000"/>
                </a:solidFill>
              </a:rPr>
              <a:t>If </a:t>
            </a:r>
            <a:r>
              <a:rPr lang="en-CA" sz="1400" dirty="0" err="1" smtClean="0">
                <a:solidFill>
                  <a:srgbClr val="FF0000"/>
                </a:solidFill>
              </a:rPr>
              <a:t>cnt</a:t>
            </a:r>
            <a:r>
              <a:rPr lang="en-CA" sz="1400" dirty="0" smtClean="0">
                <a:solidFill>
                  <a:srgbClr val="FF0000"/>
                </a:solidFill>
              </a:rPr>
              <a:t>&lt;3</a:t>
            </a:r>
            <a:r>
              <a:rPr lang="en-CA" sz="1400" dirty="0" smtClean="0"/>
              <a:t>, 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+= </a:t>
            </a:r>
            <a:r>
              <a:rPr lang="en-CA" sz="1200" dirty="0" err="1" smtClean="0"/>
              <a:t>sig</a:t>
            </a:r>
            <a:r>
              <a:rPr lang="en-CA" sz="1200" dirty="0" smtClean="0"/>
              <a:t>(B)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 context increment as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smtClean="0"/>
              <a:t> ( (</a:t>
            </a:r>
            <a:r>
              <a:rPr lang="en-CA" sz="1200" dirty="0" err="1" smtClean="0"/>
              <a:t>cnt</a:t>
            </a:r>
            <a:r>
              <a:rPr lang="en-CA" sz="1200" dirty="0" smtClean="0"/>
              <a:t> + 1) &gt;&gt; 1 ).</a:t>
            </a:r>
            <a:endParaRPr lang="en-US" sz="1200" dirty="0" smtClean="0"/>
          </a:p>
          <a:p>
            <a:pPr>
              <a:defRPr/>
            </a:pPr>
            <a:endParaRPr lang="en-US" sz="1800" dirty="0" smtClean="0"/>
          </a:p>
        </p:txBody>
      </p:sp>
      <p:grpSp>
        <p:nvGrpSpPr>
          <p:cNvPr id="4" name="Group 45"/>
          <p:cNvGrpSpPr/>
          <p:nvPr/>
        </p:nvGrpSpPr>
        <p:grpSpPr>
          <a:xfrm>
            <a:off x="8001000" y="1371600"/>
            <a:ext cx="685800" cy="685800"/>
            <a:chOff x="2743200" y="3429000"/>
            <a:chExt cx="685800" cy="685800"/>
          </a:xfrm>
          <a:solidFill>
            <a:srgbClr val="99FF66"/>
          </a:solidFill>
        </p:grpSpPr>
        <p:sp>
          <p:nvSpPr>
            <p:cNvPr id="242" name="Rectangle 241"/>
            <p:cNvSpPr/>
            <p:nvPr/>
          </p:nvSpPr>
          <p:spPr>
            <a:xfrm>
              <a:off x="2743200" y="3429000"/>
              <a:ext cx="228600" cy="228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2971800" y="34290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I</a:t>
              </a: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3200400" y="34290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2743200" y="36576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F</a:t>
              </a:r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2971800" y="36576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E</a:t>
              </a: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2743200" y="38862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457770-8019-4752-93DA-7C0067093F56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131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113"/>
            <a:ext cx="7772400" cy="70802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Proposed Change to HEVC WD6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Replace the number </a:t>
            </a:r>
            <a:r>
              <a:rPr lang="en-US" sz="2800" dirty="0" smtClean="0">
                <a:solidFill>
                  <a:srgbClr val="FF0000"/>
                </a:solidFill>
              </a:rPr>
              <a:t>4</a:t>
            </a:r>
            <a:r>
              <a:rPr lang="en-US" sz="2800" dirty="0" smtClean="0"/>
              <a:t> in the following line in HEVC WD6 JCTVC-1003_dk by the number </a:t>
            </a:r>
            <a:r>
              <a:rPr lang="en-US" sz="2800" dirty="0" smtClean="0">
                <a:solidFill>
                  <a:srgbClr val="FF0000"/>
                </a:solidFill>
              </a:rPr>
              <a:t>3</a:t>
            </a:r>
            <a:r>
              <a:rPr lang="en-US" sz="2800" dirty="0" smtClean="0"/>
              <a:t>:</a:t>
            </a:r>
          </a:p>
          <a:p>
            <a:pPr marL="457200" lvl="1" indent="0">
              <a:buFontTx/>
              <a:buNone/>
              <a:defRPr/>
            </a:pPr>
            <a:r>
              <a:rPr lang="en-GB" sz="1600" dirty="0" smtClean="0"/>
              <a:t>When </a:t>
            </a:r>
            <a:r>
              <a:rPr lang="en-GB" sz="1600" dirty="0" err="1" smtClean="0"/>
              <a:t>yC</a:t>
            </a:r>
            <a:r>
              <a:rPr lang="en-GB" sz="1600" dirty="0" smtClean="0"/>
              <a:t> is less than ( 1 &lt;&lt; log2TrafoHeight ) − 2 and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is less than </a:t>
            </a:r>
            <a:r>
              <a:rPr lang="en-GB" sz="1600" dirty="0" smtClean="0">
                <a:solidFill>
                  <a:srgbClr val="FF0000"/>
                </a:solidFill>
              </a:rPr>
              <a:t>4</a:t>
            </a:r>
            <a:r>
              <a:rPr lang="en-GB" sz="1600" dirty="0" smtClean="0"/>
              <a:t>, the following applies.</a:t>
            </a:r>
            <a:endParaRPr lang="en-US" sz="1600" dirty="0" smtClean="0"/>
          </a:p>
          <a:p>
            <a:pPr lvl="1">
              <a:buFontTx/>
              <a:buNone/>
              <a:defRPr/>
            </a:pPr>
            <a:r>
              <a:rPr lang="en-GB" sz="1600" dirty="0" smtClean="0"/>
              <a:t>	</a:t>
            </a:r>
            <a:r>
              <a:rPr lang="en-GB" sz="1600" dirty="0" err="1" smtClean="0"/>
              <a:t>sigCtx</a:t>
            </a:r>
            <a:r>
              <a:rPr lang="en-GB" sz="1600" dirty="0" smtClean="0"/>
              <a:t>  = 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 +  </a:t>
            </a:r>
            <a:r>
              <a:rPr lang="en-GB" sz="1600" dirty="0" err="1" smtClean="0"/>
              <a:t>significant_coeff_flag</a:t>
            </a:r>
            <a:r>
              <a:rPr lang="en-GB" sz="1600" dirty="0" smtClean="0"/>
              <a:t>[ </a:t>
            </a:r>
            <a:r>
              <a:rPr lang="en-GB" sz="1600" dirty="0" err="1" smtClean="0"/>
              <a:t>xC</a:t>
            </a:r>
            <a:r>
              <a:rPr lang="en-GB" sz="1600" dirty="0" smtClean="0"/>
              <a:t> ][ </a:t>
            </a:r>
            <a:r>
              <a:rPr lang="en-GB" sz="1600" dirty="0" err="1" smtClean="0"/>
              <a:t>yC</a:t>
            </a:r>
            <a:r>
              <a:rPr lang="en-GB" sz="1600" dirty="0" smtClean="0"/>
              <a:t> + 2 ]	(9‑26)</a:t>
            </a:r>
            <a:endParaRPr lang="en-US" dirty="0" smtClean="0"/>
          </a:p>
          <a:p>
            <a:pPr>
              <a:defRPr/>
            </a:pPr>
            <a:r>
              <a:rPr lang="en-US" sz="2800" dirty="0" smtClean="0"/>
              <a:t>Proposed replacement text:</a:t>
            </a:r>
          </a:p>
          <a:p>
            <a:pPr marL="457200" lvl="1" indent="0">
              <a:buFontTx/>
              <a:buNone/>
              <a:defRPr/>
            </a:pPr>
            <a:r>
              <a:rPr lang="en-GB" sz="1600" dirty="0" smtClean="0"/>
              <a:t>When </a:t>
            </a:r>
            <a:r>
              <a:rPr lang="en-GB" sz="1600" dirty="0" err="1" smtClean="0"/>
              <a:t>yC</a:t>
            </a:r>
            <a:r>
              <a:rPr lang="en-GB" sz="1600" dirty="0" smtClean="0"/>
              <a:t> is less than ( 1 &lt;&lt; log2TrafoHeight ) − 2 and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is less than </a:t>
            </a:r>
            <a:r>
              <a:rPr lang="en-GB" sz="1600" dirty="0" smtClean="0">
                <a:solidFill>
                  <a:srgbClr val="FF0000"/>
                </a:solidFill>
              </a:rPr>
              <a:t>3</a:t>
            </a:r>
            <a:r>
              <a:rPr lang="en-GB" sz="1600" dirty="0" smtClean="0"/>
              <a:t>, the following applies.</a:t>
            </a:r>
            <a:endParaRPr lang="en-US" sz="1600" dirty="0" smtClean="0"/>
          </a:p>
          <a:p>
            <a:pPr lvl="1">
              <a:buFontTx/>
              <a:buNone/>
              <a:defRPr/>
            </a:pPr>
            <a:r>
              <a:rPr lang="en-GB" sz="1600" dirty="0" smtClean="0"/>
              <a:t>	</a:t>
            </a:r>
            <a:r>
              <a:rPr lang="en-GB" sz="1600" dirty="0" err="1" smtClean="0"/>
              <a:t>sigCtx</a:t>
            </a:r>
            <a:r>
              <a:rPr lang="en-GB" sz="1600" dirty="0" smtClean="0"/>
              <a:t>  = 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 +  </a:t>
            </a:r>
            <a:r>
              <a:rPr lang="en-GB" sz="1600" dirty="0" err="1" smtClean="0"/>
              <a:t>significant_coeff_flag</a:t>
            </a:r>
            <a:r>
              <a:rPr lang="en-GB" sz="1600" dirty="0" smtClean="0"/>
              <a:t>[ </a:t>
            </a:r>
            <a:r>
              <a:rPr lang="en-GB" sz="1600" dirty="0" err="1" smtClean="0"/>
              <a:t>xC</a:t>
            </a:r>
            <a:r>
              <a:rPr lang="en-GB" sz="1600" dirty="0" smtClean="0"/>
              <a:t> ][ </a:t>
            </a:r>
            <a:r>
              <a:rPr lang="en-GB" sz="1600" dirty="0" err="1" smtClean="0"/>
              <a:t>yC</a:t>
            </a:r>
            <a:r>
              <a:rPr lang="en-GB" sz="1600" dirty="0" smtClean="0"/>
              <a:t> + 2 ]	(9‑26)</a:t>
            </a:r>
            <a:endParaRPr lang="en-US" dirty="0" smtClean="0"/>
          </a:p>
          <a:p>
            <a:pPr>
              <a:buFontTx/>
              <a:buNone/>
              <a:defRPr/>
            </a:pPr>
            <a:endParaRPr lang="en-US" dirty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BEE978-6275-4B0F-A8A4-12A833BA4C3A}" type="slidenum">
              <a:rPr lang="zh-CN" altLang="en-US" smtClean="0"/>
              <a:pPr/>
              <a:t>3</a:t>
            </a:fld>
            <a:endParaRPr lang="en-US" altLang="zh-CN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75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proof provided.</a:t>
            </a:r>
          </a:p>
          <a:p>
            <a:r>
              <a:rPr lang="en-US" dirty="0" smtClean="0"/>
              <a:t>BDR results: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Cross-checked by TI in JCTVC-I0209.</a:t>
            </a:r>
          </a:p>
          <a:p>
            <a:pPr lvl="1"/>
            <a:r>
              <a:rPr lang="en-US" dirty="0" smtClean="0"/>
              <a:t>Thank you very much.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554437"/>
              </p:ext>
            </p:extLst>
          </p:nvPr>
        </p:nvGraphicFramePr>
        <p:xfrm>
          <a:off x="1422403" y="2514600"/>
          <a:ext cx="5892795" cy="2011680"/>
        </p:xfrm>
        <a:graphic>
          <a:graphicData uri="http://schemas.openxmlformats.org/drawingml/2006/table">
            <a:tbl>
              <a:tblPr/>
              <a:tblGrid>
                <a:gridCol w="1194735"/>
                <a:gridCol w="783010"/>
                <a:gridCol w="783010"/>
                <a:gridCol w="783010"/>
                <a:gridCol w="783010"/>
                <a:gridCol w="783010"/>
                <a:gridCol w="78301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5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exact results as HM6.0 </a:t>
            </a:r>
          </a:p>
          <a:p>
            <a:r>
              <a:rPr lang="en-US" dirty="0" smtClean="0"/>
              <a:t>Removed redundancy in HM6 and WD6.</a:t>
            </a:r>
            <a:endParaRPr lang="en-US" dirty="0" smtClean="0"/>
          </a:p>
          <a:p>
            <a:r>
              <a:rPr lang="en-US" dirty="0" smtClean="0"/>
              <a:t>Propose to be adopted in WD7 and HM7.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JCTVC-I0273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3145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199712</TotalTime>
  <Words>407</Words>
  <Application>Microsoft Office PowerPoint</Application>
  <PresentationFormat>On-screen Show (4:3)</PresentationFormat>
  <Paragraphs>134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Reduction of Redundancy in Context Selection of Significant Map</vt:lpstr>
      <vt:lpstr>Proposed Change to HEVC WD6 </vt:lpstr>
      <vt:lpstr>BDR Results</vt:lpstr>
      <vt:lpstr>Summary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7742</cp:revision>
  <dcterms:created xsi:type="dcterms:W3CDTF">2006-02-22T01:05:12Z</dcterms:created>
  <dcterms:modified xsi:type="dcterms:W3CDTF">2012-04-28T01:02:52Z</dcterms:modified>
</cp:coreProperties>
</file>