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617" r:id="rId2"/>
    <p:sldId id="618" r:id="rId3"/>
    <p:sldId id="619" r:id="rId4"/>
    <p:sldId id="621" r:id="rId5"/>
    <p:sldId id="622" r:id="rId6"/>
    <p:sldId id="623" r:id="rId7"/>
    <p:sldId id="624" r:id="rId8"/>
    <p:sldId id="626" r:id="rId9"/>
    <p:sldId id="627" r:id="rId10"/>
    <p:sldId id="628" r:id="rId11"/>
    <p:sldId id="629" r:id="rId1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0000"/>
    <a:srgbClr val="FF9900"/>
    <a:srgbClr val="FFCCFF"/>
    <a:srgbClr val="FF66FF"/>
    <a:srgbClr val="3399FF"/>
    <a:srgbClr val="CC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62" d="100"/>
          <a:sy n="62" d="100"/>
        </p:scale>
        <p:origin x="-931" y="-106"/>
      </p:cViewPr>
      <p:guideLst>
        <p:guide orient="horz" pos="432"/>
        <p:guide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4971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358229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4A504E-7F11-452E-BDAC-C36CCE93DD07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0D535-8D17-494F-9B90-895807BD5CA2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79C59-2D0D-4CE2-83D5-1DFE89C4AFCA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068A6-E04B-4558-BE35-8BF8A680DEC9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09CAD-7234-4370-B28D-30079AA74864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495F9-2E87-4B04-A18E-2B090D2E988C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96D07-B2A5-49B3-BBD0-C2E494A4B451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CEF3C-308F-4A07-AE4B-4B845F500F47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B47A0-315A-4E7A-B777-172182DEB2D8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DACF6-225C-4423-9172-E480891FD78F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7512F-BA8C-4C90-991D-65E9F0D22FD8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E38D-4795-4628-9040-DDDCBD0A8D36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JCTVC-I0271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C2B1A84D-2E12-4F37-B208-70AF28CE63C6}" type="datetime1">
              <a:rPr lang="en-US" smtClean="0"/>
              <a:t>4/28/2012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04B75A-22AA-4A78-AA25-5C952DB9881F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980EE7-5343-4089-8240-7FAAED98A9A8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Auyeung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</a:t>
            </a:r>
            <a:r>
              <a:rPr lang="en-US" altLang="zh-CN" sz="3200" dirty="0" err="1" smtClean="0">
                <a:solidFill>
                  <a:srgbClr val="003399"/>
                </a:solidFill>
                <a:ea typeface="SimSun" pitchFamily="2" charset="-122"/>
              </a:rPr>
              <a:t>Inc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April 28, 2012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433388"/>
            <a:ext cx="8064500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Harmonization and complexity reduction of context selection of 4x4 and 8x8 </a:t>
            </a:r>
            <a:r>
              <a:rPr lang="en-US" altLang="zh-CN" sz="4800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significant_coeff_flag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135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I0373 </a:t>
            </a:r>
            <a:r>
              <a:rPr lang="en-US" dirty="0"/>
              <a:t>+ I0271(C30)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832048"/>
              </p:ext>
            </p:extLst>
          </p:nvPr>
        </p:nvGraphicFramePr>
        <p:xfrm>
          <a:off x="1828800" y="685791"/>
          <a:ext cx="5486400" cy="5794872"/>
        </p:xfrm>
        <a:graphic>
          <a:graphicData uri="http://schemas.openxmlformats.org/drawingml/2006/table">
            <a:tbl>
              <a:tblPr/>
              <a:tblGrid>
                <a:gridCol w="1112340"/>
                <a:gridCol w="729010"/>
                <a:gridCol w="729010"/>
                <a:gridCol w="729010"/>
                <a:gridCol w="729010"/>
                <a:gridCol w="729010"/>
                <a:gridCol w="729010"/>
              </a:tblGrid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0.028%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0.293%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0.091%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-0.040%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23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JCTVC-I0271</a:t>
            </a:r>
          </a:p>
          <a:p>
            <a:pPr lvl="1"/>
            <a:r>
              <a:rPr lang="en-US" dirty="0" smtClean="0"/>
              <a:t>3 context reductions</a:t>
            </a:r>
          </a:p>
          <a:p>
            <a:pPr lvl="1"/>
            <a:r>
              <a:rPr lang="en-US" dirty="0" smtClean="0"/>
              <a:t>Maximum </a:t>
            </a:r>
            <a:r>
              <a:rPr lang="en-US" dirty="0" err="1" smtClean="0"/>
              <a:t>luma</a:t>
            </a:r>
            <a:r>
              <a:rPr lang="en-US" dirty="0" smtClean="0"/>
              <a:t> BDR: 0.025%</a:t>
            </a:r>
          </a:p>
          <a:p>
            <a:pPr lvl="1"/>
            <a:r>
              <a:rPr lang="en-US" dirty="0" smtClean="0"/>
              <a:t>Minimum </a:t>
            </a:r>
            <a:r>
              <a:rPr lang="en-US" dirty="0" err="1" smtClean="0"/>
              <a:t>luma</a:t>
            </a:r>
            <a:r>
              <a:rPr lang="en-US" dirty="0" smtClean="0"/>
              <a:t> BDR: 0.004%</a:t>
            </a:r>
          </a:p>
          <a:p>
            <a:pPr lvl="1"/>
            <a:r>
              <a:rPr lang="en-US" dirty="0" smtClean="0"/>
              <a:t>Bug in bit estimation for RDOQ</a:t>
            </a:r>
            <a:endParaRPr lang="en-US" dirty="0"/>
          </a:p>
          <a:p>
            <a:r>
              <a:rPr lang="en-US" dirty="0" smtClean="0"/>
              <a:t>Propose to adopt JCTVC-I0271 C32 with JCTVC-I0373 (Bug fixed)</a:t>
            </a:r>
          </a:p>
          <a:p>
            <a:pPr lvl="1"/>
            <a:r>
              <a:rPr lang="en-US" dirty="0" smtClean="0"/>
              <a:t>7 context reductions</a:t>
            </a:r>
          </a:p>
          <a:p>
            <a:pPr lvl="1"/>
            <a:r>
              <a:rPr lang="en-US" dirty="0" smtClean="0"/>
              <a:t>Maximum </a:t>
            </a:r>
            <a:r>
              <a:rPr lang="en-US" dirty="0" err="1" smtClean="0"/>
              <a:t>luma</a:t>
            </a:r>
            <a:r>
              <a:rPr lang="en-US" dirty="0" smtClean="0"/>
              <a:t> BDR: 0.029%</a:t>
            </a:r>
          </a:p>
          <a:p>
            <a:pPr lvl="1"/>
            <a:r>
              <a:rPr lang="en-US" dirty="0" smtClean="0"/>
              <a:t>Minimum </a:t>
            </a:r>
            <a:r>
              <a:rPr lang="en-US" dirty="0" err="1" smtClean="0"/>
              <a:t>luma</a:t>
            </a:r>
            <a:r>
              <a:rPr lang="en-US" dirty="0" smtClean="0"/>
              <a:t> BDR: -0.041%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798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9735"/>
            <a:ext cx="9144000" cy="646331"/>
          </a:xfrm>
        </p:spPr>
        <p:txBody>
          <a:bodyPr/>
          <a:lstStyle/>
          <a:p>
            <a:r>
              <a:rPr lang="en-US" sz="3600" dirty="0" smtClean="0"/>
              <a:t>Harmonization of Significant Map Coding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486400"/>
          </a:xfrm>
        </p:spPr>
        <p:txBody>
          <a:bodyPr/>
          <a:lstStyle/>
          <a:p>
            <a:r>
              <a:rPr lang="en-US" sz="2400" dirty="0" smtClean="0"/>
              <a:t>HM6 </a:t>
            </a:r>
          </a:p>
          <a:p>
            <a:pPr lvl="1"/>
            <a:r>
              <a:rPr lang="en-US" sz="2000" dirty="0" smtClean="0"/>
              <a:t>Three mapping tables</a:t>
            </a:r>
          </a:p>
          <a:p>
            <a:pPr lvl="2"/>
            <a:r>
              <a:rPr lang="en-US" sz="1800" dirty="0" smtClean="0"/>
              <a:t>one table for 4x4 </a:t>
            </a:r>
            <a:r>
              <a:rPr lang="en-US" sz="1800" dirty="0" err="1" smtClean="0"/>
              <a:t>luma</a:t>
            </a:r>
            <a:endParaRPr lang="en-US" sz="1800" dirty="0" smtClean="0"/>
          </a:p>
          <a:p>
            <a:pPr lvl="2"/>
            <a:r>
              <a:rPr lang="en-US" sz="1800" dirty="0" smtClean="0"/>
              <a:t>one table for 4x4 </a:t>
            </a:r>
            <a:r>
              <a:rPr lang="en-US" sz="1800" dirty="0" err="1" smtClean="0"/>
              <a:t>chroma</a:t>
            </a:r>
            <a:endParaRPr lang="en-US" sz="1800" dirty="0" smtClean="0"/>
          </a:p>
          <a:p>
            <a:pPr lvl="2"/>
            <a:r>
              <a:rPr lang="en-US" sz="1800" dirty="0" smtClean="0"/>
              <a:t>one table for 8x8 </a:t>
            </a:r>
            <a:r>
              <a:rPr lang="en-US" sz="1800" dirty="0" err="1" smtClean="0"/>
              <a:t>luma</a:t>
            </a:r>
            <a:r>
              <a:rPr lang="en-US" sz="1800" dirty="0" smtClean="0"/>
              <a:t> and </a:t>
            </a:r>
            <a:r>
              <a:rPr lang="en-US" sz="1800" dirty="0" err="1" smtClean="0"/>
              <a:t>chroma</a:t>
            </a:r>
            <a:endParaRPr lang="en-US" sz="1600" dirty="0" smtClean="0"/>
          </a:p>
          <a:p>
            <a:pPr lvl="1"/>
            <a:r>
              <a:rPr lang="en-US" sz="2000" dirty="0" smtClean="0"/>
              <a:t>Number of contexts is 37.</a:t>
            </a:r>
          </a:p>
          <a:p>
            <a:r>
              <a:rPr lang="en-US" sz="2400" dirty="0" smtClean="0"/>
              <a:t>Propose to harmonize the 4x4 and 8x8 significant map coding with </a:t>
            </a:r>
          </a:p>
          <a:p>
            <a:pPr lvl="1"/>
            <a:r>
              <a:rPr lang="en-US" sz="1800" dirty="0" smtClean="0"/>
              <a:t>one mapping table for 4x4 and 8x8 significant map</a:t>
            </a:r>
          </a:p>
          <a:p>
            <a:pPr lvl="2"/>
            <a:r>
              <a:rPr lang="en-US" sz="1600" dirty="0" smtClean="0"/>
              <a:t>The 4x4 mapping table is up-sampled for the 8x8 significant map.</a:t>
            </a:r>
          </a:p>
          <a:p>
            <a:pPr lvl="1"/>
            <a:r>
              <a:rPr lang="en-US" sz="1800" dirty="0" smtClean="0"/>
              <a:t>With or without separate context for the DC component of </a:t>
            </a:r>
            <a:r>
              <a:rPr lang="en-US" sz="1800" dirty="0" err="1" smtClean="0"/>
              <a:t>luma</a:t>
            </a:r>
            <a:r>
              <a:rPr lang="en-US" sz="1800" dirty="0" smtClean="0"/>
              <a:t> 8x8 and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8x8 significant map.</a:t>
            </a:r>
          </a:p>
          <a:p>
            <a:pPr lvl="1"/>
            <a:r>
              <a:rPr lang="en-US" sz="1800" dirty="0" smtClean="0"/>
              <a:t>Reuse HM6.0 context initialization. No training in context initialization.</a:t>
            </a:r>
          </a:p>
          <a:p>
            <a:pPr lvl="1"/>
            <a:endParaRPr lang="en-US" sz="16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2CAF9C-4B54-4BE0-975D-0E089F2824AE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245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Mapping Table C30</a:t>
            </a:r>
            <a:endParaRPr lang="en-US" dirty="0"/>
          </a:p>
        </p:txBody>
      </p:sp>
      <p:sp>
        <p:nvSpPr>
          <p:cNvPr id="213" name="Content Placeholder 212"/>
          <p:cNvSpPr>
            <a:spLocks noGrp="1"/>
          </p:cNvSpPr>
          <p:nvPr>
            <p:ph idx="1"/>
          </p:nvPr>
        </p:nvSpPr>
        <p:spPr>
          <a:xfrm>
            <a:off x="571500" y="3771900"/>
            <a:ext cx="2286000" cy="2628900"/>
          </a:xfrm>
        </p:spPr>
        <p:txBody>
          <a:bodyPr/>
          <a:lstStyle/>
          <a:p>
            <a:r>
              <a:rPr lang="en-US" sz="2000" dirty="0" smtClean="0"/>
              <a:t>HM6</a:t>
            </a:r>
          </a:p>
          <a:p>
            <a:pPr lvl="1"/>
            <a:r>
              <a:rPr lang="en-US" sz="1800" dirty="0" smtClean="0"/>
              <a:t>3 tables</a:t>
            </a:r>
          </a:p>
          <a:p>
            <a:pPr lvl="1"/>
            <a:r>
              <a:rPr lang="en-US" sz="1800" dirty="0" smtClean="0"/>
              <a:t>37 contexts</a:t>
            </a:r>
          </a:p>
          <a:p>
            <a:r>
              <a:rPr lang="en-US" sz="2000" dirty="0" smtClean="0"/>
              <a:t>Proposal C30</a:t>
            </a:r>
          </a:p>
          <a:p>
            <a:pPr lvl="1"/>
            <a:r>
              <a:rPr lang="en-US" sz="1800" dirty="0" smtClean="0"/>
              <a:t>One table</a:t>
            </a:r>
          </a:p>
          <a:p>
            <a:pPr lvl="1"/>
            <a:r>
              <a:rPr lang="en-US" sz="1800" dirty="0" smtClean="0"/>
              <a:t>30 contexts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66883" y="6324600"/>
            <a:ext cx="1905000" cy="304800"/>
          </a:xfrm>
        </p:spPr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sp>
        <p:nvSpPr>
          <p:cNvPr id="182" name="TextBox 181"/>
          <p:cNvSpPr txBox="1"/>
          <p:nvPr/>
        </p:nvSpPr>
        <p:spPr>
          <a:xfrm>
            <a:off x="1028700" y="2857500"/>
            <a:ext cx="120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HM6 4x4 </a:t>
            </a:r>
            <a:r>
              <a:rPr lang="en-US" dirty="0" err="1" smtClean="0"/>
              <a:t>Luma</a:t>
            </a:r>
            <a:endParaRPr lang="en-US" dirty="0"/>
          </a:p>
        </p:txBody>
      </p:sp>
      <p:sp>
        <p:nvSpPr>
          <p:cNvPr id="183" name="TextBox 182"/>
          <p:cNvSpPr txBox="1"/>
          <p:nvPr/>
        </p:nvSpPr>
        <p:spPr>
          <a:xfrm>
            <a:off x="3200400" y="2857500"/>
            <a:ext cx="13588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HM6 4x4 </a:t>
            </a:r>
            <a:r>
              <a:rPr lang="en-US" dirty="0" err="1" smtClean="0"/>
              <a:t>Chroma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7104113" y="2857500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HM6 8x8</a:t>
            </a:r>
            <a:endParaRPr lang="en-US" dirty="0"/>
          </a:p>
        </p:txBody>
      </p:sp>
      <p:sp>
        <p:nvSpPr>
          <p:cNvPr id="207" name="TextBox 206"/>
          <p:cNvSpPr txBox="1"/>
          <p:nvPr/>
        </p:nvSpPr>
        <p:spPr>
          <a:xfrm>
            <a:off x="3315380" y="5829299"/>
            <a:ext cx="2628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 proposed mapping table </a:t>
            </a:r>
          </a:p>
          <a:p>
            <a:r>
              <a:rPr lang="en-US" sz="1600" dirty="0" smtClean="0"/>
              <a:t>for 4x4 </a:t>
            </a:r>
            <a:r>
              <a:rPr lang="en-US" sz="1600" dirty="0" err="1" smtClean="0"/>
              <a:t>luma</a:t>
            </a:r>
            <a:r>
              <a:rPr lang="en-US" sz="1600" dirty="0" smtClean="0"/>
              <a:t> and </a:t>
            </a:r>
            <a:r>
              <a:rPr lang="en-US" sz="1600" dirty="0" err="1" smtClean="0"/>
              <a:t>chroma</a:t>
            </a:r>
            <a:endParaRPr lang="en-US" sz="1600" dirty="0"/>
          </a:p>
        </p:txBody>
      </p:sp>
      <p:sp>
        <p:nvSpPr>
          <p:cNvPr id="208" name="Right Brace 207"/>
          <p:cNvSpPr/>
          <p:nvPr/>
        </p:nvSpPr>
        <p:spPr bwMode="auto">
          <a:xfrm rot="5400000">
            <a:off x="4400550" y="-285750"/>
            <a:ext cx="342900" cy="7315200"/>
          </a:xfrm>
          <a:prstGeom prst="rightBrac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729345" y="3602274"/>
            <a:ext cx="3728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Replace three mapping tables by one mapping table</a:t>
            </a:r>
            <a:endParaRPr lang="en-US" dirty="0"/>
          </a:p>
        </p:txBody>
      </p:sp>
      <p:sp>
        <p:nvSpPr>
          <p:cNvPr id="127" name="Freeform 126"/>
          <p:cNvSpPr/>
          <p:nvPr/>
        </p:nvSpPr>
        <p:spPr bwMode="auto">
          <a:xfrm>
            <a:off x="7171690" y="1433167"/>
            <a:ext cx="744220" cy="746760"/>
          </a:xfrm>
          <a:custGeom>
            <a:avLst/>
            <a:gdLst>
              <a:gd name="connsiteX0" fmla="*/ 515620 w 744220"/>
              <a:gd name="connsiteY0" fmla="*/ 0 h 746760"/>
              <a:gd name="connsiteX1" fmla="*/ 744220 w 744220"/>
              <a:gd name="connsiteY1" fmla="*/ 0 h 746760"/>
              <a:gd name="connsiteX2" fmla="*/ 744220 w 744220"/>
              <a:gd name="connsiteY2" fmla="*/ 746760 h 746760"/>
              <a:gd name="connsiteX3" fmla="*/ 0 w 744220"/>
              <a:gd name="connsiteY3" fmla="*/ 746760 h 746760"/>
              <a:gd name="connsiteX4" fmla="*/ 0 w 744220"/>
              <a:gd name="connsiteY4" fmla="*/ 515620 h 746760"/>
              <a:gd name="connsiteX5" fmla="*/ 518160 w 744220"/>
              <a:gd name="connsiteY5" fmla="*/ 515620 h 746760"/>
              <a:gd name="connsiteX6" fmla="*/ 515620 w 744220"/>
              <a:gd name="connsiteY6" fmla="*/ 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220" h="746760">
                <a:moveTo>
                  <a:pt x="515620" y="0"/>
                </a:moveTo>
                <a:lnTo>
                  <a:pt x="744220" y="0"/>
                </a:lnTo>
                <a:lnTo>
                  <a:pt x="744220" y="746760"/>
                </a:lnTo>
                <a:lnTo>
                  <a:pt x="0" y="746760"/>
                </a:lnTo>
                <a:lnTo>
                  <a:pt x="0" y="515620"/>
                </a:lnTo>
                <a:lnTo>
                  <a:pt x="518160" y="515620"/>
                </a:lnTo>
                <a:cubicBezTo>
                  <a:pt x="517313" y="343747"/>
                  <a:pt x="516467" y="171873"/>
                  <a:pt x="515620" y="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28" name="Freeform 127"/>
          <p:cNvSpPr/>
          <p:nvPr/>
        </p:nvSpPr>
        <p:spPr bwMode="auto">
          <a:xfrm>
            <a:off x="7599680" y="1889452"/>
            <a:ext cx="744220" cy="746760"/>
          </a:xfrm>
          <a:custGeom>
            <a:avLst/>
            <a:gdLst>
              <a:gd name="connsiteX0" fmla="*/ 515620 w 744220"/>
              <a:gd name="connsiteY0" fmla="*/ 0 h 746760"/>
              <a:gd name="connsiteX1" fmla="*/ 744220 w 744220"/>
              <a:gd name="connsiteY1" fmla="*/ 0 h 746760"/>
              <a:gd name="connsiteX2" fmla="*/ 744220 w 744220"/>
              <a:gd name="connsiteY2" fmla="*/ 746760 h 746760"/>
              <a:gd name="connsiteX3" fmla="*/ 0 w 744220"/>
              <a:gd name="connsiteY3" fmla="*/ 746760 h 746760"/>
              <a:gd name="connsiteX4" fmla="*/ 0 w 744220"/>
              <a:gd name="connsiteY4" fmla="*/ 515620 h 746760"/>
              <a:gd name="connsiteX5" fmla="*/ 518160 w 744220"/>
              <a:gd name="connsiteY5" fmla="*/ 515620 h 746760"/>
              <a:gd name="connsiteX6" fmla="*/ 515620 w 744220"/>
              <a:gd name="connsiteY6" fmla="*/ 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220" h="746760">
                <a:moveTo>
                  <a:pt x="515620" y="0"/>
                </a:moveTo>
                <a:lnTo>
                  <a:pt x="744220" y="0"/>
                </a:lnTo>
                <a:lnTo>
                  <a:pt x="744220" y="746760"/>
                </a:lnTo>
                <a:lnTo>
                  <a:pt x="0" y="746760"/>
                </a:lnTo>
                <a:lnTo>
                  <a:pt x="0" y="515620"/>
                </a:lnTo>
                <a:lnTo>
                  <a:pt x="518160" y="515620"/>
                </a:lnTo>
                <a:cubicBezTo>
                  <a:pt x="517313" y="343747"/>
                  <a:pt x="516467" y="171873"/>
                  <a:pt x="515620" y="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29" name="Freeform 128"/>
          <p:cNvSpPr/>
          <p:nvPr/>
        </p:nvSpPr>
        <p:spPr bwMode="auto">
          <a:xfrm>
            <a:off x="3027680" y="971569"/>
            <a:ext cx="744220" cy="746760"/>
          </a:xfrm>
          <a:custGeom>
            <a:avLst/>
            <a:gdLst>
              <a:gd name="connsiteX0" fmla="*/ 515620 w 744220"/>
              <a:gd name="connsiteY0" fmla="*/ 0 h 746760"/>
              <a:gd name="connsiteX1" fmla="*/ 744220 w 744220"/>
              <a:gd name="connsiteY1" fmla="*/ 0 h 746760"/>
              <a:gd name="connsiteX2" fmla="*/ 744220 w 744220"/>
              <a:gd name="connsiteY2" fmla="*/ 746760 h 746760"/>
              <a:gd name="connsiteX3" fmla="*/ 0 w 744220"/>
              <a:gd name="connsiteY3" fmla="*/ 746760 h 746760"/>
              <a:gd name="connsiteX4" fmla="*/ 0 w 744220"/>
              <a:gd name="connsiteY4" fmla="*/ 515620 h 746760"/>
              <a:gd name="connsiteX5" fmla="*/ 518160 w 744220"/>
              <a:gd name="connsiteY5" fmla="*/ 515620 h 746760"/>
              <a:gd name="connsiteX6" fmla="*/ 515620 w 744220"/>
              <a:gd name="connsiteY6" fmla="*/ 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220" h="746760">
                <a:moveTo>
                  <a:pt x="515620" y="0"/>
                </a:moveTo>
                <a:lnTo>
                  <a:pt x="744220" y="0"/>
                </a:lnTo>
                <a:lnTo>
                  <a:pt x="744220" y="746760"/>
                </a:lnTo>
                <a:lnTo>
                  <a:pt x="0" y="746760"/>
                </a:lnTo>
                <a:lnTo>
                  <a:pt x="0" y="515620"/>
                </a:lnTo>
                <a:lnTo>
                  <a:pt x="518160" y="515620"/>
                </a:lnTo>
                <a:cubicBezTo>
                  <a:pt x="517313" y="343747"/>
                  <a:pt x="516467" y="171873"/>
                  <a:pt x="515620" y="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0" name="Oval 129"/>
          <p:cNvSpPr/>
          <p:nvPr/>
        </p:nvSpPr>
        <p:spPr bwMode="auto">
          <a:xfrm>
            <a:off x="6743700" y="19504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1" name="Oval 130"/>
          <p:cNvSpPr/>
          <p:nvPr/>
        </p:nvSpPr>
        <p:spPr bwMode="auto">
          <a:xfrm>
            <a:off x="7200900" y="14932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2" name="Oval 131"/>
          <p:cNvSpPr/>
          <p:nvPr/>
        </p:nvSpPr>
        <p:spPr bwMode="auto">
          <a:xfrm>
            <a:off x="6743700" y="14932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3" name="Oval 132"/>
          <p:cNvSpPr/>
          <p:nvPr/>
        </p:nvSpPr>
        <p:spPr bwMode="auto">
          <a:xfrm>
            <a:off x="7658100" y="10360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800100" y="14932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5" name="Oval 134"/>
          <p:cNvSpPr/>
          <p:nvPr/>
        </p:nvSpPr>
        <p:spPr bwMode="auto">
          <a:xfrm>
            <a:off x="1257300" y="14932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6" name="Oval 135"/>
          <p:cNvSpPr/>
          <p:nvPr/>
        </p:nvSpPr>
        <p:spPr bwMode="auto">
          <a:xfrm>
            <a:off x="1257300" y="10360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800100" y="10360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8" name="Rounded Rectangle 137"/>
          <p:cNvSpPr/>
          <p:nvPr/>
        </p:nvSpPr>
        <p:spPr bwMode="auto">
          <a:xfrm>
            <a:off x="800100" y="2407612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9" name="Rounded Rectangle 138"/>
          <p:cNvSpPr/>
          <p:nvPr/>
        </p:nvSpPr>
        <p:spPr bwMode="auto">
          <a:xfrm>
            <a:off x="800100" y="1950412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40" name="Rounded Rectangle 139"/>
          <p:cNvSpPr/>
          <p:nvPr/>
        </p:nvSpPr>
        <p:spPr bwMode="auto">
          <a:xfrm>
            <a:off x="2171700" y="1036012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41" name="Rounded Rectangle 140"/>
          <p:cNvSpPr/>
          <p:nvPr/>
        </p:nvSpPr>
        <p:spPr bwMode="auto">
          <a:xfrm>
            <a:off x="1714500" y="1036012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46" name="Rounded Rectangle 145"/>
          <p:cNvSpPr/>
          <p:nvPr/>
        </p:nvSpPr>
        <p:spPr bwMode="auto">
          <a:xfrm>
            <a:off x="1714500" y="1950412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147" name="Group 184"/>
          <p:cNvGrpSpPr/>
          <p:nvPr/>
        </p:nvGrpSpPr>
        <p:grpSpPr>
          <a:xfrm>
            <a:off x="685800" y="921712"/>
            <a:ext cx="1828800" cy="1828800"/>
            <a:chOff x="1828800" y="1600200"/>
            <a:chExt cx="1828800" cy="1828800"/>
          </a:xfrm>
          <a:noFill/>
        </p:grpSpPr>
        <p:sp>
          <p:nvSpPr>
            <p:cNvPr id="148" name="Rectangle 147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49" name="Rectangle 148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50" name="Rectangle 149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51" name="Rectangle 150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52" name="Rectangle 151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58" name="Rectangle 157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60" name="Rectangle 159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62" name="Rectangle 161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216" name="Oval 215"/>
          <p:cNvSpPr/>
          <p:nvPr/>
        </p:nvSpPr>
        <p:spPr bwMode="auto">
          <a:xfrm>
            <a:off x="7200900" y="10360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17" name="Oval 216"/>
          <p:cNvSpPr/>
          <p:nvPr/>
        </p:nvSpPr>
        <p:spPr bwMode="auto">
          <a:xfrm>
            <a:off x="6743700" y="10360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18" name="Rounded Rectangle 217"/>
          <p:cNvSpPr/>
          <p:nvPr/>
        </p:nvSpPr>
        <p:spPr bwMode="auto">
          <a:xfrm>
            <a:off x="6743700" y="2407612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19" name="Rounded Rectangle 218"/>
          <p:cNvSpPr/>
          <p:nvPr/>
        </p:nvSpPr>
        <p:spPr bwMode="auto">
          <a:xfrm>
            <a:off x="8115300" y="1036012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220" name="Group 184"/>
          <p:cNvGrpSpPr/>
          <p:nvPr/>
        </p:nvGrpSpPr>
        <p:grpSpPr>
          <a:xfrm>
            <a:off x="6629400" y="914400"/>
            <a:ext cx="1828800" cy="1828800"/>
            <a:chOff x="1828800" y="1600200"/>
            <a:chExt cx="1828800" cy="1828800"/>
          </a:xfrm>
          <a:noFill/>
        </p:grpSpPr>
        <p:sp>
          <p:nvSpPr>
            <p:cNvPr id="221" name="Rectangle 220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27" name="Rectangle 226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 6</a:t>
              </a: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</p:grpSp>
      <p:sp>
        <p:nvSpPr>
          <p:cNvPr id="237" name="Oval 236"/>
          <p:cNvSpPr/>
          <p:nvPr/>
        </p:nvSpPr>
        <p:spPr bwMode="auto">
          <a:xfrm>
            <a:off x="3086100" y="1036012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8" name="Rounded Rectangle 237"/>
          <p:cNvSpPr/>
          <p:nvPr/>
        </p:nvSpPr>
        <p:spPr bwMode="auto">
          <a:xfrm>
            <a:off x="3086100" y="2407612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9" name="Rounded Rectangle 238"/>
          <p:cNvSpPr/>
          <p:nvPr/>
        </p:nvSpPr>
        <p:spPr bwMode="auto">
          <a:xfrm>
            <a:off x="3086100" y="1950412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40" name="Rounded Rectangle 239"/>
          <p:cNvSpPr/>
          <p:nvPr/>
        </p:nvSpPr>
        <p:spPr bwMode="auto">
          <a:xfrm>
            <a:off x="4457700" y="1036012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41" name="Rounded Rectangle 240"/>
          <p:cNvSpPr/>
          <p:nvPr/>
        </p:nvSpPr>
        <p:spPr bwMode="auto">
          <a:xfrm>
            <a:off x="4000500" y="1036012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42" name="Rounded Rectangle 241"/>
          <p:cNvSpPr/>
          <p:nvPr/>
        </p:nvSpPr>
        <p:spPr bwMode="auto">
          <a:xfrm>
            <a:off x="4000500" y="1950412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243" name="Group 184"/>
          <p:cNvGrpSpPr/>
          <p:nvPr/>
        </p:nvGrpSpPr>
        <p:grpSpPr>
          <a:xfrm>
            <a:off x="2971800" y="921712"/>
            <a:ext cx="1828800" cy="1828800"/>
            <a:chOff x="1828800" y="1600200"/>
            <a:chExt cx="1828800" cy="1828800"/>
          </a:xfrm>
          <a:noFill/>
        </p:grpSpPr>
        <p:sp>
          <p:nvSpPr>
            <p:cNvPr id="244" name="Rectangle 243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245" name="Rectangle 244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6" name="Rectangle 245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47" name="Rectangle 246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248" name="Rectangle 247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9" name="Rectangle 248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50" name="Rectangle 249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51" name="Rectangle 250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252" name="Rectangle 251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53" name="Rectangle 252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258" name="Rectangle 257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260" name="Oval 259"/>
          <p:cNvSpPr/>
          <p:nvPr/>
        </p:nvSpPr>
        <p:spPr bwMode="auto">
          <a:xfrm>
            <a:off x="6629400" y="921712"/>
            <a:ext cx="228600" cy="228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grpSp>
        <p:nvGrpSpPr>
          <p:cNvPr id="261" name="Group 347"/>
          <p:cNvGrpSpPr/>
          <p:nvPr/>
        </p:nvGrpSpPr>
        <p:grpSpPr>
          <a:xfrm>
            <a:off x="6629400" y="914400"/>
            <a:ext cx="1828800" cy="1828800"/>
            <a:chOff x="114300" y="1714500"/>
            <a:chExt cx="1828800" cy="1828800"/>
          </a:xfrm>
        </p:grpSpPr>
        <p:grpSp>
          <p:nvGrpSpPr>
            <p:cNvPr id="262" name="Group 143"/>
            <p:cNvGrpSpPr/>
            <p:nvPr/>
          </p:nvGrpSpPr>
          <p:grpSpPr>
            <a:xfrm>
              <a:off x="10287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326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42" name="Rectangle 34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3" name="Rectangle 34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4" name="Rectangle 34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5" name="Rectangle 34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27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38" name="Rectangle 337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9" name="Rectangle 338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0" name="Rectangle 339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1" name="Rectangle 340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28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34" name="Rectangle 33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5" name="Rectangle 33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6" name="Rectangle 33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7" name="Rectangle 33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29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30" name="Rectangle 32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1" name="Rectangle 33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2" name="Rectangle 33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3" name="Rectangle 33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63" name="Group 144"/>
            <p:cNvGrpSpPr/>
            <p:nvPr/>
          </p:nvGrpSpPr>
          <p:grpSpPr>
            <a:xfrm>
              <a:off x="10287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306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22" name="Rectangle 32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3" name="Rectangle 32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4" name="Rectangle 32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5" name="Rectangle 32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07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18" name="Rectangle 317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9" name="Rectangle 318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0" name="Rectangle 319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1" name="Rectangle 320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08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14" name="Rectangle 31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5" name="Rectangle 31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6" name="Rectangle 31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7" name="Rectangle 31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09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10" name="Rectangle 30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1" name="Rectangle 31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2" name="Rectangle 31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3" name="Rectangle 31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64" name="Group 165"/>
            <p:cNvGrpSpPr/>
            <p:nvPr/>
          </p:nvGrpSpPr>
          <p:grpSpPr>
            <a:xfrm>
              <a:off x="1143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286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02" name="Rectangle 30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3" name="Rectangle 30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4" name="Rectangle 30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5" name="Rectangle 30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87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98" name="Rectangle 297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9" name="Rectangle 298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0" name="Rectangle 299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1" name="Rectangle 300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88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94" name="Rectangle 29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5" name="Rectangle 29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6" name="Rectangle 29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7" name="Rectangle 29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89" name="Group 28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90" name="Rectangle 28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1" name="Rectangle 29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2" name="Rectangle 29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3" name="Rectangle 29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65" name="Group 187"/>
            <p:cNvGrpSpPr/>
            <p:nvPr/>
          </p:nvGrpSpPr>
          <p:grpSpPr>
            <a:xfrm>
              <a:off x="1143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266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82" name="Rectangle 28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3" name="Rectangle 28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4" name="Rectangle 28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5" name="Rectangle 28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67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78" name="Rectangle 277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9" name="Rectangle 278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0" name="Rectangle 279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1" name="Rectangle 280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68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74" name="Rectangle 27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5" name="Rectangle 27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6" name="Rectangle 27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7" name="Rectangle 27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69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70" name="Rectangle 26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1" name="Rectangle 27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2" name="Rectangle 27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3" name="Rectangle 27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346" name="Freeform 345"/>
          <p:cNvSpPr/>
          <p:nvPr/>
        </p:nvSpPr>
        <p:spPr bwMode="auto">
          <a:xfrm>
            <a:off x="3717848" y="3970020"/>
            <a:ext cx="744220" cy="746760"/>
          </a:xfrm>
          <a:custGeom>
            <a:avLst/>
            <a:gdLst>
              <a:gd name="connsiteX0" fmla="*/ 515620 w 744220"/>
              <a:gd name="connsiteY0" fmla="*/ 0 h 746760"/>
              <a:gd name="connsiteX1" fmla="*/ 744220 w 744220"/>
              <a:gd name="connsiteY1" fmla="*/ 0 h 746760"/>
              <a:gd name="connsiteX2" fmla="*/ 744220 w 744220"/>
              <a:gd name="connsiteY2" fmla="*/ 746760 h 746760"/>
              <a:gd name="connsiteX3" fmla="*/ 0 w 744220"/>
              <a:gd name="connsiteY3" fmla="*/ 746760 h 746760"/>
              <a:gd name="connsiteX4" fmla="*/ 0 w 744220"/>
              <a:gd name="connsiteY4" fmla="*/ 515620 h 746760"/>
              <a:gd name="connsiteX5" fmla="*/ 518160 w 744220"/>
              <a:gd name="connsiteY5" fmla="*/ 515620 h 746760"/>
              <a:gd name="connsiteX6" fmla="*/ 515620 w 744220"/>
              <a:gd name="connsiteY6" fmla="*/ 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220" h="746760">
                <a:moveTo>
                  <a:pt x="515620" y="0"/>
                </a:moveTo>
                <a:lnTo>
                  <a:pt x="744220" y="0"/>
                </a:lnTo>
                <a:lnTo>
                  <a:pt x="744220" y="746760"/>
                </a:lnTo>
                <a:lnTo>
                  <a:pt x="0" y="746760"/>
                </a:lnTo>
                <a:lnTo>
                  <a:pt x="0" y="515620"/>
                </a:lnTo>
                <a:lnTo>
                  <a:pt x="518160" y="515620"/>
                </a:lnTo>
                <a:cubicBezTo>
                  <a:pt x="517313" y="343747"/>
                  <a:pt x="516467" y="171873"/>
                  <a:pt x="515620" y="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47" name="Oval 346"/>
          <p:cNvSpPr/>
          <p:nvPr/>
        </p:nvSpPr>
        <p:spPr bwMode="auto">
          <a:xfrm>
            <a:off x="3771900" y="40005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48" name="Rounded Rectangle 347"/>
          <p:cNvSpPr/>
          <p:nvPr/>
        </p:nvSpPr>
        <p:spPr bwMode="auto">
          <a:xfrm>
            <a:off x="3771900" y="53721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49" name="Rounded Rectangle 348"/>
          <p:cNvSpPr/>
          <p:nvPr/>
        </p:nvSpPr>
        <p:spPr bwMode="auto">
          <a:xfrm>
            <a:off x="3771900" y="49149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50" name="Rounded Rectangle 349"/>
          <p:cNvSpPr/>
          <p:nvPr/>
        </p:nvSpPr>
        <p:spPr bwMode="auto">
          <a:xfrm>
            <a:off x="5143500" y="40005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51" name="Rounded Rectangle 350"/>
          <p:cNvSpPr/>
          <p:nvPr/>
        </p:nvSpPr>
        <p:spPr bwMode="auto">
          <a:xfrm>
            <a:off x="4686300" y="40005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52" name="Rounded Rectangle 351"/>
          <p:cNvSpPr/>
          <p:nvPr/>
        </p:nvSpPr>
        <p:spPr bwMode="auto">
          <a:xfrm>
            <a:off x="4686300" y="49149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353" name="Group 184"/>
          <p:cNvGrpSpPr/>
          <p:nvPr/>
        </p:nvGrpSpPr>
        <p:grpSpPr>
          <a:xfrm>
            <a:off x="3657600" y="3886200"/>
            <a:ext cx="1828800" cy="1828800"/>
            <a:chOff x="1828800" y="1600200"/>
            <a:chExt cx="1828800" cy="1828800"/>
          </a:xfrm>
          <a:noFill/>
        </p:grpSpPr>
        <p:sp>
          <p:nvSpPr>
            <p:cNvPr id="354" name="Rectangle 353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57" name="Rectangle 356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62" name="Rectangle 361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364" name="Rectangle 363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365" name="Rectangle 364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366" name="Rectangle 365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367" name="Rectangle 366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368" name="Rectangle 367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370" name="Freeform 369"/>
          <p:cNvSpPr/>
          <p:nvPr/>
        </p:nvSpPr>
        <p:spPr bwMode="auto">
          <a:xfrm>
            <a:off x="6622763" y="3939540"/>
            <a:ext cx="744220" cy="746760"/>
          </a:xfrm>
          <a:custGeom>
            <a:avLst/>
            <a:gdLst>
              <a:gd name="connsiteX0" fmla="*/ 515620 w 744220"/>
              <a:gd name="connsiteY0" fmla="*/ 0 h 746760"/>
              <a:gd name="connsiteX1" fmla="*/ 744220 w 744220"/>
              <a:gd name="connsiteY1" fmla="*/ 0 h 746760"/>
              <a:gd name="connsiteX2" fmla="*/ 744220 w 744220"/>
              <a:gd name="connsiteY2" fmla="*/ 746760 h 746760"/>
              <a:gd name="connsiteX3" fmla="*/ 0 w 744220"/>
              <a:gd name="connsiteY3" fmla="*/ 746760 h 746760"/>
              <a:gd name="connsiteX4" fmla="*/ 0 w 744220"/>
              <a:gd name="connsiteY4" fmla="*/ 515620 h 746760"/>
              <a:gd name="connsiteX5" fmla="*/ 518160 w 744220"/>
              <a:gd name="connsiteY5" fmla="*/ 515620 h 746760"/>
              <a:gd name="connsiteX6" fmla="*/ 515620 w 744220"/>
              <a:gd name="connsiteY6" fmla="*/ 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220" h="746760">
                <a:moveTo>
                  <a:pt x="515620" y="0"/>
                </a:moveTo>
                <a:lnTo>
                  <a:pt x="744220" y="0"/>
                </a:lnTo>
                <a:lnTo>
                  <a:pt x="744220" y="746760"/>
                </a:lnTo>
                <a:lnTo>
                  <a:pt x="0" y="746760"/>
                </a:lnTo>
                <a:lnTo>
                  <a:pt x="0" y="515620"/>
                </a:lnTo>
                <a:lnTo>
                  <a:pt x="518160" y="515620"/>
                </a:lnTo>
                <a:cubicBezTo>
                  <a:pt x="517313" y="343747"/>
                  <a:pt x="516467" y="171873"/>
                  <a:pt x="515620" y="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71" name="Oval 370"/>
          <p:cNvSpPr/>
          <p:nvPr/>
        </p:nvSpPr>
        <p:spPr bwMode="auto">
          <a:xfrm>
            <a:off x="6681183" y="40005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72" name="Rounded Rectangle 371"/>
          <p:cNvSpPr/>
          <p:nvPr/>
        </p:nvSpPr>
        <p:spPr bwMode="auto">
          <a:xfrm>
            <a:off x="6681183" y="53721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73" name="Rounded Rectangle 372"/>
          <p:cNvSpPr/>
          <p:nvPr/>
        </p:nvSpPr>
        <p:spPr bwMode="auto">
          <a:xfrm>
            <a:off x="6681183" y="49149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74" name="Rounded Rectangle 373"/>
          <p:cNvSpPr/>
          <p:nvPr/>
        </p:nvSpPr>
        <p:spPr bwMode="auto">
          <a:xfrm>
            <a:off x="8052783" y="40005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75" name="Rounded Rectangle 374"/>
          <p:cNvSpPr/>
          <p:nvPr/>
        </p:nvSpPr>
        <p:spPr bwMode="auto">
          <a:xfrm>
            <a:off x="7595583" y="40005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76" name="Rounded Rectangle 375"/>
          <p:cNvSpPr/>
          <p:nvPr/>
        </p:nvSpPr>
        <p:spPr bwMode="auto">
          <a:xfrm>
            <a:off x="7595583" y="49149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377" name="Group 184"/>
          <p:cNvGrpSpPr/>
          <p:nvPr/>
        </p:nvGrpSpPr>
        <p:grpSpPr>
          <a:xfrm>
            <a:off x="6566883" y="3886200"/>
            <a:ext cx="1828800" cy="1828800"/>
            <a:chOff x="1828800" y="1600200"/>
            <a:chExt cx="1828800" cy="1828800"/>
          </a:xfrm>
          <a:noFill/>
        </p:grpSpPr>
        <p:sp>
          <p:nvSpPr>
            <p:cNvPr id="378" name="Rectangle 377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82" name="Rectangle 381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83" name="Rectangle 382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84" name="Rectangle 383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85" name="Rectangle 384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86" name="Rectangle 385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387" name="Rectangle 386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388" name="Rectangle 387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389" name="Rectangle 388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390" name="Rectangle 389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391" name="Rectangle 390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392" name="Rectangle 391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94" name="Group 347"/>
          <p:cNvGrpSpPr/>
          <p:nvPr/>
        </p:nvGrpSpPr>
        <p:grpSpPr>
          <a:xfrm>
            <a:off x="6566883" y="3886200"/>
            <a:ext cx="1828800" cy="1828800"/>
            <a:chOff x="114300" y="1714500"/>
            <a:chExt cx="1828800" cy="1828800"/>
          </a:xfrm>
        </p:grpSpPr>
        <p:grpSp>
          <p:nvGrpSpPr>
            <p:cNvPr id="395" name="Group 143"/>
            <p:cNvGrpSpPr/>
            <p:nvPr/>
          </p:nvGrpSpPr>
          <p:grpSpPr>
            <a:xfrm>
              <a:off x="10287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45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75" name="Rectangle 47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6" name="Rectangle 47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7" name="Rectangle 47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8" name="Rectangle 47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60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71" name="Rectangle 47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2" name="Rectangle 47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3" name="Rectangle 47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4" name="Rectangle 47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61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67" name="Rectangle 46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8" name="Rectangle 46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9" name="Rectangle 46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0" name="Rectangle 46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62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63" name="Rectangle 46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4" name="Rectangle 46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5" name="Rectangle 464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6" name="Rectangle 465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96" name="Group 144"/>
            <p:cNvGrpSpPr/>
            <p:nvPr/>
          </p:nvGrpSpPr>
          <p:grpSpPr>
            <a:xfrm>
              <a:off x="10287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43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55" name="Rectangle 45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6" name="Rectangle 45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7" name="Rectangle 45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8" name="Rectangle 45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40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51" name="Rectangle 45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2" name="Rectangle 45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3" name="Rectangle 45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4" name="Rectangle 45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41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47" name="Rectangle 44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8" name="Rectangle 44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9" name="Rectangle 44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0" name="Rectangle 44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42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43" name="Rectangle 44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4" name="Rectangle 44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5" name="Rectangle 444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6" name="Rectangle 445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97" name="Group 165"/>
            <p:cNvGrpSpPr/>
            <p:nvPr/>
          </p:nvGrpSpPr>
          <p:grpSpPr>
            <a:xfrm>
              <a:off x="1143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41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35" name="Rectangle 43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6" name="Rectangle 43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7" name="Rectangle 43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8" name="Rectangle 43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20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31" name="Rectangle 43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2" name="Rectangle 43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3" name="Rectangle 43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4" name="Rectangle 43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21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27" name="Rectangle 42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8" name="Rectangle 42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9" name="Rectangle 42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0" name="Rectangle 42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22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23" name="Rectangle 42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4" name="Rectangle 42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5" name="Rectangle 424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6" name="Rectangle 425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98" name="Group 187"/>
            <p:cNvGrpSpPr/>
            <p:nvPr/>
          </p:nvGrpSpPr>
          <p:grpSpPr>
            <a:xfrm>
              <a:off x="1143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39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15" name="Rectangle 41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6" name="Rectangle 41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7" name="Rectangle 41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8" name="Rectangle 41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00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11" name="Rectangle 41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2" name="Rectangle 41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3" name="Rectangle 41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4" name="Rectangle 41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01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07" name="Rectangle 40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8" name="Rectangle 40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9" name="Rectangle 40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0" name="Rectangle 40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02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03" name="Rectangle 40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4" name="Rectangle 40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5" name="Rectangle 404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6" name="Rectangle 405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479" name="Oval 478"/>
          <p:cNvSpPr/>
          <p:nvPr/>
        </p:nvSpPr>
        <p:spPr bwMode="auto">
          <a:xfrm>
            <a:off x="6566883" y="3886200"/>
            <a:ext cx="228600" cy="228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7</a:t>
            </a:r>
          </a:p>
        </p:txBody>
      </p:sp>
      <p:sp>
        <p:nvSpPr>
          <p:cNvPr id="480" name="TextBox 479"/>
          <p:cNvSpPr txBox="1"/>
          <p:nvPr/>
        </p:nvSpPr>
        <p:spPr>
          <a:xfrm>
            <a:off x="6341592" y="5715000"/>
            <a:ext cx="26881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8x8 mapping table is </a:t>
            </a:r>
          </a:p>
          <a:p>
            <a:r>
              <a:rPr lang="en-US" sz="1600" dirty="0" smtClean="0"/>
              <a:t>up-sampled from 4x4 table.</a:t>
            </a:r>
          </a:p>
          <a:p>
            <a:r>
              <a:rPr lang="en-US" sz="1600" dirty="0" smtClean="0"/>
              <a:t>DC context is added</a:t>
            </a:r>
          </a:p>
        </p:txBody>
      </p:sp>
      <p:sp>
        <p:nvSpPr>
          <p:cNvPr id="7" name="Right Arrow 6"/>
          <p:cNvSpPr/>
          <p:nvPr/>
        </p:nvSpPr>
        <p:spPr bwMode="auto">
          <a:xfrm>
            <a:off x="5590464" y="4554682"/>
            <a:ext cx="914400" cy="457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6947" y="4637901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up-sampled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365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52"/>
          <p:cNvSpPr/>
          <p:nvPr/>
        </p:nvSpPr>
        <p:spPr bwMode="auto">
          <a:xfrm>
            <a:off x="5546648" y="2598420"/>
            <a:ext cx="744220" cy="746760"/>
          </a:xfrm>
          <a:custGeom>
            <a:avLst/>
            <a:gdLst>
              <a:gd name="connsiteX0" fmla="*/ 515620 w 744220"/>
              <a:gd name="connsiteY0" fmla="*/ 0 h 746760"/>
              <a:gd name="connsiteX1" fmla="*/ 744220 w 744220"/>
              <a:gd name="connsiteY1" fmla="*/ 0 h 746760"/>
              <a:gd name="connsiteX2" fmla="*/ 744220 w 744220"/>
              <a:gd name="connsiteY2" fmla="*/ 746760 h 746760"/>
              <a:gd name="connsiteX3" fmla="*/ 0 w 744220"/>
              <a:gd name="connsiteY3" fmla="*/ 746760 h 746760"/>
              <a:gd name="connsiteX4" fmla="*/ 0 w 744220"/>
              <a:gd name="connsiteY4" fmla="*/ 515620 h 746760"/>
              <a:gd name="connsiteX5" fmla="*/ 518160 w 744220"/>
              <a:gd name="connsiteY5" fmla="*/ 515620 h 746760"/>
              <a:gd name="connsiteX6" fmla="*/ 515620 w 744220"/>
              <a:gd name="connsiteY6" fmla="*/ 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220" h="746760">
                <a:moveTo>
                  <a:pt x="515620" y="0"/>
                </a:moveTo>
                <a:lnTo>
                  <a:pt x="744220" y="0"/>
                </a:lnTo>
                <a:lnTo>
                  <a:pt x="744220" y="746760"/>
                </a:lnTo>
                <a:lnTo>
                  <a:pt x="0" y="746760"/>
                </a:lnTo>
                <a:lnTo>
                  <a:pt x="0" y="515620"/>
                </a:lnTo>
                <a:lnTo>
                  <a:pt x="518160" y="515620"/>
                </a:lnTo>
                <a:cubicBezTo>
                  <a:pt x="517313" y="343747"/>
                  <a:pt x="516467" y="171873"/>
                  <a:pt x="515620" y="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71" name="Rounded Rectangle 170"/>
          <p:cNvSpPr/>
          <p:nvPr/>
        </p:nvSpPr>
        <p:spPr bwMode="auto">
          <a:xfrm>
            <a:off x="3429000" y="30861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1257300" y="30861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1714500" y="30861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17145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12573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12573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12573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6289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21717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1717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Tables for 4x4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grpSp>
        <p:nvGrpSpPr>
          <p:cNvPr id="6" name="Group 184"/>
          <p:cNvGrpSpPr/>
          <p:nvPr/>
        </p:nvGrpSpPr>
        <p:grpSpPr>
          <a:xfrm>
            <a:off x="11430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7" name="Rectangle 6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143000" y="19431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From HM6 4x4 </a:t>
            </a:r>
            <a:r>
              <a:rPr lang="en-US" sz="1400" dirty="0" err="1" smtClean="0"/>
              <a:t>Luma</a:t>
            </a:r>
            <a:endParaRPr lang="en-US" sz="1400" dirty="0" smtClean="0"/>
          </a:p>
          <a:p>
            <a:pPr algn="ctr"/>
            <a:r>
              <a:rPr lang="en-US" sz="1400" dirty="0" smtClean="0"/>
              <a:t>(C38 &amp; C36)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  <p:sp>
        <p:nvSpPr>
          <p:cNvPr id="64" name="Oval 63"/>
          <p:cNvSpPr/>
          <p:nvPr/>
        </p:nvSpPr>
        <p:spPr bwMode="auto">
          <a:xfrm>
            <a:off x="38862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34290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6" name="Rounded Rectangle 65"/>
          <p:cNvSpPr/>
          <p:nvPr/>
        </p:nvSpPr>
        <p:spPr bwMode="auto">
          <a:xfrm>
            <a:off x="34290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7" name="Rounded Rectangle 66"/>
          <p:cNvSpPr/>
          <p:nvPr/>
        </p:nvSpPr>
        <p:spPr bwMode="auto">
          <a:xfrm>
            <a:off x="34290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8" name="Rounded Rectangle 67"/>
          <p:cNvSpPr/>
          <p:nvPr/>
        </p:nvSpPr>
        <p:spPr bwMode="auto">
          <a:xfrm>
            <a:off x="48006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9" name="Rounded Rectangle 68"/>
          <p:cNvSpPr/>
          <p:nvPr/>
        </p:nvSpPr>
        <p:spPr bwMode="auto">
          <a:xfrm>
            <a:off x="43434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0" name="Rounded Rectangle 69"/>
          <p:cNvSpPr/>
          <p:nvPr/>
        </p:nvSpPr>
        <p:spPr bwMode="auto">
          <a:xfrm>
            <a:off x="43434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71" name="Group 184"/>
          <p:cNvGrpSpPr/>
          <p:nvPr/>
        </p:nvGrpSpPr>
        <p:grpSpPr>
          <a:xfrm>
            <a:off x="33147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72" name="Rectangle 71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3314700" y="19431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 from </a:t>
            </a:r>
            <a:r>
              <a:rPr lang="en-US" sz="1400" dirty="0" smtClean="0"/>
              <a:t>HM6</a:t>
            </a:r>
          </a:p>
          <a:p>
            <a:pPr algn="ctr"/>
            <a:r>
              <a:rPr lang="en-US" sz="1400" dirty="0" smtClean="0"/>
              <a:t>(C34 &amp; C32)</a:t>
            </a:r>
            <a:endParaRPr lang="en-US" sz="1400" dirty="0"/>
          </a:p>
        </p:txBody>
      </p:sp>
      <p:sp>
        <p:nvSpPr>
          <p:cNvPr id="59" name="Oval 58"/>
          <p:cNvSpPr/>
          <p:nvPr/>
        </p:nvSpPr>
        <p:spPr bwMode="auto">
          <a:xfrm>
            <a:off x="56007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0" name="Rounded Rectangle 59"/>
          <p:cNvSpPr/>
          <p:nvPr/>
        </p:nvSpPr>
        <p:spPr bwMode="auto">
          <a:xfrm>
            <a:off x="56007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1" name="Rounded Rectangle 60"/>
          <p:cNvSpPr/>
          <p:nvPr/>
        </p:nvSpPr>
        <p:spPr bwMode="auto">
          <a:xfrm>
            <a:off x="56007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>
            <a:off x="69723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65151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89" name="Rounded Rectangle 88"/>
          <p:cNvSpPr/>
          <p:nvPr/>
        </p:nvSpPr>
        <p:spPr bwMode="auto">
          <a:xfrm>
            <a:off x="65151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90" name="Group 184"/>
          <p:cNvGrpSpPr/>
          <p:nvPr/>
        </p:nvGrpSpPr>
        <p:grpSpPr>
          <a:xfrm>
            <a:off x="54864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91" name="Rectangle 90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5257800" y="1714500"/>
            <a:ext cx="2400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 from HM6</a:t>
            </a:r>
          </a:p>
          <a:p>
            <a:pPr algn="ctr"/>
            <a:r>
              <a:rPr lang="en-US" sz="1400" dirty="0" smtClean="0"/>
              <a:t>Similar to HM6 4x4 </a:t>
            </a:r>
            <a:r>
              <a:rPr lang="en-US" sz="1400" dirty="0" smtClean="0"/>
              <a:t>Chroma</a:t>
            </a:r>
          </a:p>
          <a:p>
            <a:pPr algn="ctr"/>
            <a:r>
              <a:rPr lang="en-US" sz="1400" dirty="0" smtClean="0"/>
              <a:t>(C30 &amp; C28) </a:t>
            </a: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586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Freeform 458"/>
          <p:cNvSpPr/>
          <p:nvPr/>
        </p:nvSpPr>
        <p:spPr bwMode="auto">
          <a:xfrm>
            <a:off x="5542280" y="2567940"/>
            <a:ext cx="744220" cy="746760"/>
          </a:xfrm>
          <a:custGeom>
            <a:avLst/>
            <a:gdLst>
              <a:gd name="connsiteX0" fmla="*/ 515620 w 744220"/>
              <a:gd name="connsiteY0" fmla="*/ 0 h 746760"/>
              <a:gd name="connsiteX1" fmla="*/ 744220 w 744220"/>
              <a:gd name="connsiteY1" fmla="*/ 0 h 746760"/>
              <a:gd name="connsiteX2" fmla="*/ 744220 w 744220"/>
              <a:gd name="connsiteY2" fmla="*/ 746760 h 746760"/>
              <a:gd name="connsiteX3" fmla="*/ 0 w 744220"/>
              <a:gd name="connsiteY3" fmla="*/ 746760 h 746760"/>
              <a:gd name="connsiteX4" fmla="*/ 0 w 744220"/>
              <a:gd name="connsiteY4" fmla="*/ 515620 h 746760"/>
              <a:gd name="connsiteX5" fmla="*/ 518160 w 744220"/>
              <a:gd name="connsiteY5" fmla="*/ 515620 h 746760"/>
              <a:gd name="connsiteX6" fmla="*/ 515620 w 744220"/>
              <a:gd name="connsiteY6" fmla="*/ 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220" h="746760">
                <a:moveTo>
                  <a:pt x="515620" y="0"/>
                </a:moveTo>
                <a:lnTo>
                  <a:pt x="744220" y="0"/>
                </a:lnTo>
                <a:lnTo>
                  <a:pt x="744220" y="746760"/>
                </a:lnTo>
                <a:lnTo>
                  <a:pt x="0" y="746760"/>
                </a:lnTo>
                <a:lnTo>
                  <a:pt x="0" y="515620"/>
                </a:lnTo>
                <a:lnTo>
                  <a:pt x="518160" y="515620"/>
                </a:lnTo>
                <a:cubicBezTo>
                  <a:pt x="517313" y="343747"/>
                  <a:pt x="516467" y="171873"/>
                  <a:pt x="515620" y="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71" name="Rounded Rectangle 170"/>
          <p:cNvSpPr/>
          <p:nvPr/>
        </p:nvSpPr>
        <p:spPr bwMode="auto">
          <a:xfrm>
            <a:off x="3429000" y="30861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1257300" y="30861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1714500" y="30861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17145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12573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12573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12573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6289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21717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1717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3439"/>
          </a:xfrm>
        </p:spPr>
        <p:txBody>
          <a:bodyPr/>
          <a:lstStyle/>
          <a:p>
            <a:r>
              <a:rPr lang="en-US" dirty="0" smtClean="0"/>
              <a:t>Mapping Tables of 8x8 is up-sampled from 4x4 without separate DC context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grpSp>
        <p:nvGrpSpPr>
          <p:cNvPr id="2" name="Group 184"/>
          <p:cNvGrpSpPr/>
          <p:nvPr/>
        </p:nvGrpSpPr>
        <p:grpSpPr>
          <a:xfrm>
            <a:off x="11430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7" name="Rectangle 6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143000" y="1943100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From HM6 4x4 </a:t>
            </a:r>
            <a:r>
              <a:rPr lang="en-US" sz="1400" dirty="0" err="1" smtClean="0"/>
              <a:t>Luma</a:t>
            </a:r>
            <a:endParaRPr lang="en-US" sz="1400" dirty="0" smtClean="0"/>
          </a:p>
          <a:p>
            <a:pPr algn="ctr"/>
            <a:r>
              <a:rPr lang="en-US" sz="1400" dirty="0" smtClean="0"/>
              <a:t>(C36)</a:t>
            </a:r>
            <a:r>
              <a:rPr lang="en-US" sz="1400" dirty="0" smtClean="0"/>
              <a:t> </a:t>
            </a:r>
            <a:endParaRPr lang="en-US" sz="1400" dirty="0" smtClean="0"/>
          </a:p>
          <a:p>
            <a:pPr algn="ctr"/>
            <a:r>
              <a:rPr lang="en-US" sz="1400" dirty="0" smtClean="0"/>
              <a:t> </a:t>
            </a:r>
          </a:p>
        </p:txBody>
      </p:sp>
      <p:sp>
        <p:nvSpPr>
          <p:cNvPr id="64" name="Oval 63"/>
          <p:cNvSpPr/>
          <p:nvPr/>
        </p:nvSpPr>
        <p:spPr bwMode="auto">
          <a:xfrm>
            <a:off x="38862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34290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6" name="Rounded Rectangle 65"/>
          <p:cNvSpPr/>
          <p:nvPr/>
        </p:nvSpPr>
        <p:spPr bwMode="auto">
          <a:xfrm>
            <a:off x="34290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7" name="Rounded Rectangle 66"/>
          <p:cNvSpPr/>
          <p:nvPr/>
        </p:nvSpPr>
        <p:spPr bwMode="auto">
          <a:xfrm>
            <a:off x="34290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8" name="Rounded Rectangle 67"/>
          <p:cNvSpPr/>
          <p:nvPr/>
        </p:nvSpPr>
        <p:spPr bwMode="auto">
          <a:xfrm>
            <a:off x="48006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9" name="Rounded Rectangle 68"/>
          <p:cNvSpPr/>
          <p:nvPr/>
        </p:nvSpPr>
        <p:spPr bwMode="auto">
          <a:xfrm>
            <a:off x="43434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0" name="Rounded Rectangle 69"/>
          <p:cNvSpPr/>
          <p:nvPr/>
        </p:nvSpPr>
        <p:spPr bwMode="auto">
          <a:xfrm>
            <a:off x="43434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3" name="Group 184"/>
          <p:cNvGrpSpPr/>
          <p:nvPr/>
        </p:nvGrpSpPr>
        <p:grpSpPr>
          <a:xfrm>
            <a:off x="33147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72" name="Rectangle 71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3314700" y="19431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 from </a:t>
            </a:r>
            <a:r>
              <a:rPr lang="en-US" sz="1400" dirty="0" smtClean="0"/>
              <a:t>HM6</a:t>
            </a:r>
          </a:p>
          <a:p>
            <a:pPr algn="ctr"/>
            <a:r>
              <a:rPr lang="en-US" sz="1400" dirty="0" smtClean="0"/>
              <a:t>(C32)</a:t>
            </a:r>
            <a:endParaRPr lang="en-US" sz="1400" dirty="0"/>
          </a:p>
        </p:txBody>
      </p:sp>
      <p:grpSp>
        <p:nvGrpSpPr>
          <p:cNvPr id="6" name="Group 209"/>
          <p:cNvGrpSpPr/>
          <p:nvPr/>
        </p:nvGrpSpPr>
        <p:grpSpPr>
          <a:xfrm>
            <a:off x="1143000" y="2514600"/>
            <a:ext cx="1828800" cy="1828800"/>
            <a:chOff x="114300" y="1714500"/>
            <a:chExt cx="1828800" cy="1828800"/>
          </a:xfrm>
        </p:grpSpPr>
        <p:grpSp>
          <p:nvGrpSpPr>
            <p:cNvPr id="25" name="Group 143"/>
            <p:cNvGrpSpPr/>
            <p:nvPr/>
          </p:nvGrpSpPr>
          <p:grpSpPr>
            <a:xfrm>
              <a:off x="10287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28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44" name="Rectangle 34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5" name="Rectangle 34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6" name="Rectangle 34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7" name="Rectangle 34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5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40" name="Rectangle 33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1" name="Rectangle 34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2" name="Rectangle 34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3" name="Rectangle 34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6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36" name="Rectangle 33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7" name="Rectangle 33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8" name="Rectangle 33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9" name="Rectangle 33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7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32" name="Rectangle 33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3" name="Rectangle 33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4" name="Rectangle 33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5" name="Rectangle 33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8" name="Group 144"/>
            <p:cNvGrpSpPr/>
            <p:nvPr/>
          </p:nvGrpSpPr>
          <p:grpSpPr>
            <a:xfrm>
              <a:off x="10287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3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24" name="Rectangle 32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5" name="Rectangle 32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6" name="Rectangle 32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7" name="Rectangle 32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0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20" name="Rectangle 31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1" name="Rectangle 32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2" name="Rectangle 32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3" name="Rectangle 32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1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16" name="Rectangle 31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7" name="Rectangle 31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8" name="Rectangle 31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9" name="Rectangle 31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2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12" name="Rectangle 31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3" name="Rectangle 31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4" name="Rectangle 31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5" name="Rectangle 31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43" name="Group 165"/>
            <p:cNvGrpSpPr/>
            <p:nvPr/>
          </p:nvGrpSpPr>
          <p:grpSpPr>
            <a:xfrm>
              <a:off x="1143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44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04" name="Rectangle 30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5" name="Rectangle 30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6" name="Rectangle 30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7" name="Rectangle 30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5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00" name="Rectangle 29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1" name="Rectangle 30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2" name="Rectangle 30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3" name="Rectangle 30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6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96" name="Rectangle 29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7" name="Rectangle 29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8" name="Rectangle 29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9" name="Rectangle 29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7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92" name="Rectangle 29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3" name="Rectangle 29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4" name="Rectangle 29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5" name="Rectangle 29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48" name="Group 187"/>
            <p:cNvGrpSpPr/>
            <p:nvPr/>
          </p:nvGrpSpPr>
          <p:grpSpPr>
            <a:xfrm>
              <a:off x="1143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4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84" name="Rectangle 28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5" name="Rectangle 28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6" name="Rectangle 28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7" name="Rectangle 28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0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80" name="Rectangle 27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1" name="Rectangle 28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2" name="Rectangle 28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3" name="Rectangle 28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1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23" name="Rectangle 22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24" name="Rectangle 22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37" name="Rectangle 23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62" name="Rectangle 26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2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19" name="Rectangle 21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20" name="Rectangle 21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21" name="Rectangle 22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22" name="Rectangle 22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53" name="Group 347"/>
          <p:cNvGrpSpPr/>
          <p:nvPr/>
        </p:nvGrpSpPr>
        <p:grpSpPr>
          <a:xfrm>
            <a:off x="3314700" y="2514600"/>
            <a:ext cx="1828800" cy="1828800"/>
            <a:chOff x="114300" y="1714500"/>
            <a:chExt cx="1828800" cy="1828800"/>
          </a:xfrm>
        </p:grpSpPr>
        <p:grpSp>
          <p:nvGrpSpPr>
            <p:cNvPr id="54" name="Group 143"/>
            <p:cNvGrpSpPr/>
            <p:nvPr/>
          </p:nvGrpSpPr>
          <p:grpSpPr>
            <a:xfrm>
              <a:off x="10287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55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29" name="Rectangle 42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0" name="Rectangle 42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1" name="Rectangle 43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2" name="Rectangle 43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6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25" name="Rectangle 42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6" name="Rectangle 42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7" name="Rectangle 42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8" name="Rectangle 42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7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21" name="Rectangle 42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2" name="Rectangle 42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3" name="Rectangle 42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4" name="Rectangle 42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8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17" name="Rectangle 41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8" name="Rectangle 41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9" name="Rectangle 41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0" name="Rectangle 41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59" name="Group 144"/>
            <p:cNvGrpSpPr/>
            <p:nvPr/>
          </p:nvGrpSpPr>
          <p:grpSpPr>
            <a:xfrm>
              <a:off x="10287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60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09" name="Rectangle 40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0" name="Rectangle 40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1" name="Rectangle 41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2" name="Rectangle 41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61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05" name="Rectangle 40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6" name="Rectangle 40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7" name="Rectangle 40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8" name="Rectangle 40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62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01" name="Rectangle 40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2" name="Rectangle 40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3" name="Rectangle 40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4" name="Rectangle 40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63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97" name="Rectangle 39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8" name="Rectangle 39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9" name="Rectangle 39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0" name="Rectangle 39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71" name="Group 165"/>
            <p:cNvGrpSpPr/>
            <p:nvPr/>
          </p:nvGrpSpPr>
          <p:grpSpPr>
            <a:xfrm>
              <a:off x="1143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8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89" name="Rectangle 38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0" name="Rectangle 38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1" name="Rectangle 39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2" name="Rectangle 39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0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85" name="Rectangle 38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6" name="Rectangle 38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7" name="Rectangle 38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8" name="Rectangle 38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1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81" name="Rectangle 38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2" name="Rectangle 38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3" name="Rectangle 38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4" name="Rectangle 38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2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77" name="Rectangle 37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8" name="Rectangle 37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9" name="Rectangle 37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0" name="Rectangle 37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93" name="Group 187"/>
            <p:cNvGrpSpPr/>
            <p:nvPr/>
          </p:nvGrpSpPr>
          <p:grpSpPr>
            <a:xfrm>
              <a:off x="1143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94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69" name="Rectangle 36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0" name="Rectangle 36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1" name="Rectangle 37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2" name="Rectangle 37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5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65" name="Rectangle 36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6" name="Rectangle 36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7" name="Rectangle 36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8" name="Rectangle 36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60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61" name="Rectangle 36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2" name="Rectangle 36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3" name="Rectangle 36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4" name="Rectangle 36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61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57" name="Rectangle 35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58" name="Rectangle 35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59" name="Rectangle 35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0" name="Rectangle 35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228" name="Oval 227"/>
          <p:cNvSpPr/>
          <p:nvPr/>
        </p:nvSpPr>
        <p:spPr bwMode="auto">
          <a:xfrm>
            <a:off x="56007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mtClean="0"/>
          </a:p>
        </p:txBody>
      </p:sp>
      <p:sp>
        <p:nvSpPr>
          <p:cNvPr id="229" name="Rounded Rectangle 228"/>
          <p:cNvSpPr/>
          <p:nvPr/>
        </p:nvSpPr>
        <p:spPr bwMode="auto">
          <a:xfrm>
            <a:off x="56007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mtClean="0"/>
          </a:p>
        </p:txBody>
      </p:sp>
      <p:sp>
        <p:nvSpPr>
          <p:cNvPr id="230" name="Rounded Rectangle 229"/>
          <p:cNvSpPr/>
          <p:nvPr/>
        </p:nvSpPr>
        <p:spPr bwMode="auto">
          <a:xfrm>
            <a:off x="56007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mtClean="0"/>
          </a:p>
        </p:txBody>
      </p:sp>
      <p:sp>
        <p:nvSpPr>
          <p:cNvPr id="231" name="Rounded Rectangle 230"/>
          <p:cNvSpPr/>
          <p:nvPr/>
        </p:nvSpPr>
        <p:spPr bwMode="auto">
          <a:xfrm>
            <a:off x="69723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mtClean="0"/>
          </a:p>
        </p:txBody>
      </p:sp>
      <p:sp>
        <p:nvSpPr>
          <p:cNvPr id="232" name="Rounded Rectangle 231"/>
          <p:cNvSpPr/>
          <p:nvPr/>
        </p:nvSpPr>
        <p:spPr bwMode="auto">
          <a:xfrm>
            <a:off x="65151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mtClean="0"/>
          </a:p>
        </p:txBody>
      </p:sp>
      <p:sp>
        <p:nvSpPr>
          <p:cNvPr id="233" name="Rounded Rectangle 232"/>
          <p:cNvSpPr/>
          <p:nvPr/>
        </p:nvSpPr>
        <p:spPr bwMode="auto">
          <a:xfrm>
            <a:off x="65151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mtClean="0"/>
          </a:p>
        </p:txBody>
      </p:sp>
      <p:grpSp>
        <p:nvGrpSpPr>
          <p:cNvPr id="234" name="Group 184"/>
          <p:cNvGrpSpPr/>
          <p:nvPr/>
        </p:nvGrpSpPr>
        <p:grpSpPr>
          <a:xfrm>
            <a:off x="54864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235" name="Rectangle 234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0</a:t>
              </a: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1</a:t>
              </a: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2</a:t>
              </a: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3</a:t>
              </a: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1</a:t>
              </a: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1</a:t>
              </a: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2</a:t>
              </a: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3</a:t>
              </a:r>
            </a:p>
          </p:txBody>
        </p:sp>
        <p:sp>
          <p:nvSpPr>
            <p:cNvPr id="244" name="Rectangle 243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4</a:t>
              </a:r>
            </a:p>
          </p:txBody>
        </p:sp>
        <p:sp>
          <p:nvSpPr>
            <p:cNvPr id="245" name="Rectangle 244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5</a:t>
              </a:r>
            </a:p>
          </p:txBody>
        </p:sp>
        <p:sp>
          <p:nvSpPr>
            <p:cNvPr id="246" name="Rectangle 245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6</a:t>
              </a:r>
            </a:p>
          </p:txBody>
        </p:sp>
        <p:sp>
          <p:nvSpPr>
            <p:cNvPr id="247" name="Rectangle 246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6</a:t>
              </a:r>
            </a:p>
          </p:txBody>
        </p:sp>
        <p:sp>
          <p:nvSpPr>
            <p:cNvPr id="248" name="Rectangle 247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5</a:t>
              </a:r>
            </a:p>
          </p:txBody>
        </p:sp>
        <p:sp>
          <p:nvSpPr>
            <p:cNvPr id="249" name="Rectangle 248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5</a:t>
              </a:r>
            </a:p>
          </p:txBody>
        </p:sp>
        <p:sp>
          <p:nvSpPr>
            <p:cNvPr id="250" name="Rectangle 249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6</a:t>
              </a:r>
            </a:p>
          </p:txBody>
        </p:sp>
        <p:sp>
          <p:nvSpPr>
            <p:cNvPr id="251" name="Rectangle 250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6</a:t>
              </a:r>
            </a:p>
          </p:txBody>
        </p:sp>
      </p:grpSp>
      <p:sp>
        <p:nvSpPr>
          <p:cNvPr id="252" name="TextBox 251"/>
          <p:cNvSpPr txBox="1"/>
          <p:nvPr/>
        </p:nvSpPr>
        <p:spPr>
          <a:xfrm>
            <a:off x="5257800" y="1753969"/>
            <a:ext cx="240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Not from HM6</a:t>
            </a:r>
          </a:p>
          <a:p>
            <a:pPr algn="ctr"/>
            <a:r>
              <a:rPr lang="en-US" dirty="0" smtClean="0"/>
              <a:t>Similar to HM6 4x4 </a:t>
            </a:r>
            <a:r>
              <a:rPr lang="en-US" dirty="0" smtClean="0"/>
              <a:t>Chroma</a:t>
            </a:r>
          </a:p>
          <a:p>
            <a:pPr algn="ctr"/>
            <a:r>
              <a:rPr lang="en-US" dirty="0" smtClean="0"/>
              <a:t>(C28)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253" name="Group 347"/>
          <p:cNvGrpSpPr/>
          <p:nvPr/>
        </p:nvGrpSpPr>
        <p:grpSpPr>
          <a:xfrm>
            <a:off x="5486400" y="2514600"/>
            <a:ext cx="1828800" cy="1828800"/>
            <a:chOff x="114300" y="1714500"/>
            <a:chExt cx="1828800" cy="1828800"/>
          </a:xfrm>
        </p:grpSpPr>
        <p:grpSp>
          <p:nvGrpSpPr>
            <p:cNvPr id="254" name="Group 143"/>
            <p:cNvGrpSpPr/>
            <p:nvPr/>
          </p:nvGrpSpPr>
          <p:grpSpPr>
            <a:xfrm>
              <a:off x="10287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43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55" name="Rectangle 45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56" name="Rectangle 45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57" name="Rectangle 45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58" name="Rectangle 45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440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51" name="Rectangle 45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52" name="Rectangle 45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53" name="Rectangle 45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54" name="Rectangle 45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441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47" name="Rectangle 44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48" name="Rectangle 44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49" name="Rectangle 44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50" name="Rectangle 44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442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43" name="Rectangle 44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44" name="Rectangle 44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45" name="Rectangle 444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46" name="Rectangle 445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</p:grpSp>
        <p:grpSp>
          <p:nvGrpSpPr>
            <p:cNvPr id="255" name="Group 144"/>
            <p:cNvGrpSpPr/>
            <p:nvPr/>
          </p:nvGrpSpPr>
          <p:grpSpPr>
            <a:xfrm>
              <a:off x="10287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355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35" name="Rectangle 43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36" name="Rectangle 43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37" name="Rectangle 43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38" name="Rectangle 43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356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15" name="Rectangle 41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16" name="Rectangle 41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33" name="Rectangle 43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34" name="Rectangle 43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373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95" name="Rectangle 39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96" name="Rectangle 39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13" name="Rectangle 41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414" name="Rectangle 41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374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75" name="Rectangle 37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76" name="Rectangle 37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93" name="Rectangle 39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94" name="Rectangle 39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</p:grpSp>
        <p:grpSp>
          <p:nvGrpSpPr>
            <p:cNvPr id="256" name="Group 165"/>
            <p:cNvGrpSpPr/>
            <p:nvPr/>
          </p:nvGrpSpPr>
          <p:grpSpPr>
            <a:xfrm>
              <a:off x="1143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279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51" name="Rectangle 35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52" name="Rectangle 35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53" name="Rectangle 35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54" name="Rectangle 35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288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31" name="Rectangle 33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48" name="Rectangle 34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49" name="Rectangle 34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50" name="Rectangle 34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289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11" name="Rectangle 31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28" name="Rectangle 32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29" name="Rectangle 32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30" name="Rectangle 32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290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91" name="Rectangle 29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08" name="Rectangle 30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09" name="Rectangle 30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310" name="Rectangle 30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</p:grpSp>
        <p:grpSp>
          <p:nvGrpSpPr>
            <p:cNvPr id="257" name="Group 187"/>
            <p:cNvGrpSpPr/>
            <p:nvPr/>
          </p:nvGrpSpPr>
          <p:grpSpPr>
            <a:xfrm>
              <a:off x="1143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258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75" name="Rectangle 27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76" name="Rectangle 27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77" name="Rectangle 27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78" name="Rectangle 27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259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71" name="Rectangle 27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72" name="Rectangle 27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73" name="Rectangle 27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74" name="Rectangle 27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260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67" name="Rectangle 26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68" name="Rectangle 26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69" name="Rectangle 26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70" name="Rectangle 26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  <p:grpSp>
            <p:nvGrpSpPr>
              <p:cNvPr id="261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63" name="Rectangle 26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64" name="Rectangle 26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65" name="Rectangle 264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  <p:sp>
              <p:nvSpPr>
                <p:cNvPr id="266" name="Rectangle 265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en-US" smtClean="0"/>
                </a:p>
              </p:txBody>
            </p:sp>
          </p:grpSp>
        </p:grpSp>
      </p:grpSp>
      <p:sp>
        <p:nvSpPr>
          <p:cNvPr id="162" name="Footer Placeholder 16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7246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Freeform 493"/>
          <p:cNvSpPr/>
          <p:nvPr/>
        </p:nvSpPr>
        <p:spPr bwMode="auto">
          <a:xfrm>
            <a:off x="5542280" y="2567940"/>
            <a:ext cx="744220" cy="746760"/>
          </a:xfrm>
          <a:custGeom>
            <a:avLst/>
            <a:gdLst>
              <a:gd name="connsiteX0" fmla="*/ 515620 w 744220"/>
              <a:gd name="connsiteY0" fmla="*/ 0 h 746760"/>
              <a:gd name="connsiteX1" fmla="*/ 744220 w 744220"/>
              <a:gd name="connsiteY1" fmla="*/ 0 h 746760"/>
              <a:gd name="connsiteX2" fmla="*/ 744220 w 744220"/>
              <a:gd name="connsiteY2" fmla="*/ 746760 h 746760"/>
              <a:gd name="connsiteX3" fmla="*/ 0 w 744220"/>
              <a:gd name="connsiteY3" fmla="*/ 746760 h 746760"/>
              <a:gd name="connsiteX4" fmla="*/ 0 w 744220"/>
              <a:gd name="connsiteY4" fmla="*/ 515620 h 746760"/>
              <a:gd name="connsiteX5" fmla="*/ 518160 w 744220"/>
              <a:gd name="connsiteY5" fmla="*/ 515620 h 746760"/>
              <a:gd name="connsiteX6" fmla="*/ 515620 w 744220"/>
              <a:gd name="connsiteY6" fmla="*/ 0 h 74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4220" h="746760">
                <a:moveTo>
                  <a:pt x="515620" y="0"/>
                </a:moveTo>
                <a:lnTo>
                  <a:pt x="744220" y="0"/>
                </a:lnTo>
                <a:lnTo>
                  <a:pt x="744220" y="746760"/>
                </a:lnTo>
                <a:lnTo>
                  <a:pt x="0" y="746760"/>
                </a:lnTo>
                <a:lnTo>
                  <a:pt x="0" y="515620"/>
                </a:lnTo>
                <a:lnTo>
                  <a:pt x="518160" y="515620"/>
                </a:lnTo>
                <a:cubicBezTo>
                  <a:pt x="517313" y="343747"/>
                  <a:pt x="516467" y="171873"/>
                  <a:pt x="515620" y="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71" name="Rounded Rectangle 170"/>
          <p:cNvSpPr/>
          <p:nvPr/>
        </p:nvSpPr>
        <p:spPr bwMode="auto">
          <a:xfrm>
            <a:off x="3429000" y="30861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1257300" y="30861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1714500" y="30861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17145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12573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12573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12573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6289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21717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1717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3439"/>
          </a:xfrm>
        </p:spPr>
        <p:txBody>
          <a:bodyPr/>
          <a:lstStyle/>
          <a:p>
            <a:r>
              <a:rPr lang="en-US" dirty="0" smtClean="0"/>
              <a:t>Mapping Tables of 8x8 is up-sampled from 4x4 with separate DC context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grpSp>
        <p:nvGrpSpPr>
          <p:cNvPr id="2" name="Group 184"/>
          <p:cNvGrpSpPr/>
          <p:nvPr/>
        </p:nvGrpSpPr>
        <p:grpSpPr>
          <a:xfrm>
            <a:off x="11430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7" name="Rectangle 6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143000" y="1943100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From HM6 4x4 </a:t>
            </a:r>
            <a:r>
              <a:rPr lang="en-US" sz="1400" dirty="0" err="1" smtClean="0"/>
              <a:t>Luma</a:t>
            </a:r>
            <a:endParaRPr lang="en-US" sz="1400" dirty="0" smtClean="0"/>
          </a:p>
          <a:p>
            <a:pPr algn="ctr"/>
            <a:r>
              <a:rPr lang="en-US" sz="1400" dirty="0" smtClean="0"/>
              <a:t>(C38)</a:t>
            </a:r>
            <a:r>
              <a:rPr lang="en-US" sz="1400" dirty="0" smtClean="0"/>
              <a:t> </a:t>
            </a:r>
            <a:endParaRPr lang="en-US" sz="1400" dirty="0" smtClean="0"/>
          </a:p>
          <a:p>
            <a:pPr algn="ctr"/>
            <a:r>
              <a:rPr lang="en-US" sz="1400" dirty="0" smtClean="0"/>
              <a:t> </a:t>
            </a:r>
          </a:p>
        </p:txBody>
      </p:sp>
      <p:sp>
        <p:nvSpPr>
          <p:cNvPr id="64" name="Oval 63"/>
          <p:cNvSpPr/>
          <p:nvPr/>
        </p:nvSpPr>
        <p:spPr bwMode="auto">
          <a:xfrm>
            <a:off x="38862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34290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6" name="Rounded Rectangle 65"/>
          <p:cNvSpPr/>
          <p:nvPr/>
        </p:nvSpPr>
        <p:spPr bwMode="auto">
          <a:xfrm>
            <a:off x="34290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7" name="Rounded Rectangle 66"/>
          <p:cNvSpPr/>
          <p:nvPr/>
        </p:nvSpPr>
        <p:spPr bwMode="auto">
          <a:xfrm>
            <a:off x="34290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8" name="Rounded Rectangle 67"/>
          <p:cNvSpPr/>
          <p:nvPr/>
        </p:nvSpPr>
        <p:spPr bwMode="auto">
          <a:xfrm>
            <a:off x="48006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9" name="Rounded Rectangle 68"/>
          <p:cNvSpPr/>
          <p:nvPr/>
        </p:nvSpPr>
        <p:spPr bwMode="auto">
          <a:xfrm>
            <a:off x="43434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0" name="Rounded Rectangle 69"/>
          <p:cNvSpPr/>
          <p:nvPr/>
        </p:nvSpPr>
        <p:spPr bwMode="auto">
          <a:xfrm>
            <a:off x="43434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3" name="Group 184"/>
          <p:cNvGrpSpPr/>
          <p:nvPr/>
        </p:nvGrpSpPr>
        <p:grpSpPr>
          <a:xfrm>
            <a:off x="33147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72" name="Rectangle 71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3314700" y="19431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 from </a:t>
            </a:r>
            <a:r>
              <a:rPr lang="en-US" sz="1400" dirty="0" smtClean="0"/>
              <a:t>HM6</a:t>
            </a:r>
          </a:p>
          <a:p>
            <a:pPr algn="ctr"/>
            <a:r>
              <a:rPr lang="en-US" sz="1400" dirty="0" smtClean="0"/>
              <a:t>(C34)</a:t>
            </a:r>
            <a:endParaRPr lang="en-US" sz="1400" dirty="0"/>
          </a:p>
        </p:txBody>
      </p:sp>
      <p:grpSp>
        <p:nvGrpSpPr>
          <p:cNvPr id="210" name="Group 209"/>
          <p:cNvGrpSpPr/>
          <p:nvPr/>
        </p:nvGrpSpPr>
        <p:grpSpPr>
          <a:xfrm>
            <a:off x="1143000" y="2514600"/>
            <a:ext cx="1828800" cy="1828800"/>
            <a:chOff x="114300" y="1714500"/>
            <a:chExt cx="1828800" cy="1828800"/>
          </a:xfrm>
        </p:grpSpPr>
        <p:grpSp>
          <p:nvGrpSpPr>
            <p:cNvPr id="211" name="Group 143"/>
            <p:cNvGrpSpPr/>
            <p:nvPr/>
          </p:nvGrpSpPr>
          <p:grpSpPr>
            <a:xfrm>
              <a:off x="10287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328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44" name="Rectangle 34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5" name="Rectangle 34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6" name="Rectangle 34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7" name="Rectangle 34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29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40" name="Rectangle 33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1" name="Rectangle 34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2" name="Rectangle 34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43" name="Rectangle 34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30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36" name="Rectangle 33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7" name="Rectangle 33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8" name="Rectangle 33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9" name="Rectangle 33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31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32" name="Rectangle 33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3" name="Rectangle 33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4" name="Rectangle 33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35" name="Rectangle 33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12" name="Group 144"/>
            <p:cNvGrpSpPr/>
            <p:nvPr/>
          </p:nvGrpSpPr>
          <p:grpSpPr>
            <a:xfrm>
              <a:off x="10287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308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24" name="Rectangle 32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5" name="Rectangle 32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6" name="Rectangle 32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7" name="Rectangle 32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09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20" name="Rectangle 31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1" name="Rectangle 32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2" name="Rectangle 32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23" name="Rectangle 32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10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16" name="Rectangle 31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7" name="Rectangle 31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8" name="Rectangle 31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9" name="Rectangle 31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11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12" name="Rectangle 31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3" name="Rectangle 31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4" name="Rectangle 31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15" name="Rectangle 31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13" name="Group 165"/>
            <p:cNvGrpSpPr/>
            <p:nvPr/>
          </p:nvGrpSpPr>
          <p:grpSpPr>
            <a:xfrm>
              <a:off x="1143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288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04" name="Rectangle 30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5" name="Rectangle 30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6" name="Rectangle 30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7" name="Rectangle 30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89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00" name="Rectangle 29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1" name="Rectangle 30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2" name="Rectangle 30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03" name="Rectangle 30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90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96" name="Rectangle 29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7" name="Rectangle 29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8" name="Rectangle 29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9" name="Rectangle 29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91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92" name="Rectangle 29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3" name="Rectangle 29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4" name="Rectangle 29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95" name="Rectangle 29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14" name="Group 187"/>
            <p:cNvGrpSpPr/>
            <p:nvPr/>
          </p:nvGrpSpPr>
          <p:grpSpPr>
            <a:xfrm>
              <a:off x="1143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215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84" name="Rectangle 283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5" name="Rectangle 284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6" name="Rectangle 285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7" name="Rectangle 286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6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80" name="Rectangle 27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1" name="Rectangle 28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2" name="Rectangle 28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83" name="Rectangle 28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7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23" name="Rectangle 22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24" name="Rectangle 22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37" name="Rectangle 23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62" name="Rectangle 26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8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19" name="Rectangle 21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20" name="Rectangle 21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21" name="Rectangle 22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22" name="Rectangle 22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348" name="Group 347"/>
          <p:cNvGrpSpPr/>
          <p:nvPr/>
        </p:nvGrpSpPr>
        <p:grpSpPr>
          <a:xfrm>
            <a:off x="3314700" y="2514600"/>
            <a:ext cx="1828800" cy="1828800"/>
            <a:chOff x="114300" y="1714500"/>
            <a:chExt cx="1828800" cy="1828800"/>
          </a:xfrm>
        </p:grpSpPr>
        <p:grpSp>
          <p:nvGrpSpPr>
            <p:cNvPr id="349" name="Group 143"/>
            <p:cNvGrpSpPr/>
            <p:nvPr/>
          </p:nvGrpSpPr>
          <p:grpSpPr>
            <a:xfrm>
              <a:off x="10287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413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29" name="Rectangle 42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0" name="Rectangle 42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1" name="Rectangle 43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2" name="Rectangle 43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14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25" name="Rectangle 42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6" name="Rectangle 42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7" name="Rectangle 42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8" name="Rectangle 42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15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21" name="Rectangle 42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2" name="Rectangle 42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3" name="Rectangle 42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4" name="Rectangle 42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16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17" name="Rectangle 41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8" name="Rectangle 41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9" name="Rectangle 41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20" name="Rectangle 41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50" name="Group 144"/>
            <p:cNvGrpSpPr/>
            <p:nvPr/>
          </p:nvGrpSpPr>
          <p:grpSpPr>
            <a:xfrm>
              <a:off x="10287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393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09" name="Rectangle 40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0" name="Rectangle 40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1" name="Rectangle 41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12" name="Rectangle 41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94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05" name="Rectangle 40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6" name="Rectangle 40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7" name="Rectangle 40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8" name="Rectangle 40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95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01" name="Rectangle 40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2" name="Rectangle 40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3" name="Rectangle 40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4" name="Rectangle 40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96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97" name="Rectangle 39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8" name="Rectangle 39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9" name="Rectangle 39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00" name="Rectangle 39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51" name="Group 165"/>
            <p:cNvGrpSpPr/>
            <p:nvPr/>
          </p:nvGrpSpPr>
          <p:grpSpPr>
            <a:xfrm>
              <a:off x="1143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373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89" name="Rectangle 38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0" name="Rectangle 38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1" name="Rectangle 39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92" name="Rectangle 39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74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85" name="Rectangle 38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6" name="Rectangle 38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7" name="Rectangle 38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8" name="Rectangle 38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75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81" name="Rectangle 38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2" name="Rectangle 38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3" name="Rectangle 38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4" name="Rectangle 38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76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77" name="Rectangle 37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8" name="Rectangle 37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9" name="Rectangle 37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80" name="Rectangle 37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52" name="Group 187"/>
            <p:cNvGrpSpPr/>
            <p:nvPr/>
          </p:nvGrpSpPr>
          <p:grpSpPr>
            <a:xfrm>
              <a:off x="1143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353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69" name="Rectangle 36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0" name="Rectangle 36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1" name="Rectangle 37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72" name="Rectangle 37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54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365" name="Rectangle 36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6" name="Rectangle 36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7" name="Rectangle 36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8" name="Rectangle 36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55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61" name="Rectangle 360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2" name="Rectangle 361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3" name="Rectangle 362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4" name="Rectangle 363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56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357" name="Rectangle 35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58" name="Rectangle 35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59" name="Rectangle 35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360" name="Rectangle 359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518" name="Oval 517"/>
          <p:cNvSpPr/>
          <p:nvPr/>
        </p:nvSpPr>
        <p:spPr bwMode="auto">
          <a:xfrm>
            <a:off x="1143000" y="2514600"/>
            <a:ext cx="228600" cy="228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9</a:t>
            </a:r>
          </a:p>
        </p:txBody>
      </p:sp>
      <p:sp>
        <p:nvSpPr>
          <p:cNvPr id="519" name="Oval 518"/>
          <p:cNvSpPr/>
          <p:nvPr/>
        </p:nvSpPr>
        <p:spPr bwMode="auto">
          <a:xfrm>
            <a:off x="3314700" y="2514600"/>
            <a:ext cx="228600" cy="228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230" name="Oval 229"/>
          <p:cNvSpPr/>
          <p:nvPr/>
        </p:nvSpPr>
        <p:spPr bwMode="auto">
          <a:xfrm>
            <a:off x="5600700" y="2628900"/>
            <a:ext cx="228600" cy="228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1" name="Rounded Rectangle 230"/>
          <p:cNvSpPr/>
          <p:nvPr/>
        </p:nvSpPr>
        <p:spPr bwMode="auto">
          <a:xfrm>
            <a:off x="5600700" y="40005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2" name="Rounded Rectangle 231"/>
          <p:cNvSpPr/>
          <p:nvPr/>
        </p:nvSpPr>
        <p:spPr bwMode="auto">
          <a:xfrm>
            <a:off x="5600700" y="3543300"/>
            <a:ext cx="68580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3" name="Rounded Rectangle 232"/>
          <p:cNvSpPr/>
          <p:nvPr/>
        </p:nvSpPr>
        <p:spPr bwMode="auto">
          <a:xfrm>
            <a:off x="69723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4" name="Rounded Rectangle 233"/>
          <p:cNvSpPr/>
          <p:nvPr/>
        </p:nvSpPr>
        <p:spPr bwMode="auto">
          <a:xfrm>
            <a:off x="6515100" y="2628900"/>
            <a:ext cx="2286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35" name="Rounded Rectangle 234"/>
          <p:cNvSpPr/>
          <p:nvPr/>
        </p:nvSpPr>
        <p:spPr bwMode="auto">
          <a:xfrm>
            <a:off x="6515100" y="3543300"/>
            <a:ext cx="6858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236" name="Group 184"/>
          <p:cNvGrpSpPr/>
          <p:nvPr/>
        </p:nvGrpSpPr>
        <p:grpSpPr>
          <a:xfrm>
            <a:off x="5486400" y="2514600"/>
            <a:ext cx="1828800" cy="1828800"/>
            <a:chOff x="1828800" y="1600200"/>
            <a:chExt cx="1828800" cy="1828800"/>
          </a:xfrm>
          <a:noFill/>
        </p:grpSpPr>
        <p:sp>
          <p:nvSpPr>
            <p:cNvPr id="238" name="Rectangle 237"/>
            <p:cNvSpPr/>
            <p:nvPr/>
          </p:nvSpPr>
          <p:spPr bwMode="auto">
            <a:xfrm>
              <a:off x="18288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22860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27432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3200400" y="16002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4" name="Rectangle 243"/>
            <p:cNvSpPr/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45" name="Rectangle 244"/>
            <p:cNvSpPr/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46" name="Rectangle 245"/>
            <p:cNvSpPr/>
            <p:nvPr/>
          </p:nvSpPr>
          <p:spPr bwMode="auto">
            <a:xfrm>
              <a:off x="18288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247" name="Rectangle 246"/>
            <p:cNvSpPr/>
            <p:nvPr/>
          </p:nvSpPr>
          <p:spPr bwMode="auto">
            <a:xfrm>
              <a:off x="22860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48" name="Rectangle 247"/>
            <p:cNvSpPr/>
            <p:nvPr/>
          </p:nvSpPr>
          <p:spPr bwMode="auto">
            <a:xfrm>
              <a:off x="27432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49" name="Rectangle 248"/>
            <p:cNvSpPr/>
            <p:nvPr/>
          </p:nvSpPr>
          <p:spPr bwMode="auto">
            <a:xfrm>
              <a:off x="3200400" y="25146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50" name="Rectangle 249"/>
            <p:cNvSpPr/>
            <p:nvPr/>
          </p:nvSpPr>
          <p:spPr bwMode="auto">
            <a:xfrm>
              <a:off x="18288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51" name="Rectangle 250"/>
            <p:cNvSpPr/>
            <p:nvPr/>
          </p:nvSpPr>
          <p:spPr bwMode="auto">
            <a:xfrm>
              <a:off x="22860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52" name="Rectangle 251"/>
            <p:cNvSpPr/>
            <p:nvPr/>
          </p:nvSpPr>
          <p:spPr bwMode="auto">
            <a:xfrm>
              <a:off x="27432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53" name="Rectangle 252"/>
            <p:cNvSpPr/>
            <p:nvPr/>
          </p:nvSpPr>
          <p:spPr bwMode="auto">
            <a:xfrm>
              <a:off x="3200400" y="2971800"/>
              <a:ext cx="457200" cy="457200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254" name="TextBox 253"/>
          <p:cNvSpPr txBox="1"/>
          <p:nvPr/>
        </p:nvSpPr>
        <p:spPr>
          <a:xfrm>
            <a:off x="5257800" y="1714500"/>
            <a:ext cx="2400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 from HM6</a:t>
            </a:r>
          </a:p>
          <a:p>
            <a:pPr algn="ctr"/>
            <a:r>
              <a:rPr lang="en-US" sz="1400" dirty="0" smtClean="0"/>
              <a:t>Similar to HM6 4x4 </a:t>
            </a:r>
            <a:r>
              <a:rPr lang="en-US" sz="1400" dirty="0" smtClean="0"/>
              <a:t>Chroma</a:t>
            </a:r>
          </a:p>
          <a:p>
            <a:pPr algn="ctr"/>
            <a:r>
              <a:rPr lang="en-US" sz="1400" dirty="0" smtClean="0"/>
              <a:t>(C30)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grpSp>
        <p:nvGrpSpPr>
          <p:cNvPr id="255" name="Group 347"/>
          <p:cNvGrpSpPr/>
          <p:nvPr/>
        </p:nvGrpSpPr>
        <p:grpSpPr>
          <a:xfrm>
            <a:off x="5486400" y="2514600"/>
            <a:ext cx="1828800" cy="1828800"/>
            <a:chOff x="114300" y="1714500"/>
            <a:chExt cx="1828800" cy="1828800"/>
          </a:xfrm>
        </p:grpSpPr>
        <p:grpSp>
          <p:nvGrpSpPr>
            <p:cNvPr id="256" name="Group 143"/>
            <p:cNvGrpSpPr/>
            <p:nvPr/>
          </p:nvGrpSpPr>
          <p:grpSpPr>
            <a:xfrm>
              <a:off x="10287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474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90" name="Rectangle 48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91" name="Rectangle 49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92" name="Rectangle 49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93" name="Rectangle 49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75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86" name="Rectangle 48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87" name="Rectangle 48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88" name="Rectangle 48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89" name="Rectangle 48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76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82" name="Rectangle 48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83" name="Rectangle 48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84" name="Rectangle 48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85" name="Rectangle 48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77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78" name="Rectangle 477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9" name="Rectangle 478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80" name="Rectangle 479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81" name="Rectangle 480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57" name="Group 144"/>
            <p:cNvGrpSpPr/>
            <p:nvPr/>
          </p:nvGrpSpPr>
          <p:grpSpPr>
            <a:xfrm>
              <a:off x="10287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454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70" name="Rectangle 46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1" name="Rectangle 47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2" name="Rectangle 47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73" name="Rectangle 47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55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66" name="Rectangle 46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7" name="Rectangle 46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8" name="Rectangle 46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9" name="Rectangle 46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56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62" name="Rectangle 46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3" name="Rectangle 46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4" name="Rectangle 46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5" name="Rectangle 46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57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58" name="Rectangle 457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9" name="Rectangle 458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0" name="Rectangle 459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61" name="Rectangle 460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58" name="Group 165"/>
            <p:cNvGrpSpPr/>
            <p:nvPr/>
          </p:nvGrpSpPr>
          <p:grpSpPr>
            <a:xfrm>
              <a:off x="114300" y="1714500"/>
              <a:ext cx="914400" cy="914400"/>
              <a:chOff x="1028700" y="1714500"/>
              <a:chExt cx="914400" cy="914400"/>
            </a:xfrm>
          </p:grpSpPr>
          <p:grpSp>
            <p:nvGrpSpPr>
              <p:cNvPr id="434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50" name="Rectangle 449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1" name="Rectangle 450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2" name="Rectangle 451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53" name="Rectangle 45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35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446" name="Rectangle 445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7" name="Rectangle 446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8" name="Rectangle 447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9" name="Rectangle 448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36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42" name="Rectangle 441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3" name="Rectangle 442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4" name="Rectangle 443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5" name="Rectangle 444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37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438" name="Rectangle 437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9" name="Rectangle 438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0" name="Rectangle 439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41" name="Rectangle 440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59" name="Group 187"/>
            <p:cNvGrpSpPr/>
            <p:nvPr/>
          </p:nvGrpSpPr>
          <p:grpSpPr>
            <a:xfrm>
              <a:off x="114300" y="2628900"/>
              <a:ext cx="914400" cy="914400"/>
              <a:chOff x="1028700" y="1714500"/>
              <a:chExt cx="914400" cy="914400"/>
            </a:xfrm>
          </p:grpSpPr>
          <p:grpSp>
            <p:nvGrpSpPr>
              <p:cNvPr id="260" name="Group 123"/>
              <p:cNvGrpSpPr/>
              <p:nvPr/>
            </p:nvGrpSpPr>
            <p:grpSpPr>
              <a:xfrm>
                <a:off x="14859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77" name="Rectangle 276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8" name="Rectangle 277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9" name="Rectangle 278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433" name="Rectangle 432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61" name="Group 128"/>
              <p:cNvGrpSpPr/>
              <p:nvPr/>
            </p:nvGrpSpPr>
            <p:grpSpPr>
              <a:xfrm>
                <a:off x="1028700" y="1714500"/>
                <a:ext cx="457200" cy="457200"/>
                <a:chOff x="914400" y="1600200"/>
                <a:chExt cx="457200" cy="457200"/>
              </a:xfrm>
            </p:grpSpPr>
            <p:sp>
              <p:nvSpPr>
                <p:cNvPr id="273" name="Rectangle 272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4" name="Rectangle 273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5" name="Rectangle 274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6" name="Rectangle 275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63" name="Group 133"/>
              <p:cNvGrpSpPr/>
              <p:nvPr/>
            </p:nvGrpSpPr>
            <p:grpSpPr>
              <a:xfrm>
                <a:off x="10287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69" name="Rectangle 268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0" name="Rectangle 269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1" name="Rectangle 270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72" name="Rectangle 271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64" name="Group 138"/>
              <p:cNvGrpSpPr/>
              <p:nvPr/>
            </p:nvGrpSpPr>
            <p:grpSpPr>
              <a:xfrm>
                <a:off x="1485900" y="2171700"/>
                <a:ext cx="457200" cy="457200"/>
                <a:chOff x="914400" y="1600200"/>
                <a:chExt cx="457200" cy="457200"/>
              </a:xfrm>
            </p:grpSpPr>
            <p:sp>
              <p:nvSpPr>
                <p:cNvPr id="265" name="Rectangle 264"/>
                <p:cNvSpPr/>
                <p:nvPr/>
              </p:nvSpPr>
              <p:spPr bwMode="auto">
                <a:xfrm>
                  <a:off x="9144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66" name="Rectangle 265"/>
                <p:cNvSpPr/>
                <p:nvPr/>
              </p:nvSpPr>
              <p:spPr bwMode="auto">
                <a:xfrm>
                  <a:off x="1143000" y="16002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67" name="Rectangle 266"/>
                <p:cNvSpPr/>
                <p:nvPr/>
              </p:nvSpPr>
              <p:spPr bwMode="auto">
                <a:xfrm>
                  <a:off x="9144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sp>
              <p:nvSpPr>
                <p:cNvPr id="268" name="Rectangle 267"/>
                <p:cNvSpPr/>
                <p:nvPr/>
              </p:nvSpPr>
              <p:spPr bwMode="auto">
                <a:xfrm>
                  <a:off x="1143000" y="1828800"/>
                  <a:ext cx="228600" cy="2286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716" name="Oval 715"/>
          <p:cNvSpPr/>
          <p:nvPr/>
        </p:nvSpPr>
        <p:spPr bwMode="auto">
          <a:xfrm>
            <a:off x="5486400" y="2514600"/>
            <a:ext cx="228600" cy="228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8270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 Results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00100" y="1028700"/>
            <a:ext cx="7772400" cy="5486400"/>
          </a:xfrm>
        </p:spPr>
        <p:txBody>
          <a:bodyPr/>
          <a:lstStyle/>
          <a:p>
            <a:r>
              <a:rPr lang="en-US" sz="2400" dirty="0" smtClean="0"/>
              <a:t>Average BDR </a:t>
            </a:r>
            <a:r>
              <a:rPr lang="en-US" sz="2400" dirty="0" smtClean="0"/>
              <a:t>Summary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C38, C36, C28 has 4 contexts initialized unintentionally due to cut and paste errors.</a:t>
            </a:r>
          </a:p>
          <a:p>
            <a:r>
              <a:rPr lang="en-US" sz="2400" dirty="0" smtClean="0"/>
              <a:t>The cut and paste errors are corrected in C34*, C32*, C30*, and C28</a:t>
            </a:r>
            <a:r>
              <a:rPr lang="en-US" sz="2400" dirty="0" smtClean="0"/>
              <a:t>*</a:t>
            </a:r>
          </a:p>
          <a:p>
            <a:r>
              <a:rPr lang="en-US" sz="2400" dirty="0" smtClean="0"/>
              <a:t>Cross-checks</a:t>
            </a:r>
            <a:endParaRPr lang="en-US" sz="2400" dirty="0" smtClean="0"/>
          </a:p>
          <a:p>
            <a:pPr lvl="1"/>
            <a:r>
              <a:rPr lang="en-US" sz="2000" dirty="0" smtClean="0"/>
              <a:t>C34* is cross-checked by Samsung in JCTVC-I0434</a:t>
            </a:r>
          </a:p>
          <a:p>
            <a:pPr lvl="1"/>
            <a:r>
              <a:rPr lang="en-US" sz="2000" dirty="0" smtClean="0"/>
              <a:t>C28* is cross-checked by TI in JCTVC-I0208</a:t>
            </a:r>
          </a:p>
          <a:p>
            <a:pPr lvl="1"/>
            <a:r>
              <a:rPr lang="en-US" sz="2000" dirty="0" smtClean="0"/>
              <a:t>Thank you very much.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095929"/>
              </p:ext>
            </p:extLst>
          </p:nvPr>
        </p:nvGraphicFramePr>
        <p:xfrm>
          <a:off x="914400" y="1485900"/>
          <a:ext cx="6858000" cy="1760220"/>
        </p:xfrm>
        <a:graphic>
          <a:graphicData uri="http://schemas.openxmlformats.org/drawingml/2006/table">
            <a:tbl>
              <a:tblPr/>
              <a:tblGrid>
                <a:gridCol w="857250"/>
                <a:gridCol w="857250"/>
                <a:gridCol w="857250"/>
                <a:gridCol w="857250"/>
                <a:gridCol w="857250"/>
                <a:gridCol w="857250"/>
                <a:gridCol w="857250"/>
                <a:gridCol w="857250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Proposal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effectLst/>
                          <a:latin typeface="Arial"/>
                        </a:rPr>
                        <a:t>num</a:t>
                      </a:r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 err="1">
                          <a:effectLst/>
                          <a:latin typeface="Arial"/>
                        </a:rPr>
                        <a:t>ctx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 max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 min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max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min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 max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 min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C38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0.063%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0.033%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-0.055%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0.292%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-0.066%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C36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0.060%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-0.005%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0.085%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-0.208%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0.376%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C34*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0.041%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-0.019%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-0.011%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-0.092%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-0.070%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C32*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0.067%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0.041%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-0.261%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0.203%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-0.010%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C30*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0.054%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0.069%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-0.273%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0.254%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-0.007%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C28*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0.075%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0.000%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0.054%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-0.044%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0.225%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0.005%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783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BDR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060482"/>
              </p:ext>
            </p:extLst>
          </p:nvPr>
        </p:nvGraphicFramePr>
        <p:xfrm>
          <a:off x="1028701" y="925832"/>
          <a:ext cx="6972298" cy="5064094"/>
        </p:xfrm>
        <a:graphic>
          <a:graphicData uri="http://schemas.openxmlformats.org/drawingml/2006/table">
            <a:tbl>
              <a:tblPr/>
              <a:tblGrid>
                <a:gridCol w="1025339"/>
                <a:gridCol w="1025339"/>
                <a:gridCol w="820270"/>
                <a:gridCol w="820270"/>
                <a:gridCol w="820270"/>
                <a:gridCol w="820270"/>
                <a:gridCol w="820270"/>
                <a:gridCol w="820270"/>
              </a:tblGrid>
              <a:tr h="178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Proposal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 ctx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C38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C36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C34*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/>
                        </a:rPr>
                        <a:t>C32*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/>
                        </a:rPr>
                        <a:t>C30*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/>
                        </a:rPr>
                        <a:t>C28*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2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HE10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Proposal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 ctx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C38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C36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/>
                        </a:rPr>
                        <a:t>C34*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/>
                        </a:rPr>
                        <a:t>C32*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/>
                        </a:rPr>
                        <a:t>C30*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/>
                        </a:rPr>
                        <a:t>C28*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HE10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Proposal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 ctx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0.063%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-0.048%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0.292%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0.031%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-0.055%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0.270%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C36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0.060%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0.052%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0.376%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0.078%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C34*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0.041%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-0.019%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-0.015%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-0.070%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C32*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0.067%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-0.261%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0.138%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-0.229%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C30*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0.054%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-0.273%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0.142%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C28*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0.075%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-0.044%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0.225%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-0.022%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0.212%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23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I0373 + I0271(C30)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JCTVC-I0373</a:t>
            </a:r>
          </a:p>
          <a:p>
            <a:pPr lvl="1"/>
            <a:r>
              <a:rPr lang="en-US" dirty="0" smtClean="0"/>
              <a:t>DC components share contexts</a:t>
            </a:r>
          </a:p>
          <a:p>
            <a:pPr lvl="1"/>
            <a:r>
              <a:rPr lang="en-US" dirty="0" smtClean="0"/>
              <a:t>3 context reductions</a:t>
            </a:r>
          </a:p>
          <a:p>
            <a:r>
              <a:rPr lang="en-US" dirty="0" smtClean="0"/>
              <a:t>JCTVC-I0271 C32</a:t>
            </a:r>
          </a:p>
          <a:p>
            <a:pPr lvl="1"/>
            <a:r>
              <a:rPr lang="en-US" dirty="0" smtClean="0"/>
              <a:t>AC components share contexts</a:t>
            </a:r>
          </a:p>
          <a:p>
            <a:pPr lvl="1"/>
            <a:r>
              <a:rPr lang="en-US" dirty="0" smtClean="0"/>
              <a:t>4 context reductions</a:t>
            </a:r>
          </a:p>
          <a:p>
            <a:r>
              <a:rPr lang="en-US" dirty="0" smtClean="0"/>
              <a:t>Combined</a:t>
            </a:r>
          </a:p>
          <a:p>
            <a:pPr lvl="1"/>
            <a:r>
              <a:rPr lang="en-US" dirty="0" smtClean="0"/>
              <a:t>DC components share contexts</a:t>
            </a:r>
          </a:p>
          <a:p>
            <a:pPr lvl="1"/>
            <a:r>
              <a:rPr lang="en-US" dirty="0" smtClean="0"/>
              <a:t>AC components share contexts</a:t>
            </a:r>
          </a:p>
          <a:p>
            <a:pPr lvl="1"/>
            <a:r>
              <a:rPr lang="en-US" dirty="0" smtClean="0"/>
              <a:t>7 context reductions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0519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199775</TotalTime>
  <Words>1586</Words>
  <Application>Microsoft Office PowerPoint</Application>
  <PresentationFormat>On-screen Show (4:3)</PresentationFormat>
  <Paragraphs>790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PowerPoint Presentation</vt:lpstr>
      <vt:lpstr>Harmonization of Significant Map Coding</vt:lpstr>
      <vt:lpstr>Example Mapping Table C30</vt:lpstr>
      <vt:lpstr>Mapping Tables for 4x4</vt:lpstr>
      <vt:lpstr>Mapping Tables of 8x8 is up-sampled from 4x4 without separate DC context</vt:lpstr>
      <vt:lpstr>Mapping Tables of 8x8 is up-sampled from 4x4 with separate DC context</vt:lpstr>
      <vt:lpstr>BDR Results</vt:lpstr>
      <vt:lpstr>Overall BDR Results</vt:lpstr>
      <vt:lpstr>I0373 + I0271(C30)</vt:lpstr>
      <vt:lpstr>Results of I0373 + I0271(C30)</vt:lpstr>
      <vt:lpstr>Summary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</cp:lastModifiedBy>
  <cp:revision>7749</cp:revision>
  <dcterms:created xsi:type="dcterms:W3CDTF">2006-02-22T01:05:12Z</dcterms:created>
  <dcterms:modified xsi:type="dcterms:W3CDTF">2012-04-28T00:47:55Z</dcterms:modified>
</cp:coreProperties>
</file>