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91" r:id="rId2"/>
    <p:sldId id="590" r:id="rId3"/>
    <p:sldId id="575" r:id="rId4"/>
    <p:sldId id="582" r:id="rId5"/>
    <p:sldId id="588" r:id="rId6"/>
    <p:sldId id="585" r:id="rId7"/>
    <p:sldId id="586" r:id="rId8"/>
    <p:sldId id="591" r:id="rId9"/>
    <p:sldId id="589" r:id="rId10"/>
    <p:sldId id="584" r:id="rId11"/>
    <p:sldId id="587" r:id="rId12"/>
    <p:sldId id="581" r:id="rId1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9900"/>
    <a:srgbClr val="008000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88" autoAdjust="0"/>
    <p:restoredTop sz="82796" autoAdjust="0"/>
  </p:normalViewPr>
  <p:slideViewPr>
    <p:cSldViewPr showGuides="1">
      <p:cViewPr>
        <p:scale>
          <a:sx n="84" d="100"/>
          <a:sy n="84" d="100"/>
        </p:scale>
        <p:origin x="-1014" y="438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000089453\Documents\ChromaQPDra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0"/>
          <c:order val="0"/>
          <c:tx>
            <c:v>ChromaQPoffset = 0</c:v>
          </c:tx>
          <c:marker>
            <c:symbol val="none"/>
          </c:marker>
          <c:cat>
            <c:numRef>
              <c:f>Sheet2!$C$13:$BB$13</c:f>
              <c:numCache>
                <c:formatCode>General</c:formatCode>
                <c:ptCount val="5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</c:numCache>
            </c:numRef>
          </c:cat>
          <c:val>
            <c:numRef>
              <c:f>Sheet2!$C$7:$BB$7</c:f>
              <c:numCache>
                <c:formatCode>General</c:formatCode>
                <c:ptCount val="5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29</c:v>
                </c:pt>
                <c:pt idx="31">
                  <c:v>30</c:v>
                </c:pt>
                <c:pt idx="32">
                  <c:v>31</c:v>
                </c:pt>
                <c:pt idx="33">
                  <c:v>32</c:v>
                </c:pt>
                <c:pt idx="34">
                  <c:v>32</c:v>
                </c:pt>
                <c:pt idx="35">
                  <c:v>33</c:v>
                </c:pt>
                <c:pt idx="36">
                  <c:v>34</c:v>
                </c:pt>
                <c:pt idx="37">
                  <c:v>34</c:v>
                </c:pt>
                <c:pt idx="38">
                  <c:v>35</c:v>
                </c:pt>
                <c:pt idx="39">
                  <c:v>35</c:v>
                </c:pt>
                <c:pt idx="40">
                  <c:v>36</c:v>
                </c:pt>
                <c:pt idx="41">
                  <c:v>36</c:v>
                </c:pt>
                <c:pt idx="42">
                  <c:v>37</c:v>
                </c:pt>
                <c:pt idx="43">
                  <c:v>37</c:v>
                </c:pt>
                <c:pt idx="44">
                  <c:v>37</c:v>
                </c:pt>
                <c:pt idx="45">
                  <c:v>38</c:v>
                </c:pt>
                <c:pt idx="46">
                  <c:v>38</c:v>
                </c:pt>
                <c:pt idx="47">
                  <c:v>38</c:v>
                </c:pt>
                <c:pt idx="48">
                  <c:v>39</c:v>
                </c:pt>
                <c:pt idx="49">
                  <c:v>39</c:v>
                </c:pt>
                <c:pt idx="50">
                  <c:v>39</c:v>
                </c:pt>
                <c:pt idx="51">
                  <c:v>39</c:v>
                </c:pt>
              </c:numCache>
            </c:numRef>
          </c:val>
        </c:ser>
        <c:marker val="1"/>
        <c:axId val="56292480"/>
        <c:axId val="56294400"/>
      </c:lineChart>
      <c:catAx>
        <c:axId val="562924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QP</a:t>
                </a:r>
                <a:r>
                  <a:rPr lang="en-US" sz="1200"/>
                  <a:t>Y</a:t>
                </a: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56294400"/>
        <c:crosses val="autoZero"/>
        <c:auto val="1"/>
        <c:lblAlgn val="ctr"/>
        <c:lblOffset val="100"/>
        <c:tickLblSkip val="4"/>
        <c:tickMarkSkip val="4"/>
      </c:catAx>
      <c:valAx>
        <c:axId val="56294400"/>
        <c:scaling>
          <c:orientation val="minMax"/>
          <c:max val="51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QPc</a:t>
                </a:r>
              </a:p>
            </c:rich>
          </c:tx>
          <c:layout/>
        </c:title>
        <c:numFmt formatCode="General" sourceLinked="1"/>
        <c:tickLblPos val="nextTo"/>
        <c:crossAx val="56292480"/>
        <c:crosses val="autoZero"/>
        <c:crossBetween val="between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GOP size for RA is 8 and for</a:t>
            </a:r>
            <a:r>
              <a:rPr lang="en-US" baseline="0" dirty="0" smtClean="0"/>
              <a:t> LB is 4.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C23B3-AD0D-42E2-A4C4-DBBDCD2E29A9}" type="slidenum">
              <a:rPr lang="zh-CN" altLang="en-US" smtClean="0"/>
              <a:pPr/>
              <a:t>8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1"/>
            <a:ext cx="7772400" cy="1938992"/>
          </a:xfrm>
        </p:spPr>
        <p:txBody>
          <a:bodyPr/>
          <a:lstStyle/>
          <a:p>
            <a:r>
              <a:rPr lang="en-US" dirty="0" smtClean="0"/>
              <a:t>JCTVC-I0265</a:t>
            </a:r>
            <a:br>
              <a:rPr lang="en-US" dirty="0" smtClean="0"/>
            </a:br>
            <a:r>
              <a:rPr lang="en-CA" dirty="0" smtClean="0"/>
              <a:t> </a:t>
            </a:r>
            <a:r>
              <a:rPr lang="en-CA" dirty="0" err="1" smtClean="0"/>
              <a:t>Chroma</a:t>
            </a:r>
            <a:r>
              <a:rPr lang="en-CA" dirty="0" smtClean="0"/>
              <a:t> QP extension and signalling enhancement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229100"/>
            <a:ext cx="7086600" cy="1752600"/>
          </a:xfrm>
        </p:spPr>
        <p:txBody>
          <a:bodyPr/>
          <a:lstStyle/>
          <a:p>
            <a:r>
              <a:rPr lang="en-US" sz="2400" dirty="0" smtClean="0"/>
              <a:t>Jun Xu*, Alexis </a:t>
            </a:r>
            <a:r>
              <a:rPr lang="en-US" sz="2400" dirty="0" err="1" smtClean="0"/>
              <a:t>Tourapis</a:t>
            </a:r>
            <a:r>
              <a:rPr lang="en-US" sz="2400" dirty="0" smtClean="0"/>
              <a:t>**, Ali Tabatabai*, Kazushi Sato*</a:t>
            </a:r>
          </a:p>
          <a:p>
            <a:r>
              <a:rPr lang="en-US" sz="2400" dirty="0" smtClean="0"/>
              <a:t>*:SONY **: Magnum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-318819"/>
            <a:ext cx="8572500" cy="1323439"/>
          </a:xfrm>
        </p:spPr>
        <p:txBody>
          <a:bodyPr/>
          <a:lstStyle/>
          <a:p>
            <a:r>
              <a:rPr lang="en-US" dirty="0" smtClean="0"/>
              <a:t>Proposal on signaling enhancement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Propose slice level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QP offset</a:t>
            </a:r>
          </a:p>
          <a:p>
            <a:pPr lvl="1"/>
            <a:r>
              <a:rPr lang="en-US" sz="2000" dirty="0" smtClean="0"/>
              <a:t>HM6.0 has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QP offsets in PPS</a:t>
            </a:r>
          </a:p>
          <a:p>
            <a:pPr lvl="1"/>
            <a:r>
              <a:rPr lang="en-US" sz="2000" dirty="0" smtClean="0"/>
              <a:t>Propose to have finer granularity </a:t>
            </a:r>
            <a:r>
              <a:rPr lang="en-US" sz="2000" dirty="0" smtClean="0"/>
              <a:t>similar to </a:t>
            </a:r>
            <a:r>
              <a:rPr lang="en-US" sz="2000" dirty="0" err="1" smtClean="0"/>
              <a:t>luma</a:t>
            </a:r>
            <a:r>
              <a:rPr lang="en-US" sz="2000" dirty="0" smtClean="0"/>
              <a:t> in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QP </a:t>
            </a:r>
            <a:r>
              <a:rPr lang="en-US" sz="2000" dirty="0" smtClean="0"/>
              <a:t>control </a:t>
            </a:r>
            <a:endParaRPr lang="en-US" sz="2000" dirty="0" smtClean="0"/>
          </a:p>
          <a:p>
            <a:pPr lvl="1"/>
            <a:r>
              <a:rPr lang="en-US" sz="2000" dirty="0" smtClean="0"/>
              <a:t>New syntax in slicer header</a:t>
            </a:r>
          </a:p>
          <a:p>
            <a:pPr lvl="2"/>
            <a:r>
              <a:rPr lang="en-CA" sz="1800" dirty="0" err="1" smtClean="0"/>
              <a:t>slice_qp_delta_cb</a:t>
            </a:r>
            <a:endParaRPr lang="en-CA" sz="1800" dirty="0" smtClean="0"/>
          </a:p>
          <a:p>
            <a:pPr lvl="2"/>
            <a:r>
              <a:rPr lang="en-CA" sz="1800" dirty="0" err="1" smtClean="0"/>
              <a:t>slice_qp_delta_cr</a:t>
            </a:r>
            <a:endParaRPr lang="en-CA" sz="1800" dirty="0" smtClean="0"/>
          </a:p>
          <a:p>
            <a:r>
              <a:rPr lang="x-none" sz="2400" dirty="0" smtClean="0"/>
              <a:t>Method A</a:t>
            </a:r>
            <a:r>
              <a:rPr lang="en-US" sz="2400" dirty="0" smtClean="0"/>
              <a:t> + slice level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QP offsets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x-none" sz="2400" smtClean="0"/>
              <a:t>Method </a:t>
            </a:r>
            <a:r>
              <a:rPr lang="en-US" sz="2400" dirty="0" smtClean="0"/>
              <a:t>B + slice level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QP offsets</a:t>
            </a:r>
          </a:p>
          <a:p>
            <a:endParaRPr lang="en-US" sz="2400" dirty="0" smtClean="0"/>
          </a:p>
          <a:p>
            <a:pPr algn="r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10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1028700" y="4039969"/>
            <a:ext cx="6419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0"/>
            <a:r>
              <a:rPr lang="en-CA" sz="1800" dirty="0" err="1" smtClean="0"/>
              <a:t>QP</a:t>
            </a:r>
            <a:r>
              <a:rPr lang="en-CA" sz="1800" baseline="-25000" dirty="0" err="1" smtClean="0"/>
              <a:t>Cb</a:t>
            </a:r>
            <a:r>
              <a:rPr lang="en-CA" sz="1800" baseline="-25000" dirty="0" smtClean="0"/>
              <a:t> </a:t>
            </a:r>
            <a:r>
              <a:rPr lang="en-CA" sz="1800" dirty="0" smtClean="0"/>
              <a:t>= Clip(0, 51, </a:t>
            </a:r>
            <a:r>
              <a:rPr lang="en-CA" sz="1800" dirty="0" err="1" smtClean="0"/>
              <a:t>QP</a:t>
            </a:r>
            <a:r>
              <a:rPr lang="en-CA" sz="1800" baseline="-25000" dirty="0" err="1" smtClean="0"/>
              <a:t>Y</a:t>
            </a:r>
            <a:r>
              <a:rPr lang="en-CA" sz="1800" dirty="0" err="1" smtClean="0"/>
              <a:t>+Cb_QP_offset+slice_qp_delta_cb</a:t>
            </a:r>
            <a:r>
              <a:rPr lang="en-CA" sz="1800" dirty="0" smtClean="0"/>
              <a:t>)    </a:t>
            </a:r>
            <a:endParaRPr lang="en-US" sz="1800" dirty="0" smtClean="0"/>
          </a:p>
          <a:p>
            <a:r>
              <a:rPr lang="en-CA" sz="1800" dirty="0" err="1" smtClean="0"/>
              <a:t>QP</a:t>
            </a:r>
            <a:r>
              <a:rPr lang="en-CA" sz="1800" baseline="-25000" dirty="0" err="1" smtClean="0"/>
              <a:t>Cr</a:t>
            </a:r>
            <a:r>
              <a:rPr lang="en-CA" sz="1800" baseline="-25000" dirty="0" smtClean="0"/>
              <a:t> </a:t>
            </a:r>
            <a:r>
              <a:rPr lang="en-CA" sz="1800" dirty="0" smtClean="0"/>
              <a:t>= Clip(0, 51, </a:t>
            </a:r>
            <a:r>
              <a:rPr lang="en-CA" sz="1800" dirty="0" err="1" smtClean="0"/>
              <a:t>QP</a:t>
            </a:r>
            <a:r>
              <a:rPr lang="en-CA" sz="1800" baseline="-25000" dirty="0" err="1" smtClean="0"/>
              <a:t>Y</a:t>
            </a:r>
            <a:r>
              <a:rPr lang="en-CA" sz="1800" dirty="0" err="1" smtClean="0"/>
              <a:t>+Cr_QP_offset+slice_qp_delta_cr</a:t>
            </a:r>
            <a:r>
              <a:rPr lang="en-CA" sz="1800" dirty="0" smtClean="0"/>
              <a:t>)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61834" y="5257800"/>
            <a:ext cx="8382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0"/>
            <a:r>
              <a:rPr lang="en-US" sz="1800" dirty="0" smtClean="0"/>
              <a:t> </a:t>
            </a:r>
            <a:r>
              <a:rPr lang="en-CA" sz="1800" dirty="0" err="1" smtClean="0"/>
              <a:t>QP</a:t>
            </a:r>
            <a:r>
              <a:rPr lang="en-CA" sz="1800" baseline="-25000" dirty="0" err="1" smtClean="0"/>
              <a:t>Cb</a:t>
            </a:r>
            <a:r>
              <a:rPr lang="en-CA" sz="1800" baseline="-25000" dirty="0" smtClean="0"/>
              <a:t> </a:t>
            </a:r>
            <a:r>
              <a:rPr lang="en-CA" sz="1800" dirty="0" smtClean="0"/>
              <a:t>= Clip(0, 51, </a:t>
            </a:r>
            <a:r>
              <a:rPr lang="en-US" sz="1800" dirty="0" err="1" smtClean="0"/>
              <a:t>g_aucChromaScale</a:t>
            </a:r>
            <a:r>
              <a:rPr lang="en-CA" sz="1800" dirty="0" smtClean="0"/>
              <a:t>(QP</a:t>
            </a:r>
            <a:r>
              <a:rPr lang="en-CA" sz="1800" baseline="-25000" dirty="0" smtClean="0"/>
              <a:t>Y</a:t>
            </a:r>
            <a:r>
              <a:rPr lang="en-CA" sz="1800" dirty="0" smtClean="0"/>
              <a:t>)+</a:t>
            </a:r>
            <a:r>
              <a:rPr lang="en-CA" sz="1800" dirty="0" err="1" smtClean="0"/>
              <a:t>Cb_QP_offset+slice_qp_delta_cb</a:t>
            </a:r>
            <a:r>
              <a:rPr lang="en-CA" sz="1800" dirty="0" smtClean="0"/>
              <a:t>)</a:t>
            </a:r>
            <a:endParaRPr lang="en-US" sz="1800" dirty="0" smtClean="0"/>
          </a:p>
          <a:p>
            <a:r>
              <a:rPr lang="en-CA" sz="1800" dirty="0" smtClean="0"/>
              <a:t> </a:t>
            </a:r>
            <a:r>
              <a:rPr lang="en-CA" sz="1800" dirty="0" err="1" smtClean="0"/>
              <a:t>QP</a:t>
            </a:r>
            <a:r>
              <a:rPr lang="en-CA" sz="1800" baseline="-25000" dirty="0" err="1" smtClean="0"/>
              <a:t>Cr</a:t>
            </a:r>
            <a:r>
              <a:rPr lang="en-CA" sz="1800" baseline="-25000" dirty="0" smtClean="0"/>
              <a:t> </a:t>
            </a:r>
            <a:r>
              <a:rPr lang="en-CA" sz="1800" dirty="0" smtClean="0"/>
              <a:t>= Clip(0, 51, </a:t>
            </a:r>
            <a:r>
              <a:rPr lang="en-US" sz="1800" dirty="0" err="1" smtClean="0"/>
              <a:t>g_aucChromaScale</a:t>
            </a:r>
            <a:r>
              <a:rPr lang="en-US" sz="1800" dirty="0" smtClean="0"/>
              <a:t>(</a:t>
            </a:r>
            <a:r>
              <a:rPr lang="en-CA" sz="1800" dirty="0" smtClean="0"/>
              <a:t>QP</a:t>
            </a:r>
            <a:r>
              <a:rPr lang="en-CA" sz="1800" baseline="-25000" dirty="0" smtClean="0"/>
              <a:t>Y</a:t>
            </a:r>
            <a:r>
              <a:rPr lang="en-CA" sz="1800" dirty="0" smtClean="0"/>
              <a:t>)+</a:t>
            </a:r>
            <a:r>
              <a:rPr lang="en-CA" sz="1800" dirty="0" err="1" smtClean="0"/>
              <a:t>Cr_QP_offset+slice_qp_delta_cr</a:t>
            </a:r>
            <a:r>
              <a:rPr lang="en-CA" sz="1800" dirty="0" smtClean="0"/>
              <a:t>)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- Test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685800"/>
            <a:ext cx="5486400" cy="5486400"/>
          </a:xfrm>
        </p:spPr>
        <p:txBody>
          <a:bodyPr/>
          <a:lstStyle/>
          <a:p>
            <a:r>
              <a:rPr lang="en-US" sz="2800" dirty="0" smtClean="0"/>
              <a:t>Test setting under CTC</a:t>
            </a:r>
            <a:endParaRPr lang="en-US" sz="2800" dirty="0" smtClean="0"/>
          </a:p>
          <a:p>
            <a:pPr lvl="1"/>
            <a:r>
              <a:rPr lang="en-US" sz="2000" dirty="0" smtClean="0"/>
              <a:t>Method A + </a:t>
            </a:r>
            <a:r>
              <a:rPr lang="en-US" sz="2000" dirty="0" smtClean="0"/>
              <a:t>a non-normative approach </a:t>
            </a:r>
            <a:r>
              <a:rPr lang="en-US" sz="2000" dirty="0" smtClean="0"/>
              <a:t>+ slice level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QP offsets:</a:t>
            </a:r>
          </a:p>
          <a:p>
            <a:pPr>
              <a:buNone/>
            </a:pPr>
            <a:r>
              <a:rPr lang="en-CA" sz="1600" dirty="0" err="1" smtClean="0"/>
              <a:t>QP</a:t>
            </a:r>
            <a:r>
              <a:rPr lang="en-CA" sz="1600" baseline="-25000" dirty="0" err="1" smtClean="0"/>
              <a:t>Cb</a:t>
            </a:r>
            <a:r>
              <a:rPr lang="en-CA" sz="1600" baseline="-25000" dirty="0" smtClean="0"/>
              <a:t> </a:t>
            </a:r>
            <a:r>
              <a:rPr lang="en-CA" sz="1600" dirty="0" smtClean="0"/>
              <a:t>= Clip(0, 51, </a:t>
            </a:r>
            <a:r>
              <a:rPr lang="en-CA" sz="1600" dirty="0" err="1" smtClean="0"/>
              <a:t>QP</a:t>
            </a:r>
            <a:r>
              <a:rPr lang="en-CA" sz="1600" baseline="-25000" dirty="0" err="1" smtClean="0"/>
              <a:t>Y</a:t>
            </a:r>
            <a:r>
              <a:rPr lang="en-CA" sz="1600" dirty="0" err="1" smtClean="0"/>
              <a:t>+Cb_QP_offset+slice_qp_delta_cb</a:t>
            </a:r>
            <a:r>
              <a:rPr lang="en-CA" sz="1600" dirty="0" smtClean="0"/>
              <a:t>)    </a:t>
            </a:r>
            <a:endParaRPr lang="en-US" sz="1600" dirty="0" smtClean="0"/>
          </a:p>
          <a:p>
            <a:pPr>
              <a:buNone/>
            </a:pPr>
            <a:r>
              <a:rPr lang="en-CA" sz="1600" dirty="0" err="1" smtClean="0"/>
              <a:t>QP</a:t>
            </a:r>
            <a:r>
              <a:rPr lang="en-CA" sz="1600" baseline="-25000" dirty="0" err="1" smtClean="0"/>
              <a:t>Cr</a:t>
            </a:r>
            <a:r>
              <a:rPr lang="en-CA" sz="1600" baseline="-25000" dirty="0" smtClean="0"/>
              <a:t> </a:t>
            </a:r>
            <a:r>
              <a:rPr lang="en-CA" sz="1600" dirty="0" smtClean="0"/>
              <a:t>= Clip(0, 51, </a:t>
            </a:r>
            <a:r>
              <a:rPr lang="en-CA" sz="1600" dirty="0" err="1" smtClean="0"/>
              <a:t>QP</a:t>
            </a:r>
            <a:r>
              <a:rPr lang="en-CA" sz="1600" baseline="-25000" dirty="0" err="1" smtClean="0"/>
              <a:t>Y</a:t>
            </a:r>
            <a:r>
              <a:rPr lang="en-CA" sz="1600" dirty="0" err="1" smtClean="0"/>
              <a:t>+Cr_QP_offset+slice_qp_delta_cr</a:t>
            </a:r>
            <a:r>
              <a:rPr lang="en-CA" sz="1600" dirty="0" smtClean="0"/>
              <a:t>)</a:t>
            </a:r>
            <a:endParaRPr lang="en-US" sz="1600" dirty="0" smtClean="0"/>
          </a:p>
          <a:p>
            <a:pPr lvl="1"/>
            <a:endParaRPr lang="en-US" sz="2000" dirty="0" smtClean="0"/>
          </a:p>
          <a:p>
            <a:r>
              <a:rPr lang="en-US" sz="2800" dirty="0" smtClean="0"/>
              <a:t>Comments</a:t>
            </a:r>
          </a:p>
          <a:p>
            <a:pPr lvl="1"/>
            <a:r>
              <a:rPr lang="en-US" sz="2000" dirty="0" smtClean="0"/>
              <a:t>Exactly </a:t>
            </a:r>
            <a:r>
              <a:rPr lang="en-US" sz="2000" dirty="0" smtClean="0">
                <a:solidFill>
                  <a:srgbClr val="FF0000"/>
                </a:solidFill>
              </a:rPr>
              <a:t>same PSNR </a:t>
            </a:r>
            <a:r>
              <a:rPr lang="en-US" sz="2000" dirty="0" smtClean="0"/>
              <a:t>as HM6.0 for each picture.</a:t>
            </a:r>
          </a:p>
          <a:p>
            <a:pPr lvl="1"/>
            <a:r>
              <a:rPr lang="en-US" sz="2000" dirty="0" smtClean="0"/>
              <a:t>Some small </a:t>
            </a:r>
            <a:r>
              <a:rPr lang="en-US" sz="2000" dirty="0" smtClean="0"/>
              <a:t>overhead </a:t>
            </a:r>
            <a:r>
              <a:rPr lang="en-US" sz="2000" dirty="0" smtClean="0"/>
              <a:t>due to new syntax in slice header and multiple PPS.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11</a:t>
            </a:fld>
            <a:endParaRPr lang="en-US" altLang="zh-CN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715000" y="1028702"/>
          <a:ext cx="3320557" cy="5143501"/>
        </p:xfrm>
        <a:graphic>
          <a:graphicData uri="http://schemas.openxmlformats.org/drawingml/2006/table">
            <a:tbl>
              <a:tblPr/>
              <a:tblGrid>
                <a:gridCol w="563541"/>
                <a:gridCol w="463404"/>
                <a:gridCol w="452133"/>
                <a:gridCol w="462971"/>
                <a:gridCol w="463404"/>
                <a:gridCol w="452133"/>
                <a:gridCol w="462971"/>
              </a:tblGrid>
              <a:tr h="173181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All Intra Main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All Intra HE10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18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A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B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C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D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E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Overall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F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81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8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Random Access Main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Random Access HE10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18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A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B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C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D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8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E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Overall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F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81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8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Low delay B Main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Low delay B HE10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18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A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B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C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D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E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Overall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F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 dirty="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0.0%</a:t>
                      </a:r>
                      <a:endParaRPr lang="en-US" sz="900" dirty="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Proposed to enhance </a:t>
            </a:r>
            <a:r>
              <a:rPr lang="en-US" sz="2400" dirty="0" err="1" smtClean="0"/>
              <a:t>signalling</a:t>
            </a:r>
            <a:r>
              <a:rPr lang="en-US" sz="2400" dirty="0" smtClean="0"/>
              <a:t> of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QP</a:t>
            </a:r>
          </a:p>
          <a:p>
            <a:pPr lvl="1"/>
            <a:r>
              <a:rPr lang="en-US" sz="2400" dirty="0" smtClean="0"/>
              <a:t>Flexibility</a:t>
            </a:r>
            <a:endParaRPr lang="en-US" sz="1800" dirty="0" smtClean="0"/>
          </a:p>
          <a:p>
            <a:pPr lvl="1"/>
            <a:r>
              <a:rPr lang="en-US" sz="2400" dirty="0" smtClean="0"/>
              <a:t>Functionality</a:t>
            </a:r>
          </a:p>
          <a:p>
            <a:pPr lvl="2"/>
            <a:r>
              <a:rPr lang="en-US" sz="1800" dirty="0" smtClean="0"/>
              <a:t>Finer granularity in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quality control</a:t>
            </a:r>
          </a:p>
          <a:p>
            <a:endParaRPr lang="en-US" sz="2400" dirty="0" smtClean="0"/>
          </a:p>
          <a:p>
            <a:r>
              <a:rPr lang="en-US" sz="2400" dirty="0" smtClean="0"/>
              <a:t>Proposed to adopt into HEVC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endParaRPr lang="en-US" dirty="0" smtClean="0"/>
          </a:p>
          <a:p>
            <a:r>
              <a:rPr lang="en-US" dirty="0" smtClean="0"/>
              <a:t>Proposal on </a:t>
            </a:r>
            <a:r>
              <a:rPr lang="en-US" dirty="0" err="1" smtClean="0"/>
              <a:t>chroma</a:t>
            </a:r>
            <a:r>
              <a:rPr lang="en-US" dirty="0" smtClean="0"/>
              <a:t> QP extension</a:t>
            </a:r>
          </a:p>
          <a:p>
            <a:endParaRPr lang="en-US" dirty="0" smtClean="0"/>
          </a:p>
          <a:p>
            <a:r>
              <a:rPr lang="en-US" dirty="0" smtClean="0"/>
              <a:t>Proposal on </a:t>
            </a:r>
            <a:r>
              <a:rPr lang="en-US" dirty="0" err="1" smtClean="0"/>
              <a:t>chroma</a:t>
            </a:r>
            <a:r>
              <a:rPr lang="en-US" dirty="0" smtClean="0"/>
              <a:t> </a:t>
            </a:r>
            <a:r>
              <a:rPr lang="en-US" dirty="0" smtClean="0"/>
              <a:t>QP </a:t>
            </a:r>
            <a:r>
              <a:rPr lang="en-US" dirty="0" smtClean="0"/>
              <a:t>signaling granularity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1028700"/>
            <a:ext cx="8915400" cy="5486400"/>
          </a:xfrm>
        </p:spPr>
        <p:txBody>
          <a:bodyPr/>
          <a:lstStyle/>
          <a:p>
            <a:r>
              <a:rPr lang="en-US" sz="2400" dirty="0" smtClean="0"/>
              <a:t>In HEVC,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QP is derived from </a:t>
            </a:r>
            <a:r>
              <a:rPr lang="en-US" sz="2400" dirty="0" err="1" smtClean="0"/>
              <a:t>Luma</a:t>
            </a:r>
            <a:r>
              <a:rPr lang="en-US" sz="2400" dirty="0" smtClean="0"/>
              <a:t> QP the same as AVC:</a:t>
            </a:r>
          </a:p>
          <a:p>
            <a:pPr lvl="1"/>
            <a:r>
              <a:rPr lang="en-US" sz="2000" dirty="0" smtClean="0"/>
              <a:t>Linear in [0,29]</a:t>
            </a:r>
          </a:p>
          <a:p>
            <a:pPr lvl="1"/>
            <a:r>
              <a:rPr lang="en-US" sz="2000" dirty="0" smtClean="0"/>
              <a:t>Nonlinear beyond 29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JCTVC-H0400 proposed to remove the mapping table </a:t>
            </a:r>
            <a:r>
              <a:rPr lang="en-US" sz="2400" dirty="0" err="1" smtClean="0"/>
              <a:t>g_aucChromaScale</a:t>
            </a:r>
            <a:r>
              <a:rPr lang="en-US" sz="2400" dirty="0" smtClean="0"/>
              <a:t>[52</a:t>
            </a:r>
            <a:r>
              <a:rPr lang="en-US" sz="2400" dirty="0" smtClean="0"/>
              <a:t>].</a:t>
            </a:r>
          </a:p>
          <a:p>
            <a:pPr lvl="1"/>
            <a:r>
              <a:rPr lang="en-US" sz="2000" dirty="0" smtClean="0"/>
              <a:t>Support higher resolution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formats (e.g. 422, 444)</a:t>
            </a:r>
            <a:endParaRPr lang="en-US" sz="2000" dirty="0" smtClean="0"/>
          </a:p>
          <a:p>
            <a:pPr lvl="1"/>
            <a:r>
              <a:rPr lang="en-US" sz="2000" dirty="0" smtClean="0"/>
              <a:t>Concerns </a:t>
            </a:r>
            <a:r>
              <a:rPr lang="en-US" sz="2000" dirty="0" smtClean="0"/>
              <a:t>raised about </a:t>
            </a:r>
            <a:r>
              <a:rPr lang="en-US" sz="2000" dirty="0" smtClean="0"/>
              <a:t>coding loss under </a:t>
            </a:r>
            <a:r>
              <a:rPr lang="en-US" sz="2000" dirty="0" smtClean="0"/>
              <a:t>CTC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lvl="1"/>
            <a:r>
              <a:rPr lang="en-US" sz="2000" dirty="0" smtClean="0"/>
              <a:t>HEVC </a:t>
            </a:r>
            <a:r>
              <a:rPr lang="en-US" sz="2000" dirty="0" smtClean="0"/>
              <a:t>reflector </a:t>
            </a:r>
            <a:r>
              <a:rPr lang="en-US" sz="2000" dirty="0" smtClean="0"/>
              <a:t>discussions about </a:t>
            </a:r>
            <a:r>
              <a:rPr lang="en-US" sz="2000" dirty="0" smtClean="0"/>
              <a:t>QP </a:t>
            </a:r>
            <a:r>
              <a:rPr lang="en-US" sz="2000" dirty="0" smtClean="0"/>
              <a:t>prediction and rate control</a:t>
            </a:r>
            <a:endParaRPr lang="en-US" sz="2000" dirty="0" smtClean="0"/>
          </a:p>
          <a:p>
            <a:pPr lvl="2"/>
            <a:r>
              <a:rPr lang="en-US" sz="1600" dirty="0" err="1" smtClean="0"/>
              <a:t>luma</a:t>
            </a:r>
            <a:r>
              <a:rPr lang="en-US" sz="1600" dirty="0" smtClean="0"/>
              <a:t> </a:t>
            </a:r>
            <a:r>
              <a:rPr lang="en-US" sz="1600" dirty="0" smtClean="0"/>
              <a:t>QP and </a:t>
            </a:r>
            <a:r>
              <a:rPr lang="en-US" sz="1600" dirty="0" err="1" smtClean="0"/>
              <a:t>chroma</a:t>
            </a:r>
            <a:r>
              <a:rPr lang="en-US" sz="1600" dirty="0" smtClean="0"/>
              <a:t> </a:t>
            </a:r>
            <a:r>
              <a:rPr lang="en-US" sz="1600" dirty="0" smtClean="0"/>
              <a:t>QP </a:t>
            </a:r>
            <a:r>
              <a:rPr lang="en-US" sz="1600" dirty="0" smtClean="0"/>
              <a:t>nonlinear </a:t>
            </a:r>
            <a:r>
              <a:rPr lang="en-US" sz="1600" dirty="0" smtClean="0"/>
              <a:t>relationship </a:t>
            </a:r>
            <a:r>
              <a:rPr lang="en-US" sz="1600" dirty="0" smtClean="0"/>
              <a:t>in [29, 51] </a:t>
            </a:r>
            <a:r>
              <a:rPr lang="en-US" sz="1600" dirty="0" smtClean="0"/>
              <a:t>could affect </a:t>
            </a:r>
            <a:r>
              <a:rPr lang="en-US" sz="1600" dirty="0" smtClean="0"/>
              <a:t>the Rate-Quantization models in rate </a:t>
            </a:r>
            <a:r>
              <a:rPr lang="en-US" sz="1600" dirty="0" smtClean="0"/>
              <a:t>control.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4572000" y="1371600"/>
          <a:ext cx="4457700" cy="2757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" y="2743200"/>
            <a:ext cx="490672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0"/>
            <a:r>
              <a:rPr lang="en-CA" sz="1400" dirty="0" err="1" smtClean="0">
                <a:solidFill>
                  <a:srgbClr val="0070C0"/>
                </a:solidFill>
              </a:rPr>
              <a:t>QP</a:t>
            </a:r>
            <a:r>
              <a:rPr lang="en-CA" sz="1400" baseline="-25000" dirty="0" err="1" smtClean="0">
                <a:solidFill>
                  <a:srgbClr val="0070C0"/>
                </a:solidFill>
              </a:rPr>
              <a:t>Cb</a:t>
            </a:r>
            <a:r>
              <a:rPr lang="en-CA" sz="1400" baseline="-25000" dirty="0" smtClean="0">
                <a:solidFill>
                  <a:srgbClr val="0070C0"/>
                </a:solidFill>
              </a:rPr>
              <a:t> </a:t>
            </a:r>
            <a:r>
              <a:rPr lang="en-CA" sz="1400" dirty="0" smtClean="0">
                <a:solidFill>
                  <a:srgbClr val="0070C0"/>
                </a:solidFill>
              </a:rPr>
              <a:t>= </a:t>
            </a:r>
            <a:r>
              <a:rPr lang="en-US" sz="1400" dirty="0" err="1" smtClean="0">
                <a:solidFill>
                  <a:srgbClr val="0070C0"/>
                </a:solidFill>
              </a:rPr>
              <a:t>g_aucChromaScale</a:t>
            </a:r>
            <a:r>
              <a:rPr lang="en-CA" sz="1400" dirty="0" smtClean="0">
                <a:solidFill>
                  <a:srgbClr val="0070C0"/>
                </a:solidFill>
              </a:rPr>
              <a:t>(Clip(0,51, </a:t>
            </a:r>
            <a:r>
              <a:rPr lang="en-CA" sz="1400" dirty="0" err="1" smtClean="0">
                <a:solidFill>
                  <a:srgbClr val="0070C0"/>
                </a:solidFill>
              </a:rPr>
              <a:t>QP</a:t>
            </a:r>
            <a:r>
              <a:rPr lang="en-CA" sz="1400" baseline="-25000" dirty="0" err="1" smtClean="0">
                <a:solidFill>
                  <a:srgbClr val="0070C0"/>
                </a:solidFill>
              </a:rPr>
              <a:t>Y</a:t>
            </a:r>
            <a:r>
              <a:rPr lang="en-CA" sz="1400" dirty="0" err="1" smtClean="0">
                <a:solidFill>
                  <a:srgbClr val="0070C0"/>
                </a:solidFill>
              </a:rPr>
              <a:t>+Cb_QP_offset</a:t>
            </a:r>
            <a:r>
              <a:rPr lang="en-CA" sz="1400" dirty="0" smtClean="0">
                <a:solidFill>
                  <a:srgbClr val="0070C0"/>
                </a:solidFill>
              </a:rPr>
              <a:t>)), </a:t>
            </a:r>
            <a:endParaRPr lang="en-US" sz="1400" dirty="0" smtClean="0">
              <a:solidFill>
                <a:srgbClr val="0070C0"/>
              </a:solidFill>
            </a:endParaRPr>
          </a:p>
          <a:p>
            <a:r>
              <a:rPr lang="en-CA" sz="1400" dirty="0" err="1" smtClean="0">
                <a:solidFill>
                  <a:srgbClr val="0070C0"/>
                </a:solidFill>
              </a:rPr>
              <a:t>QP</a:t>
            </a:r>
            <a:r>
              <a:rPr lang="en-CA" sz="1400" baseline="-25000" dirty="0" err="1" smtClean="0">
                <a:solidFill>
                  <a:srgbClr val="0070C0"/>
                </a:solidFill>
              </a:rPr>
              <a:t>Cr</a:t>
            </a:r>
            <a:r>
              <a:rPr lang="en-CA" sz="1400" baseline="-25000" dirty="0" smtClean="0">
                <a:solidFill>
                  <a:srgbClr val="0070C0"/>
                </a:solidFill>
              </a:rPr>
              <a:t> </a:t>
            </a:r>
            <a:r>
              <a:rPr lang="en-CA" sz="1400" dirty="0" smtClean="0">
                <a:solidFill>
                  <a:srgbClr val="0070C0"/>
                </a:solidFill>
              </a:rPr>
              <a:t>= </a:t>
            </a:r>
            <a:r>
              <a:rPr lang="en-US" sz="1400" dirty="0" err="1" smtClean="0">
                <a:solidFill>
                  <a:srgbClr val="0070C0"/>
                </a:solidFill>
              </a:rPr>
              <a:t>g_aucChromaScale</a:t>
            </a:r>
            <a:r>
              <a:rPr lang="en-US" sz="1400" dirty="0" smtClean="0">
                <a:solidFill>
                  <a:srgbClr val="0070C0"/>
                </a:solidFill>
              </a:rPr>
              <a:t>(</a:t>
            </a:r>
            <a:r>
              <a:rPr lang="en-CA" sz="1400" dirty="0" smtClean="0">
                <a:solidFill>
                  <a:srgbClr val="0070C0"/>
                </a:solidFill>
              </a:rPr>
              <a:t>Clip(0, 51, </a:t>
            </a:r>
            <a:r>
              <a:rPr lang="en-CA" sz="1400" dirty="0" err="1" smtClean="0">
                <a:solidFill>
                  <a:srgbClr val="0070C0"/>
                </a:solidFill>
              </a:rPr>
              <a:t>QP</a:t>
            </a:r>
            <a:r>
              <a:rPr lang="en-CA" sz="1400" baseline="-25000" dirty="0" err="1" smtClean="0">
                <a:solidFill>
                  <a:srgbClr val="0070C0"/>
                </a:solidFill>
              </a:rPr>
              <a:t>Y</a:t>
            </a:r>
            <a:r>
              <a:rPr lang="en-CA" sz="1400" dirty="0" err="1" smtClean="0">
                <a:solidFill>
                  <a:srgbClr val="0070C0"/>
                </a:solidFill>
              </a:rPr>
              <a:t>+Cr_QP_offset</a:t>
            </a:r>
            <a:r>
              <a:rPr lang="en-CA" sz="1400" dirty="0" smtClean="0">
                <a:solidFill>
                  <a:srgbClr val="0070C0"/>
                </a:solidFill>
              </a:rPr>
              <a:t>)). </a:t>
            </a:r>
            <a:endParaRPr lang="en-CA" sz="1400" dirty="0" smtClean="0">
              <a:solidFill>
                <a:srgbClr val="0070C0"/>
              </a:solidFill>
            </a:endParaRPr>
          </a:p>
          <a:p>
            <a:endParaRPr lang="en-CA" sz="1400" dirty="0" smtClean="0">
              <a:solidFill>
                <a:srgbClr val="0070C0"/>
              </a:solidFill>
            </a:endParaRPr>
          </a:p>
          <a:p>
            <a:r>
              <a:rPr lang="en-CA" sz="1400" dirty="0" err="1" smtClean="0">
                <a:solidFill>
                  <a:srgbClr val="0070C0"/>
                </a:solidFill>
              </a:rPr>
              <a:t>Cb</a:t>
            </a:r>
            <a:r>
              <a:rPr lang="en-CA" sz="1400" dirty="0" smtClean="0">
                <a:solidFill>
                  <a:srgbClr val="0070C0"/>
                </a:solidFill>
              </a:rPr>
              <a:t>/</a:t>
            </a:r>
            <a:r>
              <a:rPr lang="en-CA" sz="1400" dirty="0" err="1" smtClean="0">
                <a:solidFill>
                  <a:srgbClr val="0070C0"/>
                </a:solidFill>
              </a:rPr>
              <a:t>Cr_QP_offset</a:t>
            </a:r>
            <a:r>
              <a:rPr lang="en-CA" sz="1400" dirty="0" smtClean="0">
                <a:solidFill>
                  <a:srgbClr val="0070C0"/>
                </a:solidFill>
              </a:rPr>
              <a:t> are signalled at PPS</a:t>
            </a:r>
            <a:endParaRPr lang="en-CA" sz="1400" dirty="0" smtClean="0">
              <a:solidFill>
                <a:srgbClr val="0070C0"/>
              </a:solidFill>
            </a:endParaRPr>
          </a:p>
          <a:p>
            <a:endParaRPr lang="en-US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938"/>
            <a:ext cx="7772400" cy="584775"/>
          </a:xfrm>
        </p:spPr>
        <p:txBody>
          <a:bodyPr/>
          <a:lstStyle/>
          <a:p>
            <a:r>
              <a:rPr lang="en-US" sz="3200" dirty="0" smtClean="0"/>
              <a:t>Proposal on </a:t>
            </a:r>
            <a:r>
              <a:rPr lang="en-US" sz="3200" dirty="0" err="1" smtClean="0"/>
              <a:t>chroma</a:t>
            </a:r>
            <a:r>
              <a:rPr lang="en-US" sz="3200" dirty="0" smtClean="0"/>
              <a:t> QP extension(1/2)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800100"/>
            <a:ext cx="7772400" cy="5486400"/>
          </a:xfrm>
        </p:spPr>
        <p:txBody>
          <a:bodyPr/>
          <a:lstStyle/>
          <a:p>
            <a:r>
              <a:rPr lang="en-US" sz="2800" dirty="0" smtClean="0"/>
              <a:t>Two methods are proposed </a:t>
            </a:r>
            <a:r>
              <a:rPr lang="en-US" sz="2800" dirty="0" smtClean="0"/>
              <a:t>to extend </a:t>
            </a:r>
            <a:r>
              <a:rPr lang="en-US" sz="2800" dirty="0" err="1" smtClean="0"/>
              <a:t>chroma</a:t>
            </a:r>
            <a:r>
              <a:rPr lang="en-US" sz="2800" dirty="0" smtClean="0"/>
              <a:t> QP to [0, 51]</a:t>
            </a:r>
          </a:p>
          <a:p>
            <a:pPr lvl="1"/>
            <a:r>
              <a:rPr lang="en-US" sz="2400" dirty="0" smtClean="0"/>
              <a:t>Method A (as in JCTVC-H0400)</a:t>
            </a:r>
          </a:p>
          <a:p>
            <a:pPr lvl="2"/>
            <a:r>
              <a:rPr lang="en-US" sz="2000" dirty="0" smtClean="0"/>
              <a:t>remove </a:t>
            </a:r>
            <a:r>
              <a:rPr lang="en-US" sz="2000" dirty="0" smtClean="0">
                <a:solidFill>
                  <a:srgbClr val="FF0000"/>
                </a:solidFill>
              </a:rPr>
              <a:t>mapping </a:t>
            </a:r>
            <a:r>
              <a:rPr lang="en-US" sz="2000" dirty="0" smtClean="0">
                <a:solidFill>
                  <a:srgbClr val="FF0000"/>
                </a:solidFill>
              </a:rPr>
              <a:t>table </a:t>
            </a:r>
            <a:r>
              <a:rPr lang="en-US" sz="2000" dirty="0" smtClean="0"/>
              <a:t>between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</a:t>
            </a:r>
            <a:r>
              <a:rPr lang="en-US" sz="2000" dirty="0" smtClean="0"/>
              <a:t>and </a:t>
            </a:r>
            <a:r>
              <a:rPr lang="en-US" sz="2000" dirty="0" err="1" smtClean="0"/>
              <a:t>Luma</a:t>
            </a:r>
            <a:r>
              <a:rPr lang="en-US" sz="2000" dirty="0" smtClean="0"/>
              <a:t> QP</a:t>
            </a:r>
          </a:p>
          <a:p>
            <a:pPr lvl="2"/>
            <a:endParaRPr lang="en-US" sz="2000" dirty="0" smtClean="0"/>
          </a:p>
          <a:p>
            <a:pPr lvl="2"/>
            <a:endParaRPr lang="en-US" sz="2000" dirty="0" smtClean="0"/>
          </a:p>
          <a:p>
            <a:pPr lvl="2"/>
            <a:r>
              <a:rPr lang="en-US" sz="2000" dirty="0" smtClean="0"/>
              <a:t>Pros</a:t>
            </a:r>
          </a:p>
          <a:p>
            <a:pPr lvl="3"/>
            <a:r>
              <a:rPr lang="en-US" sz="2400" dirty="0" smtClean="0"/>
              <a:t>No mapping table</a:t>
            </a:r>
          </a:p>
          <a:p>
            <a:pPr lvl="3"/>
            <a:r>
              <a:rPr lang="en-US" sz="2400" dirty="0" smtClean="0"/>
              <a:t>Flexibility</a:t>
            </a:r>
            <a:endParaRPr lang="en-US" sz="2400" dirty="0" smtClean="0"/>
          </a:p>
          <a:p>
            <a:pPr lvl="2"/>
            <a:r>
              <a:rPr lang="en-US" sz="2000" dirty="0" smtClean="0"/>
              <a:t>Cons</a:t>
            </a:r>
            <a:endParaRPr lang="en-US" sz="2000" dirty="0" smtClean="0"/>
          </a:p>
          <a:p>
            <a:pPr lvl="3"/>
            <a:r>
              <a:rPr lang="en-US" sz="2400" dirty="0" smtClean="0"/>
              <a:t>Nonzero offsets </a:t>
            </a:r>
            <a:r>
              <a:rPr lang="en-US" sz="2400" dirty="0" smtClean="0"/>
              <a:t>needed for CTC</a:t>
            </a:r>
            <a:endParaRPr lang="en-US" sz="2400" dirty="0" smtClean="0"/>
          </a:p>
          <a:p>
            <a:pPr lvl="1"/>
            <a:endParaRPr lang="en-US" sz="3200" dirty="0" smtClean="0"/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828800" y="2514600"/>
            <a:ext cx="5257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Cb</a:t>
            </a:r>
            <a:r>
              <a:rPr kumimoji="0" lang="en-CA" sz="20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 Clip(0, 51, 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+Cb_QP_offset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Cr</a:t>
            </a:r>
            <a:r>
              <a:rPr kumimoji="0" lang="en-CA" sz="20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 Clip(0, 51, 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kumimoji="0" lang="en-CA" sz="2000" b="0" i="0" u="none" strike="noStrike" cap="none" normalizeH="0" baseline="-3000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kumimoji="0" lang="en-CA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+Cr_QP_offset</a:t>
            </a: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                                               </a:t>
            </a:r>
            <a:endParaRPr kumimoji="0" lang="en-CA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938"/>
            <a:ext cx="7772400" cy="584775"/>
          </a:xfrm>
        </p:spPr>
        <p:txBody>
          <a:bodyPr/>
          <a:lstStyle/>
          <a:p>
            <a:r>
              <a:rPr lang="en-US" sz="3200" dirty="0" smtClean="0"/>
              <a:t>Proposal on </a:t>
            </a:r>
            <a:r>
              <a:rPr lang="en-US" sz="3200" dirty="0" err="1" smtClean="0"/>
              <a:t>chroma</a:t>
            </a:r>
            <a:r>
              <a:rPr lang="en-US" sz="3200" dirty="0" smtClean="0"/>
              <a:t> QP extension(2/2)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800100"/>
            <a:ext cx="7772400" cy="5486400"/>
          </a:xfrm>
        </p:spPr>
        <p:txBody>
          <a:bodyPr/>
          <a:lstStyle/>
          <a:p>
            <a:r>
              <a:rPr lang="en-US" dirty="0" smtClean="0"/>
              <a:t>Method B</a:t>
            </a:r>
          </a:p>
          <a:p>
            <a:pPr lvl="1"/>
            <a:r>
              <a:rPr lang="en-US" dirty="0" smtClean="0"/>
              <a:t>Change semantics of </a:t>
            </a:r>
            <a:r>
              <a:rPr lang="en-US" dirty="0" err="1" smtClean="0"/>
              <a:t>chroma</a:t>
            </a:r>
            <a:r>
              <a:rPr lang="en-US" dirty="0" smtClean="0"/>
              <a:t> QP offset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Pros</a:t>
            </a:r>
          </a:p>
          <a:p>
            <a:pPr lvl="2"/>
            <a:r>
              <a:rPr lang="en-US" dirty="0" smtClean="0"/>
              <a:t>Zero offsets </a:t>
            </a:r>
            <a:r>
              <a:rPr lang="en-US" dirty="0" smtClean="0"/>
              <a:t>meet </a:t>
            </a:r>
            <a:r>
              <a:rPr lang="en-US" dirty="0" smtClean="0"/>
              <a:t>CTC</a:t>
            </a:r>
          </a:p>
          <a:p>
            <a:pPr lvl="2"/>
            <a:r>
              <a:rPr lang="en-US" dirty="0" smtClean="0"/>
              <a:t>Flexibility</a:t>
            </a:r>
            <a:endParaRPr lang="en-US" dirty="0" smtClean="0"/>
          </a:p>
          <a:p>
            <a:pPr lvl="1"/>
            <a:r>
              <a:rPr lang="en-US" dirty="0" smtClean="0"/>
              <a:t>Cons</a:t>
            </a:r>
          </a:p>
          <a:p>
            <a:pPr lvl="2"/>
            <a:r>
              <a:rPr lang="en-US" dirty="0" smtClean="0"/>
              <a:t>Mapping table stays</a:t>
            </a:r>
            <a:endParaRPr lang="en-US" sz="3200" dirty="0" smtClean="0"/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2057400"/>
            <a:ext cx="71628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0"/>
            <a:r>
              <a:rPr lang="en-CA" sz="2000" dirty="0" err="1" smtClean="0">
                <a:solidFill>
                  <a:srgbClr val="0070C0"/>
                </a:solidFill>
              </a:rPr>
              <a:t>QP</a:t>
            </a:r>
            <a:r>
              <a:rPr lang="en-CA" sz="2000" baseline="-25000" dirty="0" err="1" smtClean="0">
                <a:solidFill>
                  <a:srgbClr val="0070C0"/>
                </a:solidFill>
              </a:rPr>
              <a:t>Cb</a:t>
            </a:r>
            <a:r>
              <a:rPr lang="en-CA" sz="2000" baseline="-25000" dirty="0" smtClean="0">
                <a:solidFill>
                  <a:srgbClr val="0070C0"/>
                </a:solidFill>
              </a:rPr>
              <a:t> </a:t>
            </a:r>
            <a:r>
              <a:rPr lang="en-CA" sz="2000" dirty="0" smtClean="0">
                <a:solidFill>
                  <a:srgbClr val="0070C0"/>
                </a:solidFill>
              </a:rPr>
              <a:t>= Clip(0, 51, </a:t>
            </a:r>
            <a:r>
              <a:rPr lang="en-US" sz="2000" dirty="0" err="1" smtClean="0">
                <a:solidFill>
                  <a:srgbClr val="0070C0"/>
                </a:solidFill>
              </a:rPr>
              <a:t>g_aucChromaScale</a:t>
            </a:r>
            <a:r>
              <a:rPr lang="en-CA" sz="2000" dirty="0" smtClean="0">
                <a:solidFill>
                  <a:srgbClr val="0070C0"/>
                </a:solidFill>
              </a:rPr>
              <a:t>(QP</a:t>
            </a:r>
            <a:r>
              <a:rPr lang="en-CA" sz="2000" baseline="-25000" dirty="0" smtClean="0">
                <a:solidFill>
                  <a:srgbClr val="0070C0"/>
                </a:solidFill>
              </a:rPr>
              <a:t>Y</a:t>
            </a:r>
            <a:r>
              <a:rPr lang="en-CA" sz="2000" dirty="0" smtClean="0">
                <a:solidFill>
                  <a:srgbClr val="0070C0"/>
                </a:solidFill>
              </a:rPr>
              <a:t>)+</a:t>
            </a:r>
            <a:r>
              <a:rPr lang="en-CA" sz="2000" dirty="0" err="1" smtClean="0">
                <a:solidFill>
                  <a:srgbClr val="0070C0"/>
                </a:solidFill>
              </a:rPr>
              <a:t>Cb_QP_offset</a:t>
            </a:r>
            <a:r>
              <a:rPr lang="en-CA" sz="2000" dirty="0" smtClean="0">
                <a:solidFill>
                  <a:srgbClr val="0070C0"/>
                </a:solidFill>
              </a:rPr>
              <a:t>)   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CA" sz="2000" dirty="0" err="1" smtClean="0">
                <a:solidFill>
                  <a:srgbClr val="0070C0"/>
                </a:solidFill>
              </a:rPr>
              <a:t>QP</a:t>
            </a:r>
            <a:r>
              <a:rPr lang="en-CA" sz="2000" baseline="-25000" dirty="0" err="1" smtClean="0">
                <a:solidFill>
                  <a:srgbClr val="0070C0"/>
                </a:solidFill>
              </a:rPr>
              <a:t>Cr</a:t>
            </a:r>
            <a:r>
              <a:rPr lang="en-CA" sz="2000" baseline="-25000" dirty="0" smtClean="0">
                <a:solidFill>
                  <a:srgbClr val="0070C0"/>
                </a:solidFill>
              </a:rPr>
              <a:t> </a:t>
            </a:r>
            <a:r>
              <a:rPr lang="en-CA" sz="2000" dirty="0" smtClean="0">
                <a:solidFill>
                  <a:srgbClr val="0070C0"/>
                </a:solidFill>
              </a:rPr>
              <a:t>= Clip(0, 51, </a:t>
            </a:r>
            <a:r>
              <a:rPr lang="en-US" sz="2000" dirty="0" err="1" smtClean="0">
                <a:solidFill>
                  <a:srgbClr val="0070C0"/>
                </a:solidFill>
              </a:rPr>
              <a:t>g_aucChromaScale</a:t>
            </a:r>
            <a:r>
              <a:rPr lang="en-US" sz="2000" dirty="0" smtClean="0">
                <a:solidFill>
                  <a:srgbClr val="0070C0"/>
                </a:solidFill>
              </a:rPr>
              <a:t>(</a:t>
            </a:r>
            <a:r>
              <a:rPr lang="en-CA" sz="2000" dirty="0" smtClean="0">
                <a:solidFill>
                  <a:srgbClr val="0070C0"/>
                </a:solidFill>
              </a:rPr>
              <a:t>QP</a:t>
            </a:r>
            <a:r>
              <a:rPr lang="en-CA" sz="2000" baseline="-25000" dirty="0" smtClean="0">
                <a:solidFill>
                  <a:srgbClr val="0070C0"/>
                </a:solidFill>
              </a:rPr>
              <a:t>Y</a:t>
            </a:r>
            <a:r>
              <a:rPr lang="en-CA" sz="2000" dirty="0" smtClean="0">
                <a:solidFill>
                  <a:srgbClr val="0070C0"/>
                </a:solidFill>
              </a:rPr>
              <a:t>)+</a:t>
            </a:r>
            <a:r>
              <a:rPr lang="en-CA" sz="2000" dirty="0" err="1" smtClean="0">
                <a:solidFill>
                  <a:srgbClr val="0070C0"/>
                </a:solidFill>
              </a:rPr>
              <a:t>Cr_QP_offset</a:t>
            </a:r>
            <a:r>
              <a:rPr lang="en-CA" sz="2000" dirty="0" smtClean="0">
                <a:solidFill>
                  <a:srgbClr val="0070C0"/>
                </a:solidFill>
              </a:rPr>
              <a:t>) 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- Test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800100"/>
            <a:ext cx="5143500" cy="5486400"/>
          </a:xfrm>
        </p:spPr>
        <p:txBody>
          <a:bodyPr/>
          <a:lstStyle/>
          <a:p>
            <a:r>
              <a:rPr lang="en-US" sz="2400" dirty="0" smtClean="0"/>
              <a:t>Test setting </a:t>
            </a:r>
          </a:p>
          <a:p>
            <a:pPr lvl="1"/>
            <a:r>
              <a:rPr lang="en-US" sz="2000" dirty="0" smtClean="0"/>
              <a:t>Method A with zero offsets</a:t>
            </a:r>
            <a:endParaRPr lang="en-US" sz="2000" dirty="0" smtClean="0"/>
          </a:p>
          <a:p>
            <a:pPr marL="0" lvl="0" indent="0" eaLnBrk="1" hangingPunct="1">
              <a:spcBef>
                <a:spcPct val="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16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lang="en-CA" sz="16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lang="en-CA" sz="1600" baseline="-300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Cb</a:t>
            </a:r>
            <a:r>
              <a:rPr lang="en-CA" sz="1600" baseline="-300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CA" sz="16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= Clip(0, 51, </a:t>
            </a:r>
            <a:r>
              <a:rPr lang="en-CA" sz="16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lang="en-CA" sz="1600" baseline="-300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lang="en-CA" sz="16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+Cb_QP_offset</a:t>
            </a:r>
            <a:r>
              <a:rPr lang="en-CA" sz="16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lvl="0" indent="0">
              <a:spcBef>
                <a:spcPct val="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16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lang="en-CA" sz="16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lang="en-CA" sz="1600" baseline="-300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Cr</a:t>
            </a:r>
            <a:r>
              <a:rPr lang="en-CA" sz="1600" baseline="-300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CA" sz="16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= Clip(0, 51, </a:t>
            </a:r>
            <a:r>
              <a:rPr lang="en-CA" sz="16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QP</a:t>
            </a:r>
            <a:r>
              <a:rPr lang="en-CA" sz="1600" baseline="-300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lang="en-CA" sz="16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+Cr_QP_offset</a:t>
            </a:r>
            <a:r>
              <a:rPr lang="en-CA" sz="16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  </a:t>
            </a:r>
            <a:endParaRPr lang="en-US" sz="2400" dirty="0" smtClean="0">
              <a:solidFill>
                <a:srgbClr val="0070C0"/>
              </a:solidFill>
            </a:endParaRP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Comments</a:t>
            </a:r>
            <a:endParaRPr lang="en-US" sz="2400" dirty="0" smtClean="0"/>
          </a:p>
          <a:p>
            <a:pPr lvl="1"/>
            <a:r>
              <a:rPr lang="en-US" sz="2000" dirty="0" err="1" smtClean="0"/>
              <a:t>Chroma</a:t>
            </a:r>
            <a:r>
              <a:rPr lang="en-US" sz="2000" dirty="0" smtClean="0"/>
              <a:t> has larger QP compared to HM6.0. </a:t>
            </a:r>
            <a:r>
              <a:rPr lang="en-US" sz="2000" dirty="0" smtClean="0"/>
              <a:t> More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coefficients are quantized to zero. </a:t>
            </a:r>
          </a:p>
          <a:p>
            <a:pPr lvl="1"/>
            <a:r>
              <a:rPr lang="en-US" sz="2000" dirty="0" smtClean="0"/>
              <a:t>Loss for </a:t>
            </a:r>
            <a:r>
              <a:rPr lang="en-US" sz="2000" dirty="0" err="1" smtClean="0"/>
              <a:t>chroma</a:t>
            </a:r>
            <a:endParaRPr lang="en-US" sz="2000" dirty="0" smtClean="0"/>
          </a:p>
          <a:p>
            <a:pPr lvl="1"/>
            <a:r>
              <a:rPr lang="en-US" sz="2000" dirty="0" smtClean="0"/>
              <a:t>Gain </a:t>
            </a:r>
            <a:r>
              <a:rPr lang="en-US" sz="2000" dirty="0" smtClean="0"/>
              <a:t>for </a:t>
            </a:r>
            <a:r>
              <a:rPr lang="en-US" sz="2000" dirty="0" err="1" smtClean="0"/>
              <a:t>luma</a:t>
            </a:r>
            <a:endParaRPr lang="en-US" sz="2000" dirty="0" smtClean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72100" y="914384"/>
          <a:ext cx="3657599" cy="5372128"/>
        </p:xfrm>
        <a:graphic>
          <a:graphicData uri="http://schemas.openxmlformats.org/drawingml/2006/table">
            <a:tbl>
              <a:tblPr/>
              <a:tblGrid>
                <a:gridCol w="627071"/>
                <a:gridCol w="481740"/>
                <a:gridCol w="511759"/>
                <a:gridCol w="521765"/>
                <a:gridCol w="481740"/>
                <a:gridCol w="511759"/>
                <a:gridCol w="521765"/>
              </a:tblGrid>
              <a:tr h="167879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All Intra Main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All Intra HE10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7879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A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5.8%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5.9%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B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6.3%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6.3%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C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-1.3%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5.9%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5.9%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D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5.6%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5.6%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E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6.7%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6.4%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Overall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-1.1%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6.6%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6.8%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6.5%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6.9%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F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3.9%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4.2%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4.0%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4.2%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879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Random Access Main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Random Access HE10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7879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A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-0.5%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12.1%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11.8%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-0.5%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11.8%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12.0%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B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10.2%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9.6%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10.3%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C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-1.3%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D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Arial"/>
                          <a:ea typeface="MS Mincho"/>
                        </a:rPr>
                        <a:t>8.5%</a:t>
                      </a:r>
                      <a:endParaRPr lang="en-US" sz="900" dirty="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8.6%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E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Overall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9.7%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10.2%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10.1%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10.0%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10.0%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F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6.5%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6.5%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879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Low delay B Main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Low delay B HE10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7879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A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B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9.6%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9.7%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C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9.3%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8.5%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D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9.7%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E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-0.5%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7.6%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-0.4%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8.5%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9.5%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Overall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8.9%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9.3%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9.2%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-0.8%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9.4%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9.9%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-0.8%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9.4%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9.8%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87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F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-1.2%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Arial"/>
                          <a:ea typeface="MS Mincho"/>
                        </a:rPr>
                        <a:t>5.7%</a:t>
                      </a:r>
                      <a:endParaRPr lang="en-US" sz="900" dirty="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5.9%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-0.9%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MS Mincho"/>
                        </a:rPr>
                        <a:t>5.0%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Arial"/>
                          <a:ea typeface="MS Mincho"/>
                        </a:rPr>
                        <a:t>8.1%</a:t>
                      </a:r>
                      <a:endParaRPr lang="en-US" sz="900" dirty="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- Test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5029200" cy="4800600"/>
          </a:xfrm>
        </p:spPr>
        <p:txBody>
          <a:bodyPr/>
          <a:lstStyle/>
          <a:p>
            <a:r>
              <a:rPr lang="en-US" sz="2400" dirty="0" smtClean="0"/>
              <a:t>Test setting under CTC</a:t>
            </a:r>
            <a:endParaRPr lang="en-US" sz="2400" dirty="0" smtClean="0"/>
          </a:p>
          <a:p>
            <a:pPr lvl="1"/>
            <a:r>
              <a:rPr lang="en-US" sz="1800" dirty="0" smtClean="0"/>
              <a:t>Method A + </a:t>
            </a:r>
            <a:r>
              <a:rPr lang="en-US" sz="1800" dirty="0" smtClean="0"/>
              <a:t>a non-normative approach (</a:t>
            </a:r>
            <a:r>
              <a:rPr lang="en-US" sz="1800" dirty="0" smtClean="0"/>
              <a:t>nonzero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QP offsets)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Comments</a:t>
            </a:r>
          </a:p>
          <a:p>
            <a:pPr lvl="1"/>
            <a:r>
              <a:rPr lang="en-US" sz="1600" dirty="0" smtClean="0"/>
              <a:t>Exactly </a:t>
            </a:r>
            <a:r>
              <a:rPr lang="en-US" sz="1600" dirty="0" smtClean="0">
                <a:solidFill>
                  <a:srgbClr val="FF0000"/>
                </a:solidFill>
              </a:rPr>
              <a:t>same PSNR </a:t>
            </a:r>
            <a:r>
              <a:rPr lang="en-US" sz="1600" dirty="0" smtClean="0"/>
              <a:t>as HM6.0 for each picture.</a:t>
            </a:r>
          </a:p>
          <a:p>
            <a:pPr lvl="1"/>
            <a:r>
              <a:rPr lang="en-US" sz="1600" dirty="0" smtClean="0"/>
              <a:t>~0.01% Overhead due to multiple PPS.</a:t>
            </a:r>
          </a:p>
          <a:p>
            <a:pPr lvl="2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72100" y="914400"/>
          <a:ext cx="3327493" cy="5607141"/>
        </p:xfrm>
        <a:graphic>
          <a:graphicData uri="http://schemas.openxmlformats.org/drawingml/2006/table">
            <a:tbl>
              <a:tblPr/>
              <a:tblGrid>
                <a:gridCol w="570477"/>
                <a:gridCol w="462537"/>
                <a:gridCol w="453434"/>
                <a:gridCol w="462537"/>
                <a:gridCol w="462537"/>
                <a:gridCol w="453434"/>
                <a:gridCol w="462537"/>
              </a:tblGrid>
              <a:tr h="176451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All Intra Main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All Intra HE10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45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A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B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C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D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E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Overall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 dirty="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 dirty="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 dirty="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F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 dirty="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Random Access Main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Random Access HE10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45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 dirty="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A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B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C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D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E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Overall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F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Low delay B Main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Low delay B HE10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45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Y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V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A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B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C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D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0.01%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E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Overall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 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Class F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0.00%</a:t>
                      </a:r>
                      <a:endParaRPr lang="en-US" sz="900" dirty="0">
                        <a:latin typeface="Times New Roman"/>
                        <a:ea typeface="MS Mincho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Non-normative </a:t>
            </a:r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To </a:t>
            </a:r>
            <a:r>
              <a:rPr lang="en-US" sz="2400" dirty="0" smtClean="0"/>
              <a:t>follow HM6.0 </a:t>
            </a:r>
            <a:r>
              <a:rPr lang="en-US" sz="2400" dirty="0" smtClean="0"/>
              <a:t>CTC, nonzero offsets are sent in PPS for Method A</a:t>
            </a:r>
          </a:p>
          <a:p>
            <a:pPr lvl="1"/>
            <a:r>
              <a:rPr lang="en-US" sz="2000" dirty="0" smtClean="0"/>
              <a:t>Nonzero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QP offsets in multiple PPS</a:t>
            </a:r>
          </a:p>
          <a:p>
            <a:pPr lvl="1"/>
            <a:r>
              <a:rPr lang="en-US" sz="2000" dirty="0" smtClean="0"/>
              <a:t>Use PPSID in slice header to select correct offsets for each picture</a:t>
            </a:r>
          </a:p>
          <a:p>
            <a:r>
              <a:rPr lang="en-US" sz="2400" dirty="0" smtClean="0"/>
              <a:t>Example</a:t>
            </a:r>
          </a:p>
          <a:p>
            <a:pPr lvl="1"/>
            <a:r>
              <a:rPr lang="en-US" sz="1800" dirty="0" err="1" smtClean="0"/>
              <a:t>RandomAccess</a:t>
            </a:r>
            <a:r>
              <a:rPr lang="en-US" sz="1800" dirty="0" smtClean="0"/>
              <a:t> QP=37</a:t>
            </a:r>
          </a:p>
          <a:p>
            <a:pPr lvl="1"/>
            <a:r>
              <a:rPr lang="en-US" sz="1800" dirty="0" smtClean="0"/>
              <a:t>First picture in GOP</a:t>
            </a:r>
          </a:p>
          <a:p>
            <a:pPr lvl="2"/>
            <a:r>
              <a:rPr lang="en-US" sz="1600" dirty="0" err="1" smtClean="0"/>
              <a:t>Luma</a:t>
            </a:r>
            <a:r>
              <a:rPr lang="en-US" sz="1600" dirty="0" smtClean="0"/>
              <a:t> QP = 38 (</a:t>
            </a:r>
            <a:r>
              <a:rPr lang="en-US" sz="1600" dirty="0" err="1" smtClean="0"/>
              <a:t>QP_offset</a:t>
            </a:r>
            <a:r>
              <a:rPr lang="en-US" sz="1600" dirty="0" smtClean="0"/>
              <a:t>=1 in GOP)</a:t>
            </a:r>
          </a:p>
          <a:p>
            <a:pPr lvl="2"/>
            <a:r>
              <a:rPr lang="en-US" sz="1600" dirty="0" err="1" smtClean="0"/>
              <a:t>Chroma</a:t>
            </a:r>
            <a:r>
              <a:rPr lang="en-US" sz="1600" dirty="0" smtClean="0"/>
              <a:t> QP = 35 (in HM6.0 CTC)</a:t>
            </a:r>
          </a:p>
          <a:p>
            <a:pPr lvl="2"/>
            <a:r>
              <a:rPr lang="en-US" sz="1600" dirty="0" err="1" smtClean="0"/>
              <a:t>Chroma_QP_offset</a:t>
            </a:r>
            <a:r>
              <a:rPr lang="en-US" sz="1600" dirty="0" smtClean="0"/>
              <a:t> = -3 (in Test 2)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8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298" y="5143500"/>
          <a:ext cx="8915402" cy="914400"/>
        </p:xfrm>
        <a:graphic>
          <a:graphicData uri="http://schemas.openxmlformats.org/drawingml/2006/table">
            <a:tbl>
              <a:tblPr/>
              <a:tblGrid>
                <a:gridCol w="1100679"/>
                <a:gridCol w="330201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  <a:gridCol w="325414"/>
              </a:tblGrid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QP</a:t>
                      </a:r>
                      <a:r>
                        <a:rPr lang="en-US" sz="1200" b="0" i="0" u="none" strike="noStrike" baseline="-25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  <a:endParaRPr lang="en-US" sz="1200" b="0" i="0" u="none" strike="noStrike" baseline="-25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&lt;29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Chroma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QP offset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Proposed to extend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QP</a:t>
            </a:r>
          </a:p>
          <a:p>
            <a:pPr lvl="1"/>
            <a:r>
              <a:rPr lang="en-US" sz="2000" dirty="0" smtClean="0"/>
              <a:t>Flexibility</a:t>
            </a:r>
          </a:p>
          <a:p>
            <a:pPr lvl="2"/>
            <a:r>
              <a:rPr lang="en-US" sz="1600" dirty="0" err="1" smtClean="0"/>
              <a:t>Chroma</a:t>
            </a:r>
            <a:r>
              <a:rPr lang="en-US" sz="1600" dirty="0" smtClean="0"/>
              <a:t> QP covers [0, 51]</a:t>
            </a:r>
          </a:p>
          <a:p>
            <a:pPr lvl="1"/>
            <a:r>
              <a:rPr lang="en-US" sz="2000" dirty="0" smtClean="0"/>
              <a:t>Functionality</a:t>
            </a:r>
          </a:p>
          <a:p>
            <a:pPr lvl="2"/>
            <a:r>
              <a:rPr lang="en-US" sz="1600" dirty="0" smtClean="0"/>
              <a:t>Potential support for other color formats</a:t>
            </a:r>
          </a:p>
          <a:p>
            <a:pPr lvl="1"/>
            <a:r>
              <a:rPr lang="en-US" sz="2000" dirty="0" smtClean="0"/>
              <a:t>A non-normative approach </a:t>
            </a:r>
            <a:r>
              <a:rPr lang="en-US" sz="2000" dirty="0" smtClean="0"/>
              <a:t>to guarantee almost the same HM6.0 coding performance.</a:t>
            </a:r>
            <a:r>
              <a:rPr lang="en-US" dirty="0" smtClean="0"/>
              <a:t> </a:t>
            </a:r>
          </a:p>
          <a:p>
            <a:pPr lvl="2"/>
            <a:r>
              <a:rPr lang="en-US" sz="1800" dirty="0" smtClean="0"/>
              <a:t>No impact on other tools.</a:t>
            </a:r>
            <a:endParaRPr lang="en-US" dirty="0" smtClean="0"/>
          </a:p>
          <a:p>
            <a:endParaRPr lang="en-US" sz="2400" dirty="0" smtClean="0"/>
          </a:p>
          <a:p>
            <a:r>
              <a:rPr lang="en-US" sz="2400" dirty="0" smtClean="0"/>
              <a:t>Proposed to adopt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QP extension into HEVC</a:t>
            </a:r>
          </a:p>
          <a:p>
            <a:pPr lvl="1">
              <a:buNone/>
            </a:pPr>
            <a:r>
              <a:rPr lang="en-US" sz="200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189433</TotalTime>
  <Words>1798</Words>
  <Application>Microsoft Office PowerPoint</Application>
  <PresentationFormat>On-screen Show (4:3)</PresentationFormat>
  <Paragraphs>763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JCTVC-I0265  Chroma QP extension and signalling enhancement</vt:lpstr>
      <vt:lpstr>Outline</vt:lpstr>
      <vt:lpstr>Introduction</vt:lpstr>
      <vt:lpstr>Proposal on chroma QP extension(1/2)</vt:lpstr>
      <vt:lpstr>Proposal on chroma QP extension(2/2)</vt:lpstr>
      <vt:lpstr>Simulation results - Test 1</vt:lpstr>
      <vt:lpstr>Simulation results - Test 2</vt:lpstr>
      <vt:lpstr>Non-normative approach</vt:lpstr>
      <vt:lpstr>Conclusion</vt:lpstr>
      <vt:lpstr>Proposal on signaling enhancement</vt:lpstr>
      <vt:lpstr>Simulation results - Test 3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</cp:lastModifiedBy>
  <cp:revision>6777</cp:revision>
  <dcterms:created xsi:type="dcterms:W3CDTF">2006-02-22T01:05:12Z</dcterms:created>
  <dcterms:modified xsi:type="dcterms:W3CDTF">2012-04-27T21:45:55Z</dcterms:modified>
</cp:coreProperties>
</file>